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82" r:id="rId3"/>
    <p:sldId id="258" r:id="rId4"/>
    <p:sldId id="264" r:id="rId5"/>
    <p:sldId id="265" r:id="rId6"/>
    <p:sldId id="273" r:id="rId7"/>
    <p:sldId id="276" r:id="rId8"/>
    <p:sldId id="277" r:id="rId9"/>
    <p:sldId id="269" r:id="rId10"/>
    <p:sldId id="270" r:id="rId11"/>
    <p:sldId id="271" r:id="rId12"/>
    <p:sldId id="259" r:id="rId13"/>
    <p:sldId id="278" r:id="rId14"/>
  </p:sldIdLst>
  <p:sldSz cx="9144000" cy="6858000" type="screen4x3"/>
  <p:notesSz cx="6815138" cy="99520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4" autoAdjust="0"/>
  </p:normalViewPr>
  <p:slideViewPr>
    <p:cSldViewPr>
      <p:cViewPr varScale="1">
        <p:scale>
          <a:sx n="93" d="100"/>
          <a:sy n="93" d="100"/>
        </p:scale>
        <p:origin x="-4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B5743F-2C38-46DE-BB34-D812D4A03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262825-F623-44FE-8304-2FC38BFED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C6CD5-123B-41EF-A941-AB4B5E4DD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42BCE-7535-4CF0-BC2D-F2D1D5641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AF7EE4-D11D-4823-A2EA-B9C44FC79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D700B-DEC3-4E67-8774-21A4A5AB1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CA6A6-2868-4EF3-B5EE-D6270A9FF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11282-6BD3-42E8-93A8-C269E8CB1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5EAD3-39B8-47CA-A2C1-8AFB075AC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10717-FDD2-4BA5-9848-1707E0EC7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9D418-7282-4390-96FD-2DA6B64C0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46BAE00-5E25-4AC0-9A28-61109701B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1" r:id="rId4"/>
    <p:sldLayoutId id="2147484047" r:id="rId5"/>
    <p:sldLayoutId id="2147484042" r:id="rId6"/>
    <p:sldLayoutId id="2147484048" r:id="rId7"/>
    <p:sldLayoutId id="2147484049" r:id="rId8"/>
    <p:sldLayoutId id="2147484050" r:id="rId9"/>
    <p:sldLayoutId id="2147484043" r:id="rId10"/>
    <p:sldLayoutId id="2147484051" r:id="rId11"/>
  </p:sldLayoutIdLst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68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68" decel="100000"/>
                                        <p:tgtEl>
                                          <p:spTgt spid="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68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68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itva_u_Moh%C3%A1%C4%8De" TargetMode="External"/><Relationship Id="rId2" Type="http://schemas.openxmlformats.org/officeDocument/2006/relationships/hyperlink" Target="http://cs.wikipedia.org/wiki/Ludv%C3%ADk_Jagellonsk%C3%B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Habsburkov%C3%A9" TargetMode="External"/><Relationship Id="rId4" Type="http://schemas.openxmlformats.org/officeDocument/2006/relationships/hyperlink" Target="http://cs.wikipedia.org/wiki/Ferdinan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udv%C3%ADk_Svoboda_(author_-_Stanislav_Tereba).JPG" TargetMode="External"/><Relationship Id="rId3" Type="http://schemas.openxmlformats.org/officeDocument/2006/relationships/image" Target="../media/image6.pn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3/31/Masaryk_-_detail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nton%C3%ADn_Z%C3%A1potock%C3%BD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ommons.wikimedia.org/wiki/File:Edvard_Bene%C5%A1.jpg" TargetMode="External"/><Relationship Id="rId9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ton%C3%ADn_Z%C3%A1potock%C3%BD.JPG?uselang=cs" TargetMode="External"/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saryk_-_detail.png" TargetMode="External"/><Relationship Id="rId5" Type="http://schemas.openxmlformats.org/officeDocument/2006/relationships/hyperlink" Target="http://commons.wikimedia.org/wiki/File:Edvard_Bene%C5%A1.jpg" TargetMode="External"/><Relationship Id="rId4" Type="http://schemas.openxmlformats.org/officeDocument/2006/relationships/hyperlink" Target="http://commons.wikimedia.org/wiki/File:Ludv%C3%ADk_Svoboda_%28author_-_Stanislav_Tereba%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1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333375"/>
            <a:ext cx="7129462" cy="1728788"/>
          </a:xfrm>
          <a:solidFill>
            <a:srgbClr val="FFFFFF"/>
          </a:solidFill>
        </p:spPr>
      </p:pic>
      <p:sp>
        <p:nvSpPr>
          <p:cNvPr id="10243" name="Rectangle 6"/>
          <p:cNvSpPr>
            <a:spLocks noGrp="1" noChangeArrowheads="1"/>
          </p:cNvSpPr>
          <p:nvPr>
            <p:ph type="subTitle" idx="4294967295"/>
          </p:nvPr>
        </p:nvSpPr>
        <p:spPr>
          <a:xfrm>
            <a:off x="323850" y="2205038"/>
            <a:ext cx="8820150" cy="1728787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STŘEDNÍ ODBORNÁ ŠKOLA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A STŘEDNÍ ODBORNÉ UČILIŠTĚ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MĚSTEC KRÁLOVÉ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800" smtClean="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800" smtClean="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800" smtClean="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800" smtClean="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ÚVOD DO PRÁVA </a:t>
            </a:r>
            <a:br>
              <a:rPr lang="cs-CZ" sz="2800" smtClean="0"/>
            </a:br>
            <a:endParaRPr lang="cs-CZ" sz="2800" smtClean="0"/>
          </a:p>
        </p:txBody>
      </p:sp>
      <p:pic>
        <p:nvPicPr>
          <p:cNvPr id="1024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5661025"/>
            <a:ext cx="32083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>DIGITÁLNÍ UČEBNÍ MATERIÁL</a:t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endParaRPr lang="cs-CZ" sz="2400" b="1" smtClean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sz="1800" dirty="0" smtClean="0"/>
              <a:t>Číslo projektu           </a:t>
            </a:r>
            <a:r>
              <a:rPr lang="cs-CZ" sz="2400" b="1" dirty="0" smtClean="0"/>
              <a:t>CZ.1.07/1.5.00/34.0921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dirty="0" smtClean="0"/>
              <a:t>Název školy</a:t>
            </a:r>
            <a:r>
              <a:rPr lang="cs-CZ" sz="2400" dirty="0" smtClean="0"/>
              <a:t>          </a:t>
            </a:r>
            <a:r>
              <a:rPr lang="cs-CZ" sz="1800" dirty="0" smtClean="0"/>
              <a:t>Střední odborná škola a Střední odborné učiliště</a:t>
            </a:r>
            <a:br>
              <a:rPr lang="cs-CZ" sz="1800" dirty="0" smtClean="0"/>
            </a:br>
            <a:r>
              <a:rPr lang="cs-CZ" sz="1800" dirty="0" smtClean="0"/>
              <a:t>                                 Městec Králové, T.G. Masaryka 4 </a:t>
            </a:r>
          </a:p>
          <a:p>
            <a:r>
              <a:rPr lang="cs-CZ" sz="1800" dirty="0" smtClean="0"/>
              <a:t>Kód dumu               VY_32_INOVACE_PR_62</a:t>
            </a:r>
          </a:p>
          <a:p>
            <a:r>
              <a:rPr lang="cs-CZ" sz="1800" dirty="0" smtClean="0"/>
              <a:t>Autor                        </a:t>
            </a:r>
            <a:r>
              <a:rPr lang="cs-CZ" sz="1800" b="1" dirty="0" smtClean="0"/>
              <a:t>Bc. Ludmila Kubálková</a:t>
            </a:r>
          </a:p>
          <a:p>
            <a:pPr>
              <a:buFontTx/>
              <a:buNone/>
            </a:pPr>
            <a:r>
              <a:rPr lang="cs-CZ" sz="1800" dirty="0" smtClean="0"/>
              <a:t>     Vzdělávací oblast</a:t>
            </a:r>
          </a:p>
          <a:p>
            <a:pPr>
              <a:buFontTx/>
              <a:buNone/>
            </a:pPr>
            <a:r>
              <a:rPr lang="cs-CZ" sz="1800" dirty="0" smtClean="0"/>
              <a:t>     dle RVP:                    </a:t>
            </a:r>
            <a:r>
              <a:rPr lang="cs-CZ" sz="1800" b="1" dirty="0" smtClean="0"/>
              <a:t>Ekonomika a právo</a:t>
            </a:r>
          </a:p>
          <a:p>
            <a:pPr>
              <a:buFontTx/>
              <a:buNone/>
            </a:pPr>
            <a:r>
              <a:rPr lang="cs-CZ" sz="1800" b="1" dirty="0" smtClean="0"/>
              <a:t>     Téma:                       2. Česká státnost  - historie</a:t>
            </a:r>
            <a:endParaRPr lang="cs-CZ" sz="1800" dirty="0" smtClean="0"/>
          </a:p>
          <a:p>
            <a:r>
              <a:rPr lang="cs-CZ" sz="1800" dirty="0" smtClean="0"/>
              <a:t>Ročník                     1. ročník</a:t>
            </a:r>
          </a:p>
          <a:p>
            <a:r>
              <a:rPr lang="cs-CZ" sz="1800" dirty="0" smtClean="0"/>
              <a:t>Datum tvorby          září 2012</a:t>
            </a:r>
          </a:p>
          <a:p>
            <a:r>
              <a:rPr lang="cs-CZ" sz="1800" dirty="0" smtClean="0"/>
              <a:t>Anotace                   Materiál slouží k výkladu a procvičování jmenované </a:t>
            </a:r>
          </a:p>
          <a:p>
            <a:r>
              <a:rPr lang="cs-CZ" sz="1800" dirty="0" smtClean="0"/>
              <a:t>                                 látky       </a:t>
            </a:r>
          </a:p>
          <a:p>
            <a:r>
              <a:rPr lang="cs-CZ" sz="1800" dirty="0" smtClean="0"/>
              <a:t>Metodický pokyn     Určeno k výkladu v hodině a samostudiu </a:t>
            </a:r>
          </a:p>
        </p:txBody>
      </p:sp>
      <p:pic>
        <p:nvPicPr>
          <p:cNvPr id="11268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89588"/>
            <a:ext cx="4672013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/>
              <a:t>Historie české státnosti</a:t>
            </a:r>
            <a:br>
              <a:rPr lang="cs-CZ" sz="4000" dirty="0"/>
            </a:br>
            <a:r>
              <a:rPr lang="cs-CZ" sz="4000" dirty="0" smtClean="0"/>
              <a:t>č. 2</a:t>
            </a:r>
            <a:endParaRPr lang="cs-CZ" sz="4000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Klíčová slova:</a:t>
            </a:r>
          </a:p>
          <a:p>
            <a:pPr eaLnBrk="1" hangingPunct="1"/>
            <a:r>
              <a:rPr lang="cs-CZ" dirty="0" smtClean="0"/>
              <a:t>stát, volba panovníka</a:t>
            </a:r>
            <a:r>
              <a:rPr lang="cs-CZ" dirty="0" smtClean="0"/>
              <a:t>, Habsburkové</a:t>
            </a:r>
            <a:r>
              <a:rPr lang="cs-CZ" dirty="0" smtClean="0"/>
              <a:t>, 1. a 2. republika, normalizace, Sametová revoluce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Stručný vývoj v datech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9. a poč. 10. stol. – první státní útvar na našem území – Velkomoravská říše – po zániku se centrum přeneslo do středních a západních Čech – území Přemyslovců</a:t>
            </a:r>
          </a:p>
          <a:p>
            <a:pPr eaLnBrk="1" hangingPunct="1"/>
            <a:r>
              <a:rPr lang="cs-CZ" smtClean="0"/>
              <a:t>Centrem se stává Praha</a:t>
            </a:r>
          </a:p>
          <a:p>
            <a:pPr eaLnBrk="1" hangingPunct="1"/>
            <a:r>
              <a:rPr lang="cs-CZ" smtClean="0"/>
              <a:t>995 – Přemyslovský stát  - sjednocení roztříštěných území na řadu dalších století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12. – 13. století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- stabilizace moci Přemyslovců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Přemysl Otakar I. – získal pro naši zemi dědičný  královský titul  - potvrzen </a:t>
            </a:r>
            <a:r>
              <a:rPr lang="cs-CZ" sz="2800" b="1" smtClean="0"/>
              <a:t>Zlatou bulou sicilskou 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                          </a:t>
            </a:r>
            <a:r>
              <a:rPr lang="cs-CZ" sz="2800" smtClean="0"/>
              <a:t>r. 1212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smtClean="0"/>
              <a:t>14. stol – </a:t>
            </a:r>
            <a:r>
              <a:rPr lang="cs-CZ" sz="2800" smtClean="0"/>
              <a:t>podobu českému soustátí dal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    císař</a:t>
            </a:r>
            <a:r>
              <a:rPr lang="cs-CZ" sz="3600" smtClean="0"/>
              <a:t> Karel IV. – </a:t>
            </a:r>
            <a:r>
              <a:rPr lang="cs-CZ" sz="2800" smtClean="0"/>
              <a:t>listiny z roku 1348 – potvrzují útvar země Koruny české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    Karel IV. byl i hlavou svaté říše římské – chtěl z Čech udělat její centrum </a:t>
            </a:r>
            <a:endParaRPr lang="cs-CZ" sz="3600" smtClean="0"/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  <p:transition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1458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Prvním zvoleným panovníkem u nás byl Jiří z Poděbrad – </a:t>
            </a:r>
            <a:r>
              <a:rPr lang="cs-CZ" b="1" smtClean="0"/>
              <a:t>volili</a:t>
            </a:r>
            <a:r>
              <a:rPr lang="cs-CZ" smtClean="0"/>
              <a:t> ho zástupci českých stavů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První snahy o sjednocení EVROPY</a:t>
            </a:r>
          </a:p>
          <a:p>
            <a:pPr eaLnBrk="1" hangingPunct="1"/>
            <a:r>
              <a:rPr lang="cs-CZ" smtClean="0"/>
              <a:t>/Z Čech až na konec světa/</a:t>
            </a:r>
          </a:p>
        </p:txBody>
      </p:sp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Nástup Habsburků na český trůn (1526)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- na trůn nastoupili Habsburkové na 400 let- Země Koruny české se staly součástí soustátí – Rakousko, Uhry a ostatní</a:t>
            </a:r>
          </a:p>
          <a:p>
            <a:pPr eaLnBrk="1" hangingPunct="1"/>
            <a:r>
              <a:rPr lang="cs-CZ" sz="2800" b="1" dirty="0" smtClean="0"/>
              <a:t>Nástup Habsburků na český trůn</a:t>
            </a:r>
            <a:r>
              <a:rPr lang="cs-CZ" sz="2800" dirty="0" smtClean="0"/>
              <a:t> - události od smrti uherského a českého krále </a:t>
            </a:r>
            <a:r>
              <a:rPr lang="cs-CZ" sz="2800" dirty="0" smtClean="0">
                <a:hlinkClick r:id="rId2" tooltip="Ludvík Jagellonský"/>
              </a:rPr>
              <a:t>Ludvíka Jagellonského</a:t>
            </a:r>
            <a:r>
              <a:rPr lang="cs-CZ" sz="2800" dirty="0" smtClean="0"/>
              <a:t> v </a:t>
            </a:r>
            <a:r>
              <a:rPr lang="cs-CZ" sz="2800" dirty="0" smtClean="0">
                <a:hlinkClick r:id="rId3" tooltip="Bitva u Moháče"/>
              </a:rPr>
              <a:t>bitvě u </a:t>
            </a:r>
            <a:r>
              <a:rPr lang="cs-CZ" sz="2800" dirty="0" smtClean="0">
                <a:hlinkClick r:id="rId3" tooltip="Bitva u Moháče"/>
              </a:rPr>
              <a:t>Moháče</a:t>
            </a:r>
            <a:r>
              <a:rPr lang="cs-CZ" sz="2800" dirty="0" smtClean="0"/>
              <a:t>, </a:t>
            </a:r>
            <a:r>
              <a:rPr lang="cs-CZ" sz="2800" dirty="0" smtClean="0"/>
              <a:t>poté zvolení </a:t>
            </a:r>
            <a:r>
              <a:rPr lang="cs-CZ" sz="2800" dirty="0" smtClean="0">
                <a:hlinkClick r:id="rId4" tooltip="Ferdinand"/>
              </a:rPr>
              <a:t>Ferdinanda I.</a:t>
            </a:r>
            <a:r>
              <a:rPr lang="cs-CZ" sz="2800" dirty="0" smtClean="0"/>
              <a:t> z rodu </a:t>
            </a:r>
            <a:r>
              <a:rPr lang="cs-CZ" sz="2800" dirty="0" smtClean="0">
                <a:hlinkClick r:id="rId5" tooltip="Habsburkové"/>
              </a:rPr>
              <a:t>Habsburků</a:t>
            </a:r>
            <a:r>
              <a:rPr lang="cs-CZ" sz="2800" dirty="0" smtClean="0"/>
              <a:t> jeho nástupcem na českém </a:t>
            </a:r>
            <a:r>
              <a:rPr lang="cs-CZ" sz="2800" dirty="0" smtClean="0"/>
              <a:t>trůně </a:t>
            </a:r>
            <a:r>
              <a:rPr lang="cs-CZ" sz="2800" dirty="0" smtClean="0"/>
              <a:t>/volba/</a:t>
            </a:r>
          </a:p>
          <a:p>
            <a:pPr eaLnBrk="1" hangingPunct="1"/>
            <a:r>
              <a:rPr lang="cs-CZ" sz="2800" dirty="0" smtClean="0"/>
              <a:t>Až do roku 1918.</a:t>
            </a:r>
          </a:p>
          <a:p>
            <a:pPr eaLnBrk="1" hangingPunct="1"/>
            <a:endParaRPr lang="cs-CZ" sz="2800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1918</a:t>
            </a:r>
            <a:br>
              <a:rPr lang="cs-CZ" dirty="0" smtClean="0"/>
            </a:br>
            <a:r>
              <a:rPr lang="cs-CZ" dirty="0" smtClean="0"/>
              <a:t>První republika</a:t>
            </a:r>
            <a:endParaRPr lang="cs-CZ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Konec 1. SV</a:t>
            </a:r>
          </a:p>
          <a:p>
            <a:pPr eaLnBrk="1" hangingPunct="1"/>
            <a:r>
              <a:rPr lang="cs-CZ" dirty="0" smtClean="0"/>
              <a:t>Rozbití Rakouska – vznik suverénního státu – 28. října 1918 – T</a:t>
            </a:r>
            <a:r>
              <a:rPr lang="cs-CZ" dirty="0" smtClean="0"/>
              <a:t>. G</a:t>
            </a:r>
            <a:r>
              <a:rPr lang="cs-CZ" dirty="0" smtClean="0"/>
              <a:t>. M.</a:t>
            </a:r>
          </a:p>
          <a:p>
            <a:pPr eaLnBrk="1" hangingPunct="1"/>
            <a:r>
              <a:rPr lang="cs-CZ" dirty="0" smtClean="0"/>
              <a:t>1918 – 1938 – první republika</a:t>
            </a:r>
          </a:p>
          <a:p>
            <a:pPr eaLnBrk="1" hangingPunct="1"/>
            <a:r>
              <a:rPr lang="cs-CZ" dirty="0" smtClean="0"/>
              <a:t>29. září 1938 -  konference mocností v Mnichově – ztráta pohraničí</a:t>
            </a:r>
          </a:p>
        </p:txBody>
      </p:sp>
    </p:spTree>
  </p:cSld>
  <p:clrMapOvr>
    <a:masterClrMapping/>
  </p:clrMapOvr>
  <p:transition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Druhá republika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1. 10 . 1938 – 15. 3. 1939 – prezident Emil Hácha</a:t>
            </a:r>
          </a:p>
          <a:p>
            <a:pPr eaLnBrk="1" hangingPunct="1"/>
            <a:r>
              <a:rPr lang="cs-CZ" sz="2800" smtClean="0"/>
              <a:t>15. 3. 1939 – okupace – vznik Protektorátu Čechy a Morava</a:t>
            </a:r>
          </a:p>
          <a:p>
            <a:pPr eaLnBrk="1" hangingPunct="1"/>
            <a:r>
              <a:rPr lang="cs-CZ" sz="2800" smtClean="0"/>
              <a:t>Exilová vláda v čele s Benešem usiluje o obnovu samostatného Československa</a:t>
            </a:r>
          </a:p>
          <a:p>
            <a:pPr eaLnBrk="1" hangingPunct="1"/>
            <a:r>
              <a:rPr lang="cs-CZ" sz="3600" smtClean="0"/>
              <a:t>1945:</a:t>
            </a:r>
          </a:p>
          <a:p>
            <a:pPr eaLnBrk="1" hangingPunct="1"/>
            <a:r>
              <a:rPr lang="cs-CZ" sz="2800" smtClean="0"/>
              <a:t>Konec 2. světové války – samostatnost –svoboda.</a:t>
            </a:r>
          </a:p>
        </p:txBody>
      </p:sp>
    </p:spTree>
  </p:cSld>
  <p:clrMapOvr>
    <a:masterClrMapping/>
  </p:clrMapOvr>
  <p:transition>
    <p:wedg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1946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268413"/>
            <a:ext cx="8686800" cy="4811712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První parlamentní volby – vítězství komunistů- vláda v čele s Gottwaldem – abdikace Beneše</a:t>
            </a:r>
          </a:p>
          <a:p>
            <a:pPr eaLnBrk="1" hangingPunct="1"/>
            <a:r>
              <a:rPr lang="cs-CZ" sz="2800" dirty="0" smtClean="0"/>
              <a:t>Komunistický totalitní režim – politické procesy v 50. letech</a:t>
            </a:r>
          </a:p>
          <a:p>
            <a:pPr eaLnBrk="1" hangingPunct="1"/>
            <a:r>
              <a:rPr lang="cs-CZ" sz="2800" dirty="0" smtClean="0"/>
              <a:t>60. léta – uvolnění, proces demokratizace – A. </a:t>
            </a:r>
            <a:r>
              <a:rPr lang="cs-CZ" sz="2800" dirty="0" err="1" smtClean="0"/>
              <a:t>Dubček</a:t>
            </a:r>
            <a:r>
              <a:rPr lang="cs-CZ" sz="2800" dirty="0" smtClean="0"/>
              <a:t> </a:t>
            </a:r>
            <a:r>
              <a:rPr lang="cs-CZ" sz="2800" dirty="0" smtClean="0"/>
              <a:t>- socialismus s lidskou tváří</a:t>
            </a:r>
          </a:p>
          <a:p>
            <a:pPr eaLnBrk="1" hangingPunct="1"/>
            <a:r>
              <a:rPr lang="cs-CZ" sz="2800" dirty="0" smtClean="0"/>
              <a:t>1968 – zastavena demokratizace – 21. srpen – vstup vojsk Varšavské smlouvy</a:t>
            </a:r>
          </a:p>
          <a:p>
            <a:pPr eaLnBrk="1" hangingPunct="1"/>
            <a:r>
              <a:rPr lang="cs-CZ" sz="2800" dirty="0" smtClean="0"/>
              <a:t>Následovala </a:t>
            </a:r>
            <a:r>
              <a:rPr lang="cs-CZ" sz="2800" b="1" dirty="0" smtClean="0"/>
              <a:t>normalizace</a:t>
            </a:r>
            <a:r>
              <a:rPr lang="cs-CZ" sz="2800" dirty="0" smtClean="0"/>
              <a:t> – vyloučení tisíců komunistů ze strany, čistky, emigrace</a:t>
            </a:r>
            <a:endParaRPr lang="cs-CZ" sz="2800" b="1" dirty="0" smtClean="0"/>
          </a:p>
        </p:txBody>
      </p:sp>
    </p:spTree>
  </p:cSld>
  <p:clrMapOvr>
    <a:masterClrMapping/>
  </p:clrMapOvr>
  <p:transition>
    <p:wedg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17. Listopad 1989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Sametová revoluce – studentské demonstrace na Albertově</a:t>
            </a:r>
          </a:p>
          <a:p>
            <a:pPr eaLnBrk="1" hangingPunct="1"/>
            <a:r>
              <a:rPr lang="cs-CZ" smtClean="0"/>
              <a:t>Obrovské demonstrace po celé zemi</a:t>
            </a:r>
          </a:p>
          <a:p>
            <a:pPr eaLnBrk="1" hangingPunct="1"/>
            <a:r>
              <a:rPr lang="cs-CZ" smtClean="0"/>
              <a:t>Výměna politické garnitury</a:t>
            </a:r>
          </a:p>
          <a:p>
            <a:pPr eaLnBrk="1" hangingPunct="1"/>
            <a:r>
              <a:rPr lang="cs-CZ" smtClean="0"/>
              <a:t>Havel zvolen prezidentem – Česká a Slovenská federativní republika</a:t>
            </a:r>
          </a:p>
          <a:p>
            <a:pPr eaLnBrk="1" hangingPunct="1"/>
            <a:r>
              <a:rPr lang="cs-CZ" smtClean="0"/>
              <a:t>1993 – rozdělení federace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Poznáš, kdo je na </a:t>
            </a:r>
            <a:r>
              <a:rPr lang="cs-CZ" dirty="0" smtClean="0"/>
              <a:t> Fotografii?</a:t>
            </a:r>
            <a:endParaRPr lang="cs-CZ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412875"/>
            <a:ext cx="8820150" cy="4464050"/>
          </a:xfrm>
        </p:spPr>
        <p:txBody>
          <a:bodyPr/>
          <a:lstStyle/>
          <a:p>
            <a:r>
              <a:rPr lang="cs-CZ" sz="800" dirty="0" smtClean="0"/>
              <a:t>http://</a:t>
            </a:r>
            <a:r>
              <a:rPr lang="cs-CZ" sz="800" dirty="0" smtClean="0"/>
              <a:t>commons.wikimedia.org/wiki/File:</a:t>
            </a:r>
            <a:endParaRPr lang="cs-CZ" sz="800" dirty="0" smtClean="0"/>
          </a:p>
        </p:txBody>
      </p:sp>
      <p:pic>
        <p:nvPicPr>
          <p:cNvPr id="21508" name="Picture 5" descr="File:Masaryk - detail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3573463"/>
            <a:ext cx="2500313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7" descr="94px-Edvard_Bene%C5%A1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875" y="3500438"/>
            <a:ext cx="2663825" cy="340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9" descr="97px-Anton%C3%ADn_Z%C3%A1potock%C3%BD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196975"/>
            <a:ext cx="29686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11" descr="106px-Ludv%C3%ADk_Svoboda_%28author_-_Stanislav_Tereba%29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263" y="1196975"/>
            <a:ext cx="2481262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5" name="Obdélník 11"/>
          <p:cNvSpPr>
            <a:spLocks noChangeArrowheads="1"/>
          </p:cNvSpPr>
          <p:nvPr/>
        </p:nvSpPr>
        <p:spPr bwMode="auto">
          <a:xfrm>
            <a:off x="3492500" y="5949950"/>
            <a:ext cx="9350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800"/>
          </a:p>
          <a:p>
            <a:endParaRPr lang="cs-CZ" sz="80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Zdroje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JAROSLAVA, Tomancová a kol. </a:t>
            </a:r>
            <a:r>
              <a:rPr lang="cs-CZ" sz="2000" i="1" smtClean="0"/>
              <a:t>Základy práva</a:t>
            </a:r>
            <a:r>
              <a:rPr lang="cs-CZ" sz="2000" smtClean="0"/>
              <a:t>. Boskovice: ALBERT, 2007, ISBN 80-7326-110-3. </a:t>
            </a:r>
          </a:p>
          <a:p>
            <a:pPr eaLnBrk="1" hangingPunct="1"/>
            <a:r>
              <a:rPr lang="cs-CZ" sz="2000" smtClean="0"/>
              <a:t>RYSKA, Radovan; PUŠKINOVÁ, Monika. </a:t>
            </a:r>
            <a:r>
              <a:rPr lang="cs-CZ" sz="2000" i="1" smtClean="0"/>
              <a:t>Právo pro střední školy</a:t>
            </a:r>
            <a:r>
              <a:rPr lang="cs-CZ" sz="2000" smtClean="0"/>
              <a:t>. Praha: EDUKO, 2012, ISBN 978-80-8720-457-3.</a:t>
            </a:r>
            <a:r>
              <a:rPr lang="cs-CZ" smtClean="0"/>
              <a:t> </a:t>
            </a:r>
          </a:p>
          <a:p>
            <a:pPr eaLnBrk="1" hangingPunct="1"/>
            <a:r>
              <a:rPr lang="cs-CZ" sz="2000" smtClean="0"/>
              <a:t>ZLÁMAL, Jaroslav; BELLOVÁ, Jana; HALUZA, Jakub. </a:t>
            </a:r>
            <a:r>
              <a:rPr lang="cs-CZ" sz="2000" i="1" smtClean="0"/>
              <a:t>Občanský a společenskovědní základ PRÁVO</a:t>
            </a:r>
            <a:r>
              <a:rPr lang="cs-CZ" sz="2000" smtClean="0"/>
              <a:t>. Kralice na Hané: Computer Media s.r.o., 2011, ISBN 978-80-7402-090-2. </a:t>
            </a:r>
          </a:p>
          <a:p>
            <a:pPr eaLnBrk="1" hangingPunct="1"/>
            <a:r>
              <a:rPr lang="cs-CZ" sz="2000" smtClean="0">
                <a:solidFill>
                  <a:srgbClr val="000000"/>
                </a:solidFill>
                <a:hlinkClick r:id="rId2"/>
              </a:rPr>
              <a:t>http://office.microsoft.com/cs-cz/novice/co-je-klipart-HA010270417.aspx</a:t>
            </a:r>
            <a:endParaRPr lang="cs-CZ" sz="200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2000" smtClean="0"/>
              <a:t>Microsoft Word – klipart</a:t>
            </a:r>
          </a:p>
          <a:p>
            <a:pPr eaLnBrk="1" hangingPunct="1"/>
            <a:endParaRPr lang="cs-CZ" sz="900" smtClean="0"/>
          </a:p>
          <a:p>
            <a:pPr eaLnBrk="1" hangingPunct="1"/>
            <a:r>
              <a:rPr lang="cs-CZ" sz="2000" b="1" smtClean="0"/>
              <a:t>Wikimedia Commons:  12 </a:t>
            </a:r>
            <a:r>
              <a:rPr lang="cs-CZ" sz="800" smtClean="0">
                <a:hlinkClick r:id="rId3"/>
              </a:rPr>
              <a:t>hcommons.wikimedia.org/wiki/File:Anton%C3%ADn_Z%C3%A1potock%C3%BD.JPG ?uselang=csttp://</a:t>
            </a:r>
            <a:r>
              <a:rPr lang="cs-CZ" sz="800" smtClean="0"/>
              <a:t>, </a:t>
            </a:r>
            <a:r>
              <a:rPr lang="cs-CZ" sz="800" smtClean="0">
                <a:hlinkClick r:id="rId4"/>
              </a:rPr>
              <a:t>http://commons.wikimedia.org/wiki/File:Ludv%C3%ADk_Svoboda_%28author_-_Stanislav_Tereba%29.JPG</a:t>
            </a:r>
            <a:r>
              <a:rPr lang="cs-CZ" sz="800" smtClean="0"/>
              <a:t>,</a:t>
            </a:r>
          </a:p>
          <a:p>
            <a:pPr eaLnBrk="1" hangingPunct="1"/>
            <a:r>
              <a:rPr lang="cs-CZ" sz="800" smtClean="0"/>
              <a:t>, </a:t>
            </a:r>
            <a:r>
              <a:rPr lang="cs-CZ" sz="800" smtClean="0">
                <a:hlinkClick r:id="rId5"/>
              </a:rPr>
              <a:t>http://commons.wikimedia.org/wiki/File:Edvard_Bene%C5%A1.jpg</a:t>
            </a:r>
            <a:r>
              <a:rPr lang="cs-CZ" sz="800" smtClean="0"/>
              <a:t>,,</a:t>
            </a:r>
          </a:p>
          <a:p>
            <a:pPr eaLnBrk="1" hangingPunct="1"/>
            <a:r>
              <a:rPr lang="cs-CZ" sz="800" smtClean="0"/>
              <a:t> </a:t>
            </a:r>
            <a:r>
              <a:rPr lang="cs-CZ" sz="800" smtClean="0">
                <a:hlinkClick r:id="rId6"/>
              </a:rPr>
              <a:t>http://commons.wikimedia.org/wiki/File:Masaryk_-_detail.png</a:t>
            </a:r>
            <a:endParaRPr lang="cs-CZ" sz="800" smtClean="0"/>
          </a:p>
          <a:p>
            <a:pPr eaLnBrk="1" hangingPunct="1"/>
            <a:r>
              <a:rPr lang="cs-CZ" sz="800" smtClean="0"/>
              <a:t>Čerpáno  5  9. 2012</a:t>
            </a:r>
          </a:p>
          <a:p>
            <a:pPr eaLnBrk="1" hangingPunct="1"/>
            <a:endParaRPr lang="cs-CZ" sz="800" smtClean="0"/>
          </a:p>
          <a:p>
            <a:pPr eaLnBrk="1" hangingPunct="1"/>
            <a:endParaRPr lang="cs-CZ" sz="8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>
              <a:solidFill>
                <a:srgbClr val="000000"/>
              </a:solidFill>
            </a:endParaRPr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129</TotalTime>
  <Words>556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Franklin Gothic Medium</vt:lpstr>
      <vt:lpstr>Franklin Gothic Book</vt:lpstr>
      <vt:lpstr>Wingdings 2</vt:lpstr>
      <vt:lpstr>Calibri</vt:lpstr>
      <vt:lpstr>Cesta</vt:lpstr>
      <vt:lpstr>Snímek 1</vt:lpstr>
      <vt:lpstr>   DIGITÁLNÍ UČEBNÍ MATERIÁL   </vt:lpstr>
      <vt:lpstr>Historie české státnosti č. 2</vt:lpstr>
      <vt:lpstr>Stručný vývoj v datech</vt:lpstr>
      <vt:lpstr>12. – 13. století</vt:lpstr>
      <vt:lpstr>1458</vt:lpstr>
      <vt:lpstr>Nástup Habsburků na český trůn (1526) </vt:lpstr>
      <vt:lpstr>1918 První republika</vt:lpstr>
      <vt:lpstr>Druhá republika</vt:lpstr>
      <vt:lpstr>1946</vt:lpstr>
      <vt:lpstr>17. Listopad 1989 </vt:lpstr>
      <vt:lpstr>Poznáš, kdo je na  Fotografii?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UC45</dc:creator>
  <cp:lastModifiedBy>Dum</cp:lastModifiedBy>
  <cp:revision>27</cp:revision>
  <dcterms:created xsi:type="dcterms:W3CDTF">2012-11-26T11:17:50Z</dcterms:created>
  <dcterms:modified xsi:type="dcterms:W3CDTF">2014-10-14T11:49:58Z</dcterms:modified>
</cp:coreProperties>
</file>