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6" r:id="rId4"/>
    <p:sldId id="267" r:id="rId5"/>
    <p:sldId id="276" r:id="rId6"/>
    <p:sldId id="257" r:id="rId7"/>
    <p:sldId id="258" r:id="rId8"/>
    <p:sldId id="260" r:id="rId9"/>
    <p:sldId id="261" r:id="rId10"/>
    <p:sldId id="263" r:id="rId11"/>
    <p:sldId id="264" r:id="rId12"/>
    <p:sldId id="265" r:id="rId13"/>
    <p:sldId id="266" r:id="rId14"/>
    <p:sldId id="269" r:id="rId15"/>
    <p:sldId id="270" r:id="rId16"/>
    <p:sldId id="273" r:id="rId17"/>
    <p:sldId id="274" r:id="rId18"/>
    <p:sldId id="275" r:id="rId19"/>
    <p:sldId id="26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AE947-10E9-4CE1-94DD-57EE5D0C0CA7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BE9F5-8CBD-4465-AF1A-DD05B7500B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37110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AE947-10E9-4CE1-94DD-57EE5D0C0CA7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BE9F5-8CBD-4465-AF1A-DD05B7500B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99559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AE947-10E9-4CE1-94DD-57EE5D0C0CA7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BE9F5-8CBD-4465-AF1A-DD05B7500B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97401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AE947-10E9-4CE1-94DD-57EE5D0C0CA7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BE9F5-8CBD-4465-AF1A-DD05B7500B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592010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AE947-10E9-4CE1-94DD-57EE5D0C0CA7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BE9F5-8CBD-4465-AF1A-DD05B7500B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388804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AE947-10E9-4CE1-94DD-57EE5D0C0CA7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BE9F5-8CBD-4465-AF1A-DD05B7500B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823330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AE947-10E9-4CE1-94DD-57EE5D0C0CA7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BE9F5-8CBD-4465-AF1A-DD05B7500B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89553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AE947-10E9-4CE1-94DD-57EE5D0C0CA7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BE9F5-8CBD-4465-AF1A-DD05B7500B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557706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AE947-10E9-4CE1-94DD-57EE5D0C0CA7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BE9F5-8CBD-4465-AF1A-DD05B7500B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50561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AE947-10E9-4CE1-94DD-57EE5D0C0CA7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BE9F5-8CBD-4465-AF1A-DD05B7500B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485529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AE947-10E9-4CE1-94DD-57EE5D0C0CA7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BE9F5-8CBD-4465-AF1A-DD05B7500B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987044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1AE947-10E9-4CE1-94DD-57EE5D0C0CA7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8BE9F5-8CBD-4465-AF1A-DD05B7500B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89729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itn%C3%BD_re%C5%BEi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5" name="Obrázek 4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293096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84885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775"/>
            <a:ext cx="828092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VY_32_INOVACE_TV_168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</a:t>
            </a:r>
            <a:r>
              <a:rPr lang="cs-CZ" sz="1800" dirty="0" smtClean="0"/>
              <a:t>Tělesná výchova a výchova ke zdraví</a:t>
            </a:r>
            <a:endParaRPr lang="cs-CZ" sz="1800" dirty="0"/>
          </a:p>
          <a:p>
            <a:pPr>
              <a:buFontTx/>
              <a:buNone/>
            </a:pPr>
            <a:r>
              <a:rPr lang="cs-CZ" sz="1800" b="1" dirty="0" smtClean="0"/>
              <a:t>Předmět: </a:t>
            </a:r>
            <a:r>
              <a:rPr lang="cs-CZ" sz="1800" dirty="0" smtClean="0"/>
              <a:t>Tělesná výchova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prosinec 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teoretickému výkladu a názorné ukázce na téma: Pitný režim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hodiny. Součástí jsou zajímavé </a:t>
            </a:r>
          </a:p>
          <a:p>
            <a:pPr>
              <a:buFontTx/>
              <a:buNone/>
            </a:pP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 kvízy pro jednotlivce i pro práci ve skupině.                                                         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5896768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404328432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8504" y="3789040"/>
            <a:ext cx="7772400" cy="1470025"/>
          </a:xfrm>
        </p:spPr>
        <p:txBody>
          <a:bodyPr/>
          <a:lstStyle/>
          <a:p>
            <a:r>
              <a:rPr lang="cs-CZ" b="1" dirty="0" smtClean="0"/>
              <a:t>PITNÝ REŽIM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12872" y="5301208"/>
            <a:ext cx="6400800" cy="1104528"/>
          </a:xfrm>
        </p:spPr>
        <p:txBody>
          <a:bodyPr/>
          <a:lstStyle/>
          <a:p>
            <a:r>
              <a:rPr lang="cs-CZ" i="1" dirty="0" smtClean="0"/>
              <a:t>tekutiny</a:t>
            </a:r>
            <a:endParaRPr lang="cs-CZ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96636"/>
            <a:ext cx="6131216" cy="3952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8333621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Pitný režim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je doplňování tekutin </a:t>
            </a:r>
            <a:r>
              <a:rPr lang="cs-CZ" dirty="0"/>
              <a:t>do </a:t>
            </a:r>
            <a:r>
              <a:rPr lang="cs-CZ" dirty="0" smtClean="0"/>
              <a:t>těla</a:t>
            </a:r>
          </a:p>
          <a:p>
            <a:pPr algn="just"/>
            <a:r>
              <a:rPr lang="cs-CZ" dirty="0" smtClean="0"/>
              <a:t>měl by </a:t>
            </a:r>
            <a:r>
              <a:rPr lang="cs-CZ" dirty="0"/>
              <a:t>překrýt denní výdej tekutin ale i ztráty v průběhu </a:t>
            </a:r>
            <a:r>
              <a:rPr lang="cs-CZ" dirty="0" smtClean="0"/>
              <a:t>spánku</a:t>
            </a:r>
          </a:p>
          <a:p>
            <a:pPr algn="just"/>
            <a:r>
              <a:rPr lang="cs-CZ" dirty="0"/>
              <a:t>d</a:t>
            </a:r>
            <a:r>
              <a:rPr lang="cs-CZ" dirty="0" smtClean="0"/>
              <a:t>enní </a:t>
            </a:r>
            <a:r>
              <a:rPr lang="cs-CZ" dirty="0"/>
              <a:t>příjem vody by měl </a:t>
            </a:r>
            <a:r>
              <a:rPr lang="cs-CZ" dirty="0" smtClean="0"/>
              <a:t>být </a:t>
            </a:r>
            <a:r>
              <a:rPr lang="cs-CZ" dirty="0"/>
              <a:t>zhruba </a:t>
            </a:r>
            <a:r>
              <a:rPr lang="cs-CZ" dirty="0" smtClean="0"/>
              <a:t>dva </a:t>
            </a:r>
            <a:r>
              <a:rPr lang="cs-CZ" dirty="0"/>
              <a:t>až </a:t>
            </a:r>
            <a:r>
              <a:rPr lang="cs-CZ" dirty="0" smtClean="0"/>
              <a:t>tři litry vody </a:t>
            </a:r>
            <a:r>
              <a:rPr lang="cs-CZ" dirty="0"/>
              <a:t>v závislosti na vytížení daného </a:t>
            </a:r>
            <a:r>
              <a:rPr lang="cs-CZ" dirty="0" smtClean="0"/>
              <a:t>jedince a jeho věku</a:t>
            </a:r>
          </a:p>
          <a:p>
            <a:pPr algn="just"/>
            <a:r>
              <a:rPr lang="cs-CZ" dirty="0"/>
              <a:t>z</a:t>
            </a:r>
            <a:r>
              <a:rPr lang="cs-CZ" dirty="0" smtClean="0"/>
              <a:t>ávislost </a:t>
            </a:r>
            <a:r>
              <a:rPr lang="cs-CZ" dirty="0"/>
              <a:t>pít </a:t>
            </a:r>
            <a:r>
              <a:rPr lang="cs-CZ" dirty="0" smtClean="0"/>
              <a:t>vodu závisí </a:t>
            </a:r>
            <a:r>
              <a:rPr lang="cs-CZ" dirty="0"/>
              <a:t>i na </a:t>
            </a:r>
            <a:r>
              <a:rPr lang="cs-CZ" dirty="0" smtClean="0"/>
              <a:t>stravě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442364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b="1" dirty="0"/>
              <a:t>Zásady pitného režimu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56584"/>
          </a:xfrm>
        </p:spPr>
        <p:txBody>
          <a:bodyPr>
            <a:normAutofit fontScale="70000" lnSpcReduction="20000"/>
          </a:bodyPr>
          <a:lstStyle/>
          <a:p>
            <a:pPr marL="514350" indent="-514350">
              <a:lnSpc>
                <a:spcPct val="170000"/>
              </a:lnSpc>
              <a:spcBef>
                <a:spcPts val="0"/>
              </a:spcBef>
              <a:buFont typeface="+mj-lt"/>
              <a:buAutoNum type="arabicPeriod"/>
            </a:pPr>
            <a:r>
              <a:rPr lang="cs-CZ" dirty="0"/>
              <a:t>Upřednostňuje se pití mimo jídlo.</a:t>
            </a:r>
          </a:p>
          <a:p>
            <a:pPr marL="514350" indent="-514350">
              <a:lnSpc>
                <a:spcPct val="170000"/>
              </a:lnSpc>
              <a:spcBef>
                <a:spcPts val="0"/>
              </a:spcBef>
              <a:buFont typeface="+mj-lt"/>
              <a:buAutoNum type="arabicPeriod"/>
            </a:pPr>
            <a:r>
              <a:rPr lang="cs-CZ" dirty="0" smtClean="0"/>
              <a:t>Mezi </a:t>
            </a:r>
            <a:r>
              <a:rPr lang="cs-CZ" dirty="0"/>
              <a:t>nevhodné nápoje patří sladké limonády.</a:t>
            </a:r>
          </a:p>
          <a:p>
            <a:pPr marL="514350" indent="-514350">
              <a:lnSpc>
                <a:spcPct val="170000"/>
              </a:lnSpc>
              <a:spcBef>
                <a:spcPts val="0"/>
              </a:spcBef>
              <a:buFont typeface="+mj-lt"/>
              <a:buAutoNum type="arabicPeriod"/>
            </a:pPr>
            <a:r>
              <a:rPr lang="cs-CZ" dirty="0" smtClean="0"/>
              <a:t>V </a:t>
            </a:r>
            <a:r>
              <a:rPr lang="cs-CZ" dirty="0"/>
              <a:t>průběhu dne se nemá potlačovat pocit žízně, celý den se má pít průběžně v malých </a:t>
            </a:r>
            <a:r>
              <a:rPr lang="cs-CZ" dirty="0" smtClean="0"/>
              <a:t>dávkách</a:t>
            </a:r>
            <a:r>
              <a:rPr lang="cs-CZ" dirty="0"/>
              <a:t>.</a:t>
            </a:r>
          </a:p>
          <a:p>
            <a:pPr marL="514350" indent="-514350">
              <a:lnSpc>
                <a:spcPct val="170000"/>
              </a:lnSpc>
              <a:spcBef>
                <a:spcPts val="0"/>
              </a:spcBef>
              <a:buFont typeface="+mj-lt"/>
              <a:buAutoNum type="arabicPeriod"/>
            </a:pPr>
            <a:r>
              <a:rPr lang="cs-CZ" dirty="0" smtClean="0"/>
              <a:t>Z </a:t>
            </a:r>
            <a:r>
              <a:rPr lang="cs-CZ" dirty="0"/>
              <a:t>čajů jsou pro děti nejvhodnější čaje ovocné. Nikdy by neměly pít silný černý čaj, neboť </a:t>
            </a:r>
            <a:r>
              <a:rPr lang="cs-CZ" dirty="0" smtClean="0"/>
              <a:t>obsahuje </a:t>
            </a:r>
            <a:r>
              <a:rPr lang="cs-CZ" dirty="0"/>
              <a:t>kofein.</a:t>
            </a:r>
          </a:p>
          <a:p>
            <a:pPr marL="514350" indent="-514350">
              <a:lnSpc>
                <a:spcPct val="170000"/>
              </a:lnSpc>
              <a:spcBef>
                <a:spcPts val="0"/>
              </a:spcBef>
              <a:buFont typeface="+mj-lt"/>
              <a:buAutoNum type="arabicPeriod"/>
            </a:pPr>
            <a:r>
              <a:rPr lang="cs-CZ" dirty="0" smtClean="0"/>
              <a:t>Před </a:t>
            </a:r>
            <a:r>
              <a:rPr lang="cs-CZ" dirty="0"/>
              <a:t>cvičením by se měl člověk dostatečně napít</a:t>
            </a:r>
            <a:r>
              <a:rPr lang="cs-CZ" dirty="0" smtClean="0"/>
              <a:t>.</a:t>
            </a:r>
          </a:p>
          <a:p>
            <a:pPr marL="514350" indent="-514350">
              <a:lnSpc>
                <a:spcPct val="170000"/>
              </a:lnSpc>
              <a:spcBef>
                <a:spcPts val="0"/>
              </a:spcBef>
              <a:buFont typeface="+mj-lt"/>
              <a:buAutoNum type="arabicPeriod"/>
            </a:pPr>
            <a:r>
              <a:rPr lang="cs-CZ" dirty="0" smtClean="0"/>
              <a:t>V </a:t>
            </a:r>
            <a:r>
              <a:rPr lang="cs-CZ" dirty="0"/>
              <a:t>průběhu cvičení i po něm je nutné </a:t>
            </a:r>
            <a:r>
              <a:rPr lang="cs-CZ" dirty="0" smtClean="0"/>
              <a:t>doplňovat </a:t>
            </a:r>
            <a:r>
              <a:rPr lang="cs-CZ" dirty="0"/>
              <a:t>tekutiny. </a:t>
            </a:r>
          </a:p>
          <a:p>
            <a:pPr marL="514350" indent="-514350">
              <a:lnSpc>
                <a:spcPct val="170000"/>
              </a:lnSpc>
              <a:spcBef>
                <a:spcPts val="0"/>
              </a:spcBef>
              <a:buFont typeface="+mj-lt"/>
              <a:buAutoNum type="arabicPeriod"/>
            </a:pPr>
            <a:r>
              <a:rPr lang="cs-CZ" dirty="0" smtClean="0"/>
              <a:t>Děti </a:t>
            </a:r>
            <a:r>
              <a:rPr lang="cs-CZ" dirty="0"/>
              <a:t>a mládež by určitě neměly konzumovat nápoje obsahující povzbuzující látky, kávu </a:t>
            </a:r>
            <a:r>
              <a:rPr lang="cs-CZ" dirty="0" smtClean="0"/>
              <a:t>a </a:t>
            </a:r>
            <a:r>
              <a:rPr lang="cs-CZ" dirty="0"/>
              <a:t>alkoholické nápoje.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360604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Tekutiny v číslech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v</a:t>
            </a:r>
            <a:r>
              <a:rPr lang="cs-CZ" dirty="0" smtClean="0"/>
              <a:t>ýznam </a:t>
            </a:r>
            <a:r>
              <a:rPr lang="cs-CZ" dirty="0"/>
              <a:t>tekutin v lidském těle si uvědomíme v souvislosti s faktem, kolik procent </a:t>
            </a:r>
            <a:r>
              <a:rPr lang="cs-CZ" dirty="0" smtClean="0"/>
              <a:t>hmotnosti člověka </a:t>
            </a:r>
            <a:r>
              <a:rPr lang="cs-CZ" dirty="0"/>
              <a:t>tvoří </a:t>
            </a:r>
            <a:r>
              <a:rPr lang="cs-CZ" dirty="0" smtClean="0"/>
              <a:t>voda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i="1" dirty="0" smtClean="0"/>
              <a:t>Zkuste </a:t>
            </a:r>
            <a:r>
              <a:rPr lang="cs-CZ" i="1" dirty="0"/>
              <a:t>odpovědět na následující otázky</a:t>
            </a:r>
            <a:r>
              <a:rPr lang="cs-CZ" i="1" dirty="0" smtClean="0"/>
              <a:t>.</a:t>
            </a:r>
          </a:p>
          <a:p>
            <a:pPr marL="0" indent="0" algn="ctr">
              <a:buNone/>
            </a:pPr>
            <a:endParaRPr lang="cs-CZ" i="1" dirty="0"/>
          </a:p>
          <a:p>
            <a:pPr marL="0" indent="0" algn="ctr">
              <a:buNone/>
            </a:pPr>
            <a:endParaRPr lang="cs-CZ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5517232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Pomůcka: </a:t>
            </a:r>
            <a:r>
              <a:rPr lang="cs-CZ" sz="2400" dirty="0" smtClean="0"/>
              <a:t>75–80 </a:t>
            </a:r>
            <a:r>
              <a:rPr lang="cs-CZ" sz="2400" dirty="0"/>
              <a:t>• 50–60 • 1,5–3 • 82 • 3 dny • 1,5 • kolem </a:t>
            </a:r>
            <a:r>
              <a:rPr lang="cs-CZ" sz="2400" dirty="0" smtClean="0"/>
              <a:t>3 </a:t>
            </a:r>
            <a:r>
              <a:rPr lang="cs-CZ" sz="2400" dirty="0"/>
              <a:t>• 25</a:t>
            </a:r>
          </a:p>
        </p:txBody>
      </p:sp>
    </p:spTree>
    <p:extLst>
      <p:ext uri="{BB962C8B-B14F-4D97-AF65-F5344CB8AC3E}">
        <p14:creationId xmlns="" xmlns:p14="http://schemas.microsoft.com/office/powerpoint/2010/main" val="19786386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1. Kolik procent hmotnosti </a:t>
            </a:r>
            <a:r>
              <a:rPr lang="pl-PL" sz="2800" b="1" dirty="0" smtClean="0"/>
              <a:t>tvoří podle vás voda u:</a:t>
            </a:r>
            <a:endParaRPr lang="cs-CZ" sz="28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340768"/>
            <a:ext cx="7093137" cy="45949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30938484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642194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2. Voda </a:t>
            </a:r>
            <a:r>
              <a:rPr lang="cs-CZ" sz="2800" b="1" dirty="0"/>
              <a:t>se nachází například i v </a:t>
            </a:r>
            <a:r>
              <a:rPr lang="cs-CZ" sz="2800" b="1" dirty="0" smtClean="0"/>
              <a:t>kostech a v krvi</a:t>
            </a:r>
            <a:r>
              <a:rPr lang="cs-CZ" sz="2800" b="1" dirty="0"/>
              <a:t>.</a:t>
            </a:r>
            <a:br>
              <a:rPr lang="cs-CZ" sz="2800" b="1" dirty="0"/>
            </a:br>
            <a:r>
              <a:rPr lang="cs-CZ" sz="2800" b="1" dirty="0" smtClean="0"/>
              <a:t>Odhadnete, </a:t>
            </a:r>
            <a:r>
              <a:rPr lang="cs-CZ" sz="2800" b="1" dirty="0"/>
              <a:t>v jakém množství?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988840"/>
            <a:ext cx="6696744" cy="41355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31533552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3. Na </a:t>
            </a:r>
            <a:r>
              <a:rPr lang="cs-CZ" sz="2800" b="1" dirty="0"/>
              <a:t>následující osy vyznačte rozpětí, kolik litrů tekutin denně by měl podle vás člověk vypít.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5287" y="1155428"/>
            <a:ext cx="3672408" cy="54292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14681" y="1772816"/>
            <a:ext cx="4572000" cy="452431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Minimálně: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Optimálně: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Když </a:t>
            </a:r>
            <a:r>
              <a:rPr lang="cs-CZ" dirty="0"/>
              <a:t>dospělý člověk sportuje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/>
              <a:t>Kolik dnů maximálně se podle vás</a:t>
            </a:r>
          </a:p>
          <a:p>
            <a:r>
              <a:rPr lang="cs-CZ" dirty="0"/>
              <a:t>obejde člověk bez vody?</a:t>
            </a:r>
          </a:p>
        </p:txBody>
      </p:sp>
    </p:spTree>
    <p:extLst>
      <p:ext uri="{BB962C8B-B14F-4D97-AF65-F5344CB8AC3E}">
        <p14:creationId xmlns="" xmlns:p14="http://schemas.microsoft.com/office/powerpoint/2010/main" val="42504151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Voda v umění</a:t>
            </a:r>
            <a:endParaRPr lang="cs-CZ" b="1" dirty="0"/>
          </a:p>
        </p:txBody>
      </p:sp>
      <p:sp>
        <p:nvSpPr>
          <p:cNvPr id="5" name="Zaoblený obdélníkový popisek 4"/>
          <p:cNvSpPr/>
          <p:nvPr/>
        </p:nvSpPr>
        <p:spPr>
          <a:xfrm>
            <a:off x="1259632" y="1268760"/>
            <a:ext cx="7416824" cy="4464496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Voda </a:t>
            </a:r>
            <a:r>
              <a:rPr lang="cs-CZ" sz="2800" dirty="0">
                <a:solidFill>
                  <a:schemeClr val="tx1"/>
                </a:solidFill>
              </a:rPr>
              <a:t>a s ní související slovní spojení se vyskytují v různých podobách i v uměleckých </a:t>
            </a:r>
            <a:r>
              <a:rPr lang="cs-CZ" sz="2800" dirty="0" smtClean="0">
                <a:solidFill>
                  <a:schemeClr val="tx1"/>
                </a:solidFill>
              </a:rPr>
              <a:t>dílech. Zkuste </a:t>
            </a:r>
            <a:r>
              <a:rPr lang="cs-CZ" sz="2800" dirty="0">
                <a:solidFill>
                  <a:schemeClr val="tx1"/>
                </a:solidFill>
              </a:rPr>
              <a:t>se nyní zamyslet nad názvy pohádek, filmů, knížek, lidových ale i populárních </a:t>
            </a:r>
            <a:r>
              <a:rPr lang="cs-CZ" sz="2800" dirty="0" smtClean="0">
                <a:solidFill>
                  <a:schemeClr val="tx1"/>
                </a:solidFill>
              </a:rPr>
              <a:t>písní, ve </a:t>
            </a:r>
            <a:r>
              <a:rPr lang="cs-CZ" sz="2800" dirty="0">
                <a:solidFill>
                  <a:schemeClr val="tx1"/>
                </a:solidFill>
              </a:rPr>
              <a:t>kterých se nachází slovo voda či jiná slova a slovní spojení, která vás v souvislosti s </a:t>
            </a:r>
            <a:r>
              <a:rPr lang="cs-CZ" sz="2800" dirty="0" smtClean="0">
                <a:solidFill>
                  <a:schemeClr val="tx1"/>
                </a:solidFill>
              </a:rPr>
              <a:t>vodou a </a:t>
            </a:r>
            <a:r>
              <a:rPr lang="cs-CZ" sz="2800" dirty="0">
                <a:solidFill>
                  <a:schemeClr val="tx1"/>
                </a:solidFill>
              </a:rPr>
              <a:t>tekutinami napadají. Kdo z vás jich zná </a:t>
            </a:r>
            <a:r>
              <a:rPr lang="cs-CZ" sz="2800" dirty="0" smtClean="0">
                <a:solidFill>
                  <a:schemeClr val="tx1"/>
                </a:solidFill>
              </a:rPr>
              <a:t>více?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4" name="Picture 2" descr="C:\Users\pc\AppData\Local\Microsoft\Windows\Temporary Internet Files\Content.IE5\TG7F9FRB\MC9004344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4797152"/>
            <a:ext cx="1625600" cy="1828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6227615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379" y="260648"/>
            <a:ext cx="8488619" cy="6408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33034823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4. Příprava čaje</a:t>
            </a:r>
            <a:endParaRPr lang="cs-CZ" b="1" dirty="0"/>
          </a:p>
        </p:txBody>
      </p:sp>
      <p:sp>
        <p:nvSpPr>
          <p:cNvPr id="3" name="Oválný popisek 2"/>
          <p:cNvSpPr/>
          <p:nvPr/>
        </p:nvSpPr>
        <p:spPr>
          <a:xfrm>
            <a:off x="1691680" y="1340768"/>
            <a:ext cx="6840760" cy="460851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V následujícím úkolu je uveden text, který popisuje proces přípravy čaje. Věty jsou však </a:t>
            </a:r>
            <a:r>
              <a:rPr lang="cs-CZ" sz="2800" dirty="0" smtClean="0">
                <a:solidFill>
                  <a:schemeClr val="tx1"/>
                </a:solidFill>
              </a:rPr>
              <a:t>pomíchané</a:t>
            </a:r>
            <a:r>
              <a:rPr lang="cs-CZ" sz="2800" dirty="0">
                <a:solidFill>
                  <a:schemeClr val="tx1"/>
                </a:solidFill>
              </a:rPr>
              <a:t>. Abyste získali závěrečnou tajenku, musíte jednotlivé kroky správně seřadit podle </a:t>
            </a:r>
            <a:r>
              <a:rPr lang="cs-CZ" sz="2800" dirty="0" smtClean="0">
                <a:solidFill>
                  <a:schemeClr val="tx1"/>
                </a:solidFill>
              </a:rPr>
              <a:t>postupu </a:t>
            </a:r>
            <a:r>
              <a:rPr lang="cs-CZ" sz="2800" dirty="0">
                <a:solidFill>
                  <a:schemeClr val="tx1"/>
                </a:solidFill>
              </a:rPr>
              <a:t>přípravy nápoje</a:t>
            </a:r>
          </a:p>
        </p:txBody>
      </p:sp>
      <p:pic>
        <p:nvPicPr>
          <p:cNvPr id="4" name="Picture 2" descr="C:\Users\pc\AppData\Local\Microsoft\Windows\Temporary Internet Files\Content.IE5\TG7F9FRB\MC9004344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653136"/>
            <a:ext cx="1625600" cy="1828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1059593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142" y="476672"/>
            <a:ext cx="8429329" cy="59524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38633048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5. Světové nápoje</a:t>
            </a:r>
            <a:endParaRPr lang="cs-CZ" b="1" dirty="0"/>
          </a:p>
        </p:txBody>
      </p:sp>
      <p:sp>
        <p:nvSpPr>
          <p:cNvPr id="4" name="Oválný popisek 3"/>
          <p:cNvSpPr/>
          <p:nvPr/>
        </p:nvSpPr>
        <p:spPr>
          <a:xfrm>
            <a:off x="1475655" y="1484784"/>
            <a:ext cx="6552729" cy="403244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Každá </a:t>
            </a:r>
            <a:r>
              <a:rPr lang="cs-CZ" sz="2000" dirty="0">
                <a:solidFill>
                  <a:schemeClr val="tx1"/>
                </a:solidFill>
              </a:rPr>
              <a:t>země má své oblíbené nápoje, ve kterých drží „prvenství“. Zkuste u následujících </a:t>
            </a:r>
            <a:r>
              <a:rPr lang="cs-CZ" sz="2000" dirty="0" smtClean="0">
                <a:solidFill>
                  <a:schemeClr val="tx1"/>
                </a:solidFill>
              </a:rPr>
              <a:t>druhů nápojů </a:t>
            </a:r>
            <a:r>
              <a:rPr lang="cs-CZ" sz="2000" dirty="0">
                <a:solidFill>
                  <a:schemeClr val="tx1"/>
                </a:solidFill>
              </a:rPr>
              <a:t>uvést, které země patří mezi „první“ v jejich konzumaci nebo produkci. Potřebné </a:t>
            </a:r>
            <a:r>
              <a:rPr lang="cs-CZ" sz="2000" dirty="0" smtClean="0">
                <a:solidFill>
                  <a:schemeClr val="tx1"/>
                </a:solidFill>
              </a:rPr>
              <a:t>informace </a:t>
            </a:r>
            <a:r>
              <a:rPr lang="cs-CZ" sz="2000" dirty="0">
                <a:solidFill>
                  <a:schemeClr val="tx1"/>
                </a:solidFill>
              </a:rPr>
              <a:t>vyhledejte pomocí internetu nebo v odborné literatuře. Pokuste se vyhledat i </a:t>
            </a:r>
            <a:r>
              <a:rPr lang="cs-CZ" sz="2000" dirty="0" smtClean="0">
                <a:solidFill>
                  <a:schemeClr val="tx1"/>
                </a:solidFill>
              </a:rPr>
              <a:t>nějakou zajímavost </a:t>
            </a:r>
            <a:r>
              <a:rPr lang="cs-CZ" sz="2000" dirty="0">
                <a:solidFill>
                  <a:schemeClr val="tx1"/>
                </a:solidFill>
              </a:rPr>
              <a:t>o daném nápoji. Následně vyhledané země společně najděte v atlasu nebo </a:t>
            </a:r>
            <a:r>
              <a:rPr lang="cs-CZ" sz="2000" dirty="0" smtClean="0">
                <a:solidFill>
                  <a:schemeClr val="tx1"/>
                </a:solidFill>
              </a:rPr>
              <a:t>na nástěnné mapě.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pc\AppData\Local\Microsoft\Windows\Temporary Internet Files\Content.IE5\TG7F9FRB\MC9004344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653136"/>
            <a:ext cx="1625600" cy="1828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0273874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665" y="332656"/>
            <a:ext cx="7272673" cy="6192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4703913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Úkol </a:t>
            </a:r>
            <a:r>
              <a:rPr lang="cs-CZ" b="1" dirty="0"/>
              <a:t>č. </a:t>
            </a:r>
            <a:r>
              <a:rPr lang="cs-CZ" b="1" dirty="0" smtClean="0"/>
              <a:t>1</a:t>
            </a:r>
            <a:r>
              <a:rPr lang="cs-CZ" dirty="0" smtClean="0"/>
              <a:t>: A</a:t>
            </a:r>
            <a:r>
              <a:rPr lang="cs-CZ" dirty="0"/>
              <a:t>. novorozenec 75–80 %, starý člověk 50–60 </a:t>
            </a:r>
            <a:r>
              <a:rPr lang="cs-CZ" dirty="0" smtClean="0"/>
              <a:t>% </a:t>
            </a:r>
          </a:p>
          <a:p>
            <a:r>
              <a:rPr lang="cs-CZ" dirty="0" smtClean="0"/>
              <a:t>Úkol č. 2: v </a:t>
            </a:r>
            <a:r>
              <a:rPr lang="cs-CZ" dirty="0"/>
              <a:t>kostech 25 %, v krvi 82 </a:t>
            </a:r>
            <a:r>
              <a:rPr lang="cs-CZ" dirty="0" smtClean="0"/>
              <a:t>%</a:t>
            </a:r>
          </a:p>
          <a:p>
            <a:r>
              <a:rPr lang="cs-CZ" b="1" dirty="0" smtClean="0"/>
              <a:t>Úkol č. 3:</a:t>
            </a:r>
            <a:r>
              <a:rPr lang="cs-CZ" dirty="0" smtClean="0"/>
              <a:t> minimálně </a:t>
            </a:r>
            <a:r>
              <a:rPr lang="cs-CZ" dirty="0"/>
              <a:t>1,5 l, optimálně 1,5–3 l, dospělý sportovec kolem 3 l, v závislosti na ztrátách </a:t>
            </a:r>
            <a:r>
              <a:rPr lang="cs-CZ" dirty="0" smtClean="0"/>
              <a:t>tekutin </a:t>
            </a:r>
            <a:r>
              <a:rPr lang="cs-CZ" dirty="0"/>
              <a:t>i více, </a:t>
            </a:r>
            <a:r>
              <a:rPr lang="cs-CZ" dirty="0" smtClean="0"/>
              <a:t>maximálně </a:t>
            </a:r>
            <a:r>
              <a:rPr lang="cs-CZ" dirty="0"/>
              <a:t>bez vody 3 </a:t>
            </a:r>
            <a:r>
              <a:rPr lang="cs-CZ" dirty="0" smtClean="0"/>
              <a:t>dny</a:t>
            </a:r>
            <a:endParaRPr lang="cs-CZ" dirty="0"/>
          </a:p>
          <a:p>
            <a:r>
              <a:rPr lang="cs-CZ" b="1" dirty="0" smtClean="0"/>
              <a:t>Úkol č. 4:</a:t>
            </a:r>
            <a:r>
              <a:rPr lang="cs-CZ" b="1" dirty="0"/>
              <a:t> </a:t>
            </a:r>
            <a:r>
              <a:rPr lang="cs-CZ" dirty="0" smtClean="0"/>
              <a:t>1</a:t>
            </a:r>
            <a:r>
              <a:rPr lang="cs-CZ" dirty="0"/>
              <a:t>. E, 2. A, 3. G, 4. H, 5. B, 6. F, 7. C, 8. D, 9. I, 10. J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754388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 úkolu č. 5 </a:t>
            </a:r>
            <a:endParaRPr lang="cs-CZ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6906"/>
            <a:ext cx="8221404" cy="40343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7326213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 úkolu č. 5 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88840"/>
            <a:ext cx="7797803" cy="355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41964523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NEUVDEN. </a:t>
            </a:r>
            <a:r>
              <a:rPr lang="cs-CZ" i="1" dirty="0" smtClean="0"/>
              <a:t>Pitný </a:t>
            </a:r>
            <a:r>
              <a:rPr lang="cs-CZ" i="1" dirty="0"/>
              <a:t>režim</a:t>
            </a:r>
            <a:r>
              <a:rPr lang="cs-CZ" dirty="0"/>
              <a:t> [online]. [cit. 24.2.2014].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cs.wikipedia.org/wiki/Pitn%C3%BD_re%C5%BEim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/>
              <a:t>VENKOVSKÝ PROSTOR O.P.S. </a:t>
            </a:r>
            <a:r>
              <a:rPr lang="cs-CZ" i="1" dirty="0"/>
              <a:t>Výchova ke zdravé výživě dětí a mládeže v Euroregionu Nisa: pro II. stupeň ZŠ</a:t>
            </a:r>
            <a:r>
              <a:rPr lang="cs-CZ" dirty="0"/>
              <a:t>. 2007. </a:t>
            </a:r>
            <a:endParaRPr lang="cs-CZ" dirty="0" smtClean="0"/>
          </a:p>
          <a:p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15311265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693</Words>
  <Application>Microsoft Office PowerPoint</Application>
  <PresentationFormat>Předvádění na obrazovce (4:3)</PresentationFormat>
  <Paragraphs>72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Snímek 1</vt:lpstr>
      <vt:lpstr>Snímek 2</vt:lpstr>
      <vt:lpstr>PITNÝ REŽIM</vt:lpstr>
      <vt:lpstr>Pitný režim</vt:lpstr>
      <vt:lpstr>Zásady pitného režimu</vt:lpstr>
      <vt:lpstr>Tekutiny v číslech</vt:lpstr>
      <vt:lpstr>1. Kolik procent hmotnosti tvoří podle vás voda u:</vt:lpstr>
      <vt:lpstr>2. Voda se nachází například i v kostech a v krvi. Odhadnete, v jakém množství?</vt:lpstr>
      <vt:lpstr>3. Na následující osy vyznačte rozpětí, kolik litrů tekutin denně by měl podle vás člověk vypít.</vt:lpstr>
      <vt:lpstr>Voda v umění</vt:lpstr>
      <vt:lpstr>Snímek 11</vt:lpstr>
      <vt:lpstr>4. Příprava čaje</vt:lpstr>
      <vt:lpstr>Snímek 13</vt:lpstr>
      <vt:lpstr>5. Světové nápoje</vt:lpstr>
      <vt:lpstr>Snímek 15</vt:lpstr>
      <vt:lpstr>Řešení</vt:lpstr>
      <vt:lpstr>Řešení úkolu č. 5 </vt:lpstr>
      <vt:lpstr>Řešení úkolu č. 5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PITNÝ REŽIM</dc:title>
  <dc:creator>Lenka</dc:creator>
  <cp:lastModifiedBy>Dum</cp:lastModifiedBy>
  <cp:revision>25</cp:revision>
  <dcterms:created xsi:type="dcterms:W3CDTF">2014-02-17T18:57:24Z</dcterms:created>
  <dcterms:modified xsi:type="dcterms:W3CDTF">2014-10-14T18:02:51Z</dcterms:modified>
</cp:coreProperties>
</file>