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60" r:id="rId6"/>
    <p:sldId id="258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EC339-A6E0-4BF8-BEC3-31F35B1AAA8F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F349-814F-4BE3-B955-50AF90911F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9585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EC339-A6E0-4BF8-BEC3-31F35B1AAA8F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F349-814F-4BE3-B955-50AF90911F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8868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EC339-A6E0-4BF8-BEC3-31F35B1AAA8F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F349-814F-4BE3-B955-50AF90911F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936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EC339-A6E0-4BF8-BEC3-31F35B1AAA8F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F349-814F-4BE3-B955-50AF90911F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9041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EC339-A6E0-4BF8-BEC3-31F35B1AAA8F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F349-814F-4BE3-B955-50AF90911F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411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EC339-A6E0-4BF8-BEC3-31F35B1AAA8F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F349-814F-4BE3-B955-50AF90911F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0789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EC339-A6E0-4BF8-BEC3-31F35B1AAA8F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F349-814F-4BE3-B955-50AF90911F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3710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EC339-A6E0-4BF8-BEC3-31F35B1AAA8F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F349-814F-4BE3-B955-50AF90911F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6979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EC339-A6E0-4BF8-BEC3-31F35B1AAA8F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F349-814F-4BE3-B955-50AF90911F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0909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EC339-A6E0-4BF8-BEC3-31F35B1AAA8F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F349-814F-4BE3-B955-50AF90911F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6448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EC339-A6E0-4BF8-BEC3-31F35B1AAA8F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F349-814F-4BE3-B955-50AF90911F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6765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CEC339-A6E0-4BF8-BEC3-31F35B1AAA8F}" type="datetimeFigureOut">
              <a:rPr lang="cs-CZ" smtClean="0"/>
              <a:pPr/>
              <a:t>14.10.2014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EF349-814F-4BE3-B955-50AF90911F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481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google.cz/url?sa=i&amp;rct=j&amp;q=&amp;esrc=s&amp;source=images&amp;cd=&amp;cad=rja&amp;docid=jPNcMPYKYQdGzM&amp;tbnid=OihOpw24sQ_JOM:&amp;ved=0CAUQjRw&amp;url=https://www.akivaschool.com/blog/fair-play-for-all&amp;ei=OTzxUo7HDOWg7Ab02oCQCQ&amp;bvm=bv.60444564,d.ZGU&amp;psig=AFQjCNH94d0XwniHnvc5qFgppKTuM247Sg&amp;ust=1391627657475752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pc\Downloads\fair-play-(animovany)-82'-DVBT_CZ-(romin).avi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d44.ca/school/braemar/ProgramsServices/Sports/Fair%20Play%20Codes/Pages/default.aspx" TargetMode="External"/><Relationship Id="rId2" Type="http://schemas.openxmlformats.org/officeDocument/2006/relationships/hyperlink" Target="https://www.akivaschool.com/blog/fair-play-for-al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loz.to/live/xioQ5CeW/fair-play-animovany-82-dvbt-cz-romin-av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62901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VY_32_INOVACE_TV_172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</a:t>
            </a:r>
            <a:r>
              <a:rPr lang="cs-CZ" sz="1800" dirty="0" smtClean="0"/>
              <a:t>Tělesná výchova a výchova ke zdraví</a:t>
            </a:r>
            <a:r>
              <a:rPr lang="cs-CZ" sz="1800" b="1" dirty="0" smtClean="0"/>
              <a:t> </a:t>
            </a:r>
            <a:endParaRPr lang="cs-CZ" sz="1800" dirty="0"/>
          </a:p>
          <a:p>
            <a:pPr>
              <a:buFontTx/>
              <a:buNone/>
            </a:pPr>
            <a:r>
              <a:rPr lang="cs-CZ" sz="1800" b="1" dirty="0" smtClean="0"/>
              <a:t>Předmět: </a:t>
            </a:r>
            <a:r>
              <a:rPr lang="cs-CZ" sz="1800" dirty="0" smtClean="0"/>
              <a:t>Tělesná výchova</a:t>
            </a: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prosinec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teoretickému výkladu a ukázce na téma: Fair play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hodiny. Součástí je video</a:t>
            </a:r>
            <a:r>
              <a:rPr lang="cs-CZ" sz="1800" dirty="0">
                <a:ea typeface="Calibri" pitchFamily="34" charset="0"/>
                <a:cs typeface="Times New Roman" pitchFamily="18" charset="0"/>
              </a:rPr>
              <a:t>.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                               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5968776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797964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sd44.ca/school/braemar/ProgramsServices/Sports/Fair%20Play%20Codes/PublishingImages/fair%20pla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238224"/>
            <a:ext cx="6002212" cy="485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128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Hra (hrát) fair play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základním předpokladem sportovního zápolení</a:t>
            </a:r>
          </a:p>
          <a:p>
            <a:r>
              <a:rPr lang="cs-CZ" dirty="0" smtClean="0"/>
              <a:t>obsahuje dodržování pravidel, sportovní chování, pomoc druhému závodníkovi atd. </a:t>
            </a:r>
            <a:endParaRPr lang="cs-CZ" dirty="0"/>
          </a:p>
        </p:txBody>
      </p:sp>
      <p:pic>
        <p:nvPicPr>
          <p:cNvPr id="1026" name="Picture 2" descr="https://encrypted-tbn2.gstatic.com/images?q=tbn:ANd9GcTdWyqTHaU7jE3BOdddzqhoMdK-tLRFlnF8MYrBnBJ9bjPBeoBipw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05064"/>
            <a:ext cx="3513867" cy="2189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00166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Sportovní chování Fair play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je, když sportovec úmyslně ohrozí své umístění/bodování v závodě, aby pomohl jinému závodníkovi, kterého postihla nečekaná komplikace</a:t>
            </a:r>
          </a:p>
          <a:p>
            <a:pPr algn="just"/>
            <a:r>
              <a:rPr lang="cs-CZ" dirty="0" smtClean="0"/>
              <a:t>také uznání porážky a celkové klidné a profesionální vystupování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3553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Test - desatero </a:t>
            </a:r>
            <a:r>
              <a:rPr lang="cs-CZ" b="1" dirty="0"/>
              <a:t>f</a:t>
            </a:r>
            <a:r>
              <a:rPr lang="cs-CZ" b="1" dirty="0" smtClean="0"/>
              <a:t>air </a:t>
            </a:r>
            <a:r>
              <a:rPr lang="cs-CZ" b="1" dirty="0"/>
              <a:t>p</a:t>
            </a:r>
            <a:r>
              <a:rPr lang="cs-CZ" b="1" dirty="0" smtClean="0"/>
              <a:t>lay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6855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1. - bojuji čestně a kamarádsky podle pravidel</a:t>
            </a:r>
          </a:p>
          <a:p>
            <a:pPr marL="514350" indent="-514350">
              <a:buAutoNum type="alphaLcParenR"/>
            </a:pPr>
            <a:r>
              <a:rPr lang="cs-CZ" dirty="0" smtClean="0"/>
              <a:t>to není nejlepší způsob, jak být úspěšný</a:t>
            </a:r>
          </a:p>
          <a:p>
            <a:pPr marL="514350" indent="-514350">
              <a:buAutoNum type="alphaLcParenR"/>
            </a:pPr>
            <a:r>
              <a:rPr lang="cs-CZ" dirty="0" smtClean="0"/>
              <a:t>nevím, někdy se to dost dobře nedá</a:t>
            </a:r>
          </a:p>
          <a:p>
            <a:pPr marL="514350" indent="-514350">
              <a:buAutoNum type="alphaLcParenR"/>
            </a:pPr>
            <a:r>
              <a:rPr lang="cs-CZ" dirty="0" smtClean="0"/>
              <a:t>ano, bez pravidel nelze soutěžit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2. - v cíli nebo po zápase podám soupeři ruku, i když prohraji</a:t>
            </a:r>
          </a:p>
          <a:p>
            <a:pPr marL="514350" indent="-514350">
              <a:buAutoNum type="alphaLcParenR"/>
            </a:pPr>
            <a:r>
              <a:rPr lang="cs-CZ" dirty="0" smtClean="0"/>
              <a:t>nemám chuť podat mu ruku, ale udělám to</a:t>
            </a:r>
          </a:p>
          <a:p>
            <a:pPr marL="514350" indent="-514350">
              <a:buAutoNum type="alphaLcParenR"/>
            </a:pPr>
            <a:r>
              <a:rPr lang="cs-CZ" dirty="0" smtClean="0"/>
              <a:t>ano, vždy se přemůžu</a:t>
            </a:r>
          </a:p>
          <a:p>
            <a:pPr marL="514350" indent="-514350">
              <a:buAutoNum type="alphaLcParenR"/>
            </a:pPr>
            <a:r>
              <a:rPr lang="cs-CZ" dirty="0" smtClean="0"/>
              <a:t>někdy ano, někdy ne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3. - pokud vyhrávám, nechovám se nadřazeně</a:t>
            </a:r>
          </a:p>
          <a:p>
            <a:pPr marL="514350" indent="-514350">
              <a:buAutoNum type="alphaLcParenR"/>
            </a:pPr>
            <a:r>
              <a:rPr lang="cs-CZ" dirty="0" smtClean="0"/>
              <a:t>ano, výsledky mluví za mě</a:t>
            </a:r>
          </a:p>
          <a:p>
            <a:pPr marL="514350" indent="-514350">
              <a:buAutoNum type="alphaLcParenR"/>
            </a:pPr>
            <a:r>
              <a:rPr lang="cs-CZ" dirty="0" smtClean="0"/>
              <a:t>rád se pochlubím, stálo mě to spoustu úsilí</a:t>
            </a:r>
          </a:p>
          <a:p>
            <a:pPr marL="514350" indent="-514350">
              <a:buAutoNum type="alphaLcParenR"/>
            </a:pPr>
            <a:r>
              <a:rPr lang="cs-CZ" dirty="0" smtClean="0"/>
              <a:t>mám radost, proč si to neužít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4124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4. - vážím si svého soupeře, i když není tak dobrý, zaslouží ocenění</a:t>
            </a:r>
          </a:p>
          <a:p>
            <a:pPr marL="514350" indent="-514350">
              <a:buAutoNum type="alphaLcParenR"/>
            </a:pPr>
            <a:r>
              <a:rPr lang="cs-CZ" dirty="0" smtClean="0"/>
              <a:t>když je poslední, netleskám</a:t>
            </a:r>
          </a:p>
          <a:p>
            <a:pPr marL="514350" indent="-514350">
              <a:buAutoNum type="alphaLcParenR"/>
            </a:pPr>
            <a:r>
              <a:rPr lang="cs-CZ" dirty="0" smtClean="0"/>
              <a:t>nevím, jak kdy</a:t>
            </a:r>
          </a:p>
          <a:p>
            <a:pPr marL="514350" indent="-514350">
              <a:buAutoNum type="alphaLcParenR"/>
            </a:pPr>
            <a:r>
              <a:rPr lang="cs-CZ" dirty="0" smtClean="0"/>
              <a:t>ano, bez poražených by nebylo ani vítězů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5. - v soutěži by měly být stejné podmínky pro všechny závodníky</a:t>
            </a:r>
          </a:p>
          <a:p>
            <a:pPr marL="514350" indent="-514350">
              <a:buAutoNum type="alphaLcParenR"/>
            </a:pPr>
            <a:r>
              <a:rPr lang="cs-CZ" dirty="0" smtClean="0"/>
              <a:t>nevím asi ano</a:t>
            </a:r>
          </a:p>
          <a:p>
            <a:pPr marL="514350" indent="-514350">
              <a:buAutoNum type="alphaLcParenR"/>
            </a:pPr>
            <a:r>
              <a:rPr lang="cs-CZ" dirty="0" smtClean="0"/>
              <a:t>proč by nejlepší neměl mít výhodu</a:t>
            </a:r>
          </a:p>
          <a:p>
            <a:pPr marL="514350" indent="-514350">
              <a:buAutoNum type="alphaLcParenR"/>
            </a:pPr>
            <a:r>
              <a:rPr lang="cs-CZ" dirty="0" smtClean="0"/>
              <a:t>ano, samozřejmě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6. - respektuji pokyny rozhodčích i organizátorů</a:t>
            </a:r>
          </a:p>
          <a:p>
            <a:pPr marL="514350" indent="-514350">
              <a:buAutoNum type="alphaLcParenR"/>
            </a:pPr>
            <a:r>
              <a:rPr lang="cs-CZ" dirty="0" smtClean="0"/>
              <a:t>občas se ozvu, ale často neuspěji</a:t>
            </a:r>
          </a:p>
          <a:p>
            <a:pPr marL="514350" indent="-514350">
              <a:buAutoNum type="alphaLcParenR"/>
            </a:pPr>
            <a:r>
              <a:rPr lang="cs-CZ" dirty="0" smtClean="0"/>
              <a:t>často protestuji, rozhodčí bývají zaujetí</a:t>
            </a:r>
          </a:p>
          <a:p>
            <a:pPr marL="514350" indent="-514350">
              <a:buAutoNum type="alphaLcParenR"/>
            </a:pPr>
            <a:r>
              <a:rPr lang="cs-CZ" dirty="0" smtClean="0"/>
              <a:t>ano, bez připomínek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7. - chci vyhrát, nikoliv však za každou cenu</a:t>
            </a:r>
          </a:p>
          <a:p>
            <a:pPr marL="514350" indent="-514350">
              <a:buAutoNum type="alphaLcParenR"/>
            </a:pPr>
            <a:r>
              <a:rPr lang="cs-CZ" dirty="0" smtClean="0"/>
              <a:t>ano, počítá se přece jen vítězství</a:t>
            </a:r>
          </a:p>
          <a:p>
            <a:pPr marL="514350" indent="-514350">
              <a:buAutoNum type="alphaLcParenR"/>
            </a:pPr>
            <a:r>
              <a:rPr lang="cs-CZ" dirty="0" smtClean="0"/>
              <a:t>ano, ale ne za každou cenu</a:t>
            </a:r>
          </a:p>
          <a:p>
            <a:pPr marL="514350" indent="-514350">
              <a:buAutoNum type="alphaLcParenR"/>
            </a:pPr>
            <a:r>
              <a:rPr lang="cs-CZ" dirty="0" smtClean="0"/>
              <a:t>nevím, jak kdy</a:t>
            </a:r>
          </a:p>
        </p:txBody>
      </p:sp>
    </p:spTree>
    <p:extLst>
      <p:ext uri="{BB962C8B-B14F-4D97-AF65-F5344CB8AC3E}">
        <p14:creationId xmlns:p14="http://schemas.microsoft.com/office/powerpoint/2010/main" xmlns="" val="2173794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8. - diváci jsou součástí soutěže, povzbuzují všechny soutěžící</a:t>
            </a:r>
          </a:p>
          <a:p>
            <a:pPr marL="514350" indent="-514350">
              <a:buAutoNum type="alphaLcParenR"/>
            </a:pPr>
            <a:r>
              <a:rPr lang="cs-CZ" dirty="0" smtClean="0"/>
              <a:t>ano, potlesk si zaslouží každý</a:t>
            </a:r>
          </a:p>
          <a:p>
            <a:pPr marL="514350" indent="-514350">
              <a:buAutoNum type="alphaLcParenR"/>
            </a:pPr>
            <a:r>
              <a:rPr lang="cs-CZ" dirty="0" smtClean="0"/>
              <a:t>nevím, záleží na situaci</a:t>
            </a:r>
          </a:p>
          <a:p>
            <a:pPr marL="514350" indent="-514350">
              <a:buAutoNum type="alphaLcParenR"/>
            </a:pPr>
            <a:r>
              <a:rPr lang="cs-CZ" dirty="0" smtClean="0"/>
              <a:t>ne, to je přece jejich věc, komu tleskají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9. - hraji čestně nejen na hřišti, ale chovám se tak ve škole i doma</a:t>
            </a:r>
          </a:p>
          <a:p>
            <a:pPr marL="514350" indent="-514350">
              <a:buAutoNum type="alphaLcParenR"/>
            </a:pPr>
            <a:r>
              <a:rPr lang="cs-CZ" dirty="0" smtClean="0"/>
              <a:t>někdy, ale občas to poruším</a:t>
            </a:r>
          </a:p>
          <a:p>
            <a:pPr marL="514350" indent="-514350">
              <a:buAutoNum type="alphaLcParenR"/>
            </a:pPr>
            <a:r>
              <a:rPr lang="cs-CZ" dirty="0" smtClean="0"/>
              <a:t>být čestný se většinou nevyplácí</a:t>
            </a:r>
          </a:p>
          <a:p>
            <a:pPr marL="514350" indent="-514350">
              <a:buAutoNum type="alphaLcParenR"/>
            </a:pPr>
            <a:r>
              <a:rPr lang="cs-CZ" dirty="0" smtClean="0"/>
              <a:t>ano mělo by to být samozřejmostí každého z nás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10. - svým chováním chci být příkladem svým mladším kamarádům</a:t>
            </a:r>
          </a:p>
          <a:p>
            <a:pPr marL="514350" indent="-514350">
              <a:buAutoNum type="alphaLcParenR"/>
            </a:pPr>
            <a:r>
              <a:rPr lang="cs-CZ" dirty="0" smtClean="0"/>
              <a:t>ano, mladší potřebují správné vzory</a:t>
            </a:r>
          </a:p>
          <a:p>
            <a:pPr marL="514350" indent="-514350">
              <a:buAutoNum type="alphaLcParenR"/>
            </a:pPr>
            <a:r>
              <a:rPr lang="cs-CZ" dirty="0" smtClean="0"/>
              <a:t>nevím, mladší mě nezajímají</a:t>
            </a:r>
          </a:p>
          <a:p>
            <a:pPr marL="514350" indent="-514350">
              <a:buAutoNum type="alphaLcParenR"/>
            </a:pPr>
            <a:r>
              <a:rPr lang="cs-CZ" dirty="0" smtClean="0"/>
              <a:t>ať se každý chová, jak chce</a:t>
            </a:r>
          </a:p>
        </p:txBody>
      </p:sp>
    </p:spTree>
    <p:extLst>
      <p:ext uri="{BB962C8B-B14F-4D97-AF65-F5344CB8AC3E}">
        <p14:creationId xmlns:p14="http://schemas.microsoft.com/office/powerpoint/2010/main" xmlns="" val="2086834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Bodování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628800"/>
            <a:ext cx="6125342" cy="4783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7154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Vyhodnocení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40 – 35 bodů</a:t>
            </a:r>
          </a:p>
          <a:p>
            <a:pPr marL="0" indent="0" algn="just">
              <a:buNone/>
            </a:pPr>
            <a:r>
              <a:rPr lang="cs-CZ" dirty="0" smtClean="0"/>
              <a:t>Ve většině situací se chováš správně. Čestné chování je pro tebe důležitou součástí nejen ve sportu, ale i doma a ve škole. Pro své spolužáky a kamarády můžeš být dobrým příkladem. Sportovec-reprezentant se stává osobou veřejnou která má možnost vystupovat v médiích a vyjádřit svůj názor. Je to velká šance, stát se osobností, která bude vzorem pro své nástupce. 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35 – 25 bodů</a:t>
            </a:r>
          </a:p>
          <a:p>
            <a:pPr marL="0" indent="0" algn="just">
              <a:buNone/>
            </a:pPr>
            <a:r>
              <a:rPr lang="cs-CZ" dirty="0" smtClean="0"/>
              <a:t>Často se zachováš správně, ale občas na to zapomeneš. Umění prohrát je jednou z vlastností, které lze naučit. Slušný poražený zaslouží větší respekt, než špatný vítěz. Je třeba si brát příklad od lidí, kteří v životě něco dokázali, většinou je zdobí skromnost. Sport má svá pravidla a může být dobrým učitelem nejen na hřišti, ale i mimo ně.</a:t>
            </a:r>
          </a:p>
        </p:txBody>
      </p:sp>
    </p:spTree>
    <p:extLst>
      <p:ext uri="{BB962C8B-B14F-4D97-AF65-F5344CB8AC3E}">
        <p14:creationId xmlns:p14="http://schemas.microsoft.com/office/powerpoint/2010/main" xmlns="" val="655407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Vyhodnocení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25 – 15 bodů</a:t>
            </a:r>
          </a:p>
          <a:p>
            <a:pPr marL="0" indent="0" algn="just">
              <a:buNone/>
            </a:pPr>
            <a:r>
              <a:rPr lang="cs-CZ" dirty="0" smtClean="0"/>
              <a:t>Musíš se ještě hodně naučit. Vyhrát může jen jeden, bez poražených není ani vítězů. Zřejmě se příliš často nesetkáváš s lidmi, kteří by pro tebe mohli být vzorem, jak se chovat. Rodiče, učitel, trenér by měl být respektován. Vede tvou výchovu sportovní i osobnostní. Čestná výhra, stejně, jako čisté svědomí, ti může být tou nejlepší odměnou.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15 a méně bodů</a:t>
            </a:r>
          </a:p>
          <a:p>
            <a:pPr marL="0" indent="0" algn="just">
              <a:buNone/>
            </a:pPr>
            <a:r>
              <a:rPr lang="cs-CZ" dirty="0" smtClean="0"/>
              <a:t>Pokud jsi svoje odpovědi myslel doopravdy, není pro spoluhráče ani pro soupeře jednoduché, být s tebou na jednom hřišti. Útěk před trestem, či zodpovědností nepřináší úlevu ani potěšení. Fair play vyžaduje odvahu a charakter. Přečti si pozorně deset zásad „fair play“ a zkus se nad tím zamyslet. </a:t>
            </a:r>
          </a:p>
        </p:txBody>
      </p:sp>
    </p:spTree>
    <p:extLst>
      <p:ext uri="{BB962C8B-B14F-4D97-AF65-F5344CB8AC3E}">
        <p14:creationId xmlns:p14="http://schemas.microsoft.com/office/powerpoint/2010/main" xmlns="" val="18742503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Zásady chování Fair Play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soutěži bojuji čestně a podle pravidel.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Uznám, že soupeř je lepší, v cíli nebo po zápase mu podám ruku, vzdám mu tím čest.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Vítězství není důvodem k nadřazenosti.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poražený zaslouží uznání, není terčem posměchu, ani skrytého.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Soutěž má rovné podmínky pro všechny hráče či závodníky.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soutěži respektuji pokyny a nařízení rozhodčích a pořadatelů, řídím se jimi.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Chci vyhrát, ale nikoli však za každou cenu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Diváci jsou součástí sportovní akce, potleskem vzdají čest vítězi i poraženému.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Férové sportovní chování je mi vlastní i v každodenních životních situacích.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Svým chováním jdu příkladem mladším </a:t>
            </a:r>
            <a:r>
              <a:rPr lang="cs-CZ" smtClean="0"/>
              <a:t>sportovcům.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01814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Video</a:t>
            </a:r>
            <a:endParaRPr lang="cs-CZ" b="1" dirty="0"/>
          </a:p>
        </p:txBody>
      </p:sp>
      <p:pic>
        <p:nvPicPr>
          <p:cNvPr id="4" name="fair-play-(animovany)-82'-DVBT_CZ-(romin).avi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1143000" y="1271588"/>
            <a:ext cx="6858000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6255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NEUVEDEN</a:t>
            </a:r>
            <a:r>
              <a:rPr lang="en-US" dirty="0"/>
              <a:t>. </a:t>
            </a:r>
            <a:r>
              <a:rPr lang="en-US" i="1" dirty="0"/>
              <a:t>Fair play</a:t>
            </a:r>
            <a:r>
              <a:rPr lang="en-US" dirty="0"/>
              <a:t> [online]. [cit. 4.2.2014</a:t>
            </a:r>
            <a:r>
              <a:rPr lang="en-US" dirty="0" smtClean="0"/>
              <a:t>].</a:t>
            </a:r>
            <a:r>
              <a:rPr lang="cs-CZ" dirty="0" smtClean="0"/>
              <a:t>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/>
              <a:t>na</a:t>
            </a:r>
            <a:r>
              <a:rPr lang="en-US" dirty="0"/>
              <a:t> WWW: http://cs.wikipedia.org/wiki/Fair_play </a:t>
            </a:r>
            <a:endParaRPr lang="cs-CZ" dirty="0" smtClean="0"/>
          </a:p>
          <a:p>
            <a:endParaRPr lang="cs-CZ" dirty="0" smtClean="0"/>
          </a:p>
          <a:p>
            <a:r>
              <a:rPr lang="nl-NL" dirty="0" smtClean="0"/>
              <a:t>NEUVEDEN</a:t>
            </a:r>
            <a:r>
              <a:rPr lang="nl-NL" dirty="0"/>
              <a:t>. </a:t>
            </a:r>
            <a:r>
              <a:rPr lang="nl-NL" i="1" dirty="0"/>
              <a:t>ÉCOLE AKIVA SCHOOL</a:t>
            </a:r>
            <a:r>
              <a:rPr lang="nl-NL" dirty="0"/>
              <a:t> [online]. [cit. 4.2.2014]. Dostupný na WWW: </a:t>
            </a:r>
            <a:r>
              <a:rPr lang="nl-NL" dirty="0">
                <a:hlinkClick r:id="rId2"/>
              </a:rPr>
              <a:t>https://</a:t>
            </a:r>
            <a:r>
              <a:rPr lang="nl-NL" dirty="0" smtClean="0">
                <a:hlinkClick r:id="rId2"/>
              </a:rPr>
              <a:t>www.akivaschool.com/blog/fair-play-for-all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NEUVEDEN. </a:t>
            </a:r>
            <a:r>
              <a:rPr lang="cs-CZ" i="1" dirty="0" err="1"/>
              <a:t>Braemar</a:t>
            </a:r>
            <a:r>
              <a:rPr lang="cs-CZ" i="1" dirty="0"/>
              <a:t> </a:t>
            </a:r>
            <a:r>
              <a:rPr lang="cs-CZ" i="1" dirty="0" err="1"/>
              <a:t>Elementary</a:t>
            </a:r>
            <a:r>
              <a:rPr lang="cs-CZ" dirty="0"/>
              <a:t> [online]. [cit. 4.2.2014].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www.sd44.ca/school/braemar/ProgramsServices/Sports/Fair%20Play%20Codes/Pages/default.aspx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NEUVEDEN. </a:t>
            </a:r>
            <a:r>
              <a:rPr lang="cs-CZ" i="1" dirty="0"/>
              <a:t>ulozto.cz</a:t>
            </a:r>
            <a:r>
              <a:rPr lang="cs-CZ" dirty="0"/>
              <a:t> [online]. [cit. 4.2.2014].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uloz.to/live/xioQ5CeW/fair-play-animovany-82-dvbt-cz-romin-avi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579783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942</Words>
  <Application>Microsoft Office PowerPoint</Application>
  <PresentationFormat>Předvádění na obrazovce (4:3)</PresentationFormat>
  <Paragraphs>101</Paragraphs>
  <Slides>14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Hra (hrát) fair play</vt:lpstr>
      <vt:lpstr>Sportovní chování Fair play</vt:lpstr>
      <vt:lpstr>Test - desatero fair play</vt:lpstr>
      <vt:lpstr>Snímek 7</vt:lpstr>
      <vt:lpstr>Snímek 8</vt:lpstr>
      <vt:lpstr>Bodování</vt:lpstr>
      <vt:lpstr>Vyhodnocení</vt:lpstr>
      <vt:lpstr>Vyhodnocení</vt:lpstr>
      <vt:lpstr>Zásady chování Fair Play</vt:lpstr>
      <vt:lpstr>Video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19</cp:revision>
  <dcterms:created xsi:type="dcterms:W3CDTF">2014-02-03T18:25:05Z</dcterms:created>
  <dcterms:modified xsi:type="dcterms:W3CDTF">2014-10-14T17:54:37Z</dcterms:modified>
</cp:coreProperties>
</file>