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63" r:id="rId6"/>
    <p:sldId id="258" r:id="rId7"/>
    <p:sldId id="259" r:id="rId8"/>
    <p:sldId id="261" r:id="rId9"/>
    <p:sldId id="266" r:id="rId10"/>
    <p:sldId id="268" r:id="rId11"/>
    <p:sldId id="269" r:id="rId12"/>
    <p:sldId id="270" r:id="rId13"/>
    <p:sldId id="271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67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5975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939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1134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6738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0482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3870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296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2084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56499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4727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20C105-938D-4972-AA22-34D102F15900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B04DDE-0B21-4A5F-BAF4-72F670A58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386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anordo.estranky.cz/clanky/atletika-i/" TargetMode="External"/><Relationship Id="rId2" Type="http://schemas.openxmlformats.org/officeDocument/2006/relationships/hyperlink" Target="http://pf.ujep.cz/~nosek/atletika/hladke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s://is.muni.cz/do/fsps/e-learning/didakt_atletiky/beh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6720511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460432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VY_32_INOVACE_TV_173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</a:t>
            </a:r>
            <a:r>
              <a:rPr lang="cs-CZ" sz="1800" dirty="0" smtClean="0"/>
              <a:t>Tělesná výchova a výchova ke zdraví</a:t>
            </a: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Tělesná výchova</a:t>
            </a:r>
          </a:p>
          <a:p>
            <a:pPr>
              <a:buFontTx/>
              <a:buNone/>
            </a:pPr>
            <a:r>
              <a:rPr lang="cs-CZ" sz="1800" b="1" smtClean="0"/>
              <a:t>Datum </a:t>
            </a:r>
            <a:r>
              <a:rPr lang="cs-CZ" sz="1800" b="1" dirty="0" smtClean="0"/>
              <a:t>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únor 2014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teoretickému výkladu a názorné ukázce na téma: Běhy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hodiny. Součástí jsou obrázky,    </a:t>
            </a:r>
          </a:p>
          <a:p>
            <a:pPr>
              <a:buFontTx/>
              <a:buNone/>
            </a:pP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 které slouží k praktické ukázce.                                                                   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5968776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6843991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Běhy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/>
              <a:t>hladké</a:t>
            </a:r>
            <a:endParaRPr lang="cs-CZ" i="1" dirty="0"/>
          </a:p>
        </p:txBody>
      </p:sp>
      <p:pic>
        <p:nvPicPr>
          <p:cNvPr id="4100" name="Picture 4" descr="C:\Users\Lenka\AppData\Local\Microsoft\Windows\Temporary Internet Files\Content.IE5\H52A1MEN\MP900430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58" y="332656"/>
            <a:ext cx="3245430" cy="2160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enka\AppData\Local\Microsoft\Windows\Temporary Internet Files\Content.IE5\YF178EVK\MP9004243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8640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WGHBFR7D\MP9004243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864" y="4365606"/>
            <a:ext cx="3059240" cy="20386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Lenka\AppData\Local\Microsoft\Windows\Temporary Internet Files\Content.IE5\OVEG5ICH\MC9002974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160" y="3181135"/>
            <a:ext cx="2006174" cy="32231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85297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 běhu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patří mezi základní lidskou lokomoci</a:t>
            </a:r>
          </a:p>
          <a:p>
            <a:r>
              <a:rPr lang="cs-CZ" dirty="0" smtClean="0"/>
              <a:t>má cyklický charakter (neustále se opakuje základní prvek, tj. běžecký krok)</a:t>
            </a:r>
          </a:p>
          <a:p>
            <a:r>
              <a:rPr lang="cs-CZ" dirty="0"/>
              <a:t>r</a:t>
            </a:r>
            <a:r>
              <a:rPr lang="cs-CZ" dirty="0" smtClean="0"/>
              <a:t>ychlost běhu je ovlivněna délkou a frekvencí jednotlivých kroků</a:t>
            </a:r>
          </a:p>
          <a:p>
            <a:r>
              <a:rPr lang="cs-CZ" dirty="0"/>
              <a:t>c</a:t>
            </a:r>
            <a:r>
              <a:rPr lang="cs-CZ" dirty="0" smtClean="0"/>
              <a:t>ílem je přemístění těžiště po stanovené dráze v co nejkratším čase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82261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Fáze běhu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Oporová fáze = rozlišujeme v ní </a:t>
            </a:r>
            <a:r>
              <a:rPr lang="cs-CZ" dirty="0" err="1" smtClean="0"/>
              <a:t>dokrokovou</a:t>
            </a:r>
            <a:r>
              <a:rPr lang="cs-CZ" dirty="0" smtClean="0"/>
              <a:t> a odrazovou fázi, které jsou od sebe rozlišeny momentem vertikály</a:t>
            </a:r>
          </a:p>
          <a:p>
            <a:pPr marL="514350" indent="-514350">
              <a:buAutoNum type="arabicParenR"/>
            </a:pPr>
            <a:r>
              <a:rPr lang="cs-CZ" dirty="0" smtClean="0"/>
              <a:t>Letová fáze = nastává po ztrátě kontaktu se zemí, odrazová noha se po doznění odrazu stává nohou švihovou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97152"/>
            <a:ext cx="5474745" cy="1898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018364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Technika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rozlišujeme:</a:t>
            </a:r>
          </a:p>
          <a:p>
            <a:r>
              <a:rPr lang="cs-CZ" dirty="0" smtClean="0"/>
              <a:t>šlapavý způsob běhu - pro zrychlení (startovní výběh)</a:t>
            </a:r>
          </a:p>
          <a:p>
            <a:r>
              <a:rPr lang="cs-CZ" dirty="0" smtClean="0"/>
              <a:t>švihový způsob běhu - k udržení potřebné rychlosti</a:t>
            </a:r>
          </a:p>
          <a:p>
            <a:r>
              <a:rPr lang="cs-CZ" dirty="0"/>
              <a:t>o</a:t>
            </a:r>
            <a:r>
              <a:rPr lang="cs-CZ" dirty="0" smtClean="0"/>
              <a:t>ba způsoby běhu se využívají i v dalších atletických disciplínách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3019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Charakteristika švihového způsobu běhu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4194" y="1124744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/>
              <a:t>s</a:t>
            </a:r>
            <a:r>
              <a:rPr lang="cs-CZ" dirty="0" smtClean="0"/>
              <a:t>louží k ekonomickému udržování rychlosti běhu</a:t>
            </a:r>
          </a:p>
          <a:p>
            <a:r>
              <a:rPr lang="cs-CZ" dirty="0"/>
              <a:t>d</a:t>
            </a:r>
            <a:r>
              <a:rPr lang="cs-CZ" dirty="0" smtClean="0"/>
              <a:t>ošlap je realizován před svislou těžnici</a:t>
            </a:r>
          </a:p>
          <a:p>
            <a:r>
              <a:rPr lang="cs-CZ" dirty="0"/>
              <a:t>c</a:t>
            </a:r>
            <a:r>
              <a:rPr lang="cs-CZ" dirty="0" smtClean="0"/>
              <a:t>hodidlo se po došlapu odvinuje, dochází k dvojité práci kotníků </a:t>
            </a:r>
          </a:p>
          <a:p>
            <a:r>
              <a:rPr lang="cs-CZ" dirty="0"/>
              <a:t>t</a:t>
            </a:r>
            <a:r>
              <a:rPr lang="cs-CZ" dirty="0" smtClean="0"/>
              <a:t>rup je vzpřímený s tendencí pohybu dopředu</a:t>
            </a:r>
          </a:p>
          <a:p>
            <a:r>
              <a:rPr lang="cs-CZ" dirty="0"/>
              <a:t>d</a:t>
            </a:r>
            <a:r>
              <a:rPr lang="cs-CZ" dirty="0" smtClean="0"/>
              <a:t>élka a frekvence kroku je stabilizována</a:t>
            </a:r>
          </a:p>
          <a:p>
            <a:r>
              <a:rPr lang="cs-CZ" dirty="0"/>
              <a:t>s</a:t>
            </a:r>
            <a:r>
              <a:rPr lang="cs-CZ" dirty="0" smtClean="0"/>
              <a:t>valy se uvolňují, využívá se setrvačnosti pohybu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svihovy-be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13176"/>
            <a:ext cx="4762500" cy="1704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07869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Charakteristika šlapavého způsobu běhu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k rozvinutí běžecké rychlosti</a:t>
            </a:r>
          </a:p>
          <a:p>
            <a:r>
              <a:rPr lang="cs-CZ" dirty="0"/>
              <a:t>d</a:t>
            </a:r>
            <a:r>
              <a:rPr lang="cs-CZ" dirty="0" smtClean="0"/>
              <a:t>ošlap je realizován za svislou těžnicí</a:t>
            </a:r>
          </a:p>
          <a:p>
            <a:r>
              <a:rPr lang="cs-CZ" dirty="0"/>
              <a:t>c</a:t>
            </a:r>
            <a:r>
              <a:rPr lang="cs-CZ" dirty="0" smtClean="0"/>
              <a:t>hodidlo se neodvinuje, běh je realizován po špičkách </a:t>
            </a:r>
          </a:p>
          <a:p>
            <a:r>
              <a:rPr lang="cs-CZ" dirty="0"/>
              <a:t>d</a:t>
            </a:r>
            <a:r>
              <a:rPr lang="cs-CZ" dirty="0" smtClean="0"/>
              <a:t>élka a frekvence kroku se mění, narůstá délka kroku a zrychluje se frekvence kroku</a:t>
            </a:r>
          </a:p>
          <a:p>
            <a:endParaRPr lang="cs-CZ" dirty="0"/>
          </a:p>
        </p:txBody>
      </p:sp>
      <p:pic>
        <p:nvPicPr>
          <p:cNvPr id="1026" name="Picture 2" descr="slapavy-be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96974"/>
            <a:ext cx="5294702" cy="14401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24476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Atletická běžecká abeceda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zahrnuje různá dynamická cvičení běžeckého a skokanského charakteru</a:t>
            </a:r>
          </a:p>
          <a:p>
            <a:r>
              <a:rPr lang="cs-CZ" u="sng" dirty="0" smtClean="0"/>
              <a:t>využívá se:</a:t>
            </a:r>
          </a:p>
          <a:p>
            <a:r>
              <a:rPr lang="cs-CZ" dirty="0" smtClean="0"/>
              <a:t>k rozcvičení</a:t>
            </a:r>
          </a:p>
          <a:p>
            <a:r>
              <a:rPr lang="cs-CZ" dirty="0" smtClean="0"/>
              <a:t>k odstraňování nevhodných návyků</a:t>
            </a:r>
          </a:p>
          <a:p>
            <a:r>
              <a:rPr lang="cs-CZ" dirty="0" smtClean="0"/>
              <a:t>ke zdokonalování techniky běhu</a:t>
            </a:r>
          </a:p>
          <a:p>
            <a:r>
              <a:rPr lang="cs-CZ" dirty="0" smtClean="0"/>
              <a:t>k rozvoji kondičních a koordinačních schopností</a:t>
            </a:r>
            <a:endParaRPr lang="cs-CZ" dirty="0"/>
          </a:p>
        </p:txBody>
      </p:sp>
      <p:pic>
        <p:nvPicPr>
          <p:cNvPr id="3073" name="Picture 1" descr="C:\Users\pc\AppData\Local\Microsoft\Windows\Temporary Internet Files\Content.IE5\INSX5T4D\MP9003995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564904"/>
            <a:ext cx="1752212" cy="2190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Lifting</a:t>
            </a:r>
            <a:endParaRPr lang="cs-CZ" b="1" dirty="0"/>
          </a:p>
        </p:txBody>
      </p:sp>
      <p:pic>
        <p:nvPicPr>
          <p:cNvPr id="1026" name="Picture 2" descr="techni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2016224" cy="151216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843808" y="1484784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Špičky chodidel jsou ve stálém kontaktu se zemí. </a:t>
            </a:r>
            <a:endParaRPr lang="cs-CZ" sz="2000" dirty="0"/>
          </a:p>
        </p:txBody>
      </p:sp>
      <p:pic>
        <p:nvPicPr>
          <p:cNvPr id="1028" name="Picture 4" descr="techni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996952"/>
            <a:ext cx="2016225" cy="151216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771800" y="2924944"/>
            <a:ext cx="56166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Při postupném odvíjení chodidla od podložky se pata zvedá až do maximální výše od země, koleno je vysouváno vpřed. Druhá noha protlačuje koleno co nejvíce vzad, což tlačí patu k zemi.</a:t>
            </a:r>
            <a:endParaRPr lang="cs-CZ" sz="2000" dirty="0"/>
          </a:p>
        </p:txBody>
      </p:sp>
      <p:pic>
        <p:nvPicPr>
          <p:cNvPr id="1030" name="Picture 6" descr="techni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5013176"/>
            <a:ext cx="2016224" cy="151216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2771800" y="5229200"/>
            <a:ext cx="5688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Boky protlačujeme vpřed, pánev mírně podsazena. Paže vykonávají uvolněný běžecký pohyb. </a:t>
            </a:r>
            <a:endParaRPr lang="cs-CZ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Skipink</a:t>
            </a:r>
            <a:endParaRPr lang="cs-CZ" b="1" dirty="0"/>
          </a:p>
        </p:txBody>
      </p:sp>
      <p:pic>
        <p:nvPicPr>
          <p:cNvPr id="26626" name="Picture 2" descr="techni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38790"/>
            <a:ext cx="2880320" cy="216024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707904" y="1988840"/>
            <a:ext cx="3960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Stehno švihové nohy zvedáme do horizontální polohy, trup si udržuje běžecký náklon. Při došlapu na špičku je kotník zpevněn. </a:t>
            </a:r>
            <a:endParaRPr lang="cs-CZ" sz="2000" dirty="0"/>
          </a:p>
        </p:txBody>
      </p:sp>
      <p:pic>
        <p:nvPicPr>
          <p:cNvPr id="26628" name="Picture 4" descr="techni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933056"/>
            <a:ext cx="2865107" cy="21488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707904" y="4509120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Oporová noha v momentě odrazu prochází úplnou extenzí, odraz provádíme rychle. </a:t>
            </a:r>
            <a:endParaRPr lang="cs-CZ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Zakopávání </a:t>
            </a:r>
            <a:endParaRPr lang="cs-CZ" b="1" dirty="0"/>
          </a:p>
        </p:txBody>
      </p:sp>
      <p:pic>
        <p:nvPicPr>
          <p:cNvPr id="27650" name="Picture 2" descr="techni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2769096" cy="207682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4" name="Obdélník 3"/>
          <p:cNvSpPr/>
          <p:nvPr/>
        </p:nvSpPr>
        <p:spPr>
          <a:xfrm>
            <a:off x="3779912" y="1844824"/>
            <a:ext cx="4572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/>
              <a:t>Intenzivní střídavé </a:t>
            </a:r>
            <a:r>
              <a:rPr lang="cs-CZ" sz="2000" dirty="0" err="1" smtClean="0"/>
              <a:t>zašvihávání</a:t>
            </a:r>
            <a:r>
              <a:rPr lang="cs-CZ" sz="2000" dirty="0" smtClean="0"/>
              <a:t> bérců s minimálním rozsahem pohybu stehen. Paty se téměř nebo úplně dotýkají hýždí. Stehno zůstává v prodloužení trupu. </a:t>
            </a:r>
            <a:endParaRPr lang="cs-CZ" sz="2000" dirty="0"/>
          </a:p>
        </p:txBody>
      </p:sp>
      <p:pic>
        <p:nvPicPr>
          <p:cNvPr id="27652" name="Picture 4" descr="techni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933056"/>
            <a:ext cx="2808312" cy="210623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779912" y="4581128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Došlap i odraz je proveden ze špičky, trup je vzpřímený, paže se pohybují běžecky. </a:t>
            </a:r>
            <a:endParaRPr lang="cs-CZ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Předkopávání</a:t>
            </a:r>
            <a:endParaRPr lang="cs-CZ" b="1" dirty="0"/>
          </a:p>
        </p:txBody>
      </p:sp>
      <p:pic>
        <p:nvPicPr>
          <p:cNvPr id="28674" name="Picture 2" descr="techni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556792"/>
            <a:ext cx="2385053" cy="178879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419872" y="2060848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Běh na téměř natažených nohách, došlap provádíme aktivně. Špička je před kontaktem se zemí ve flexi. </a:t>
            </a:r>
            <a:endParaRPr lang="cs-CZ" sz="2000" dirty="0"/>
          </a:p>
        </p:txBody>
      </p:sp>
      <p:pic>
        <p:nvPicPr>
          <p:cNvPr id="28676" name="Picture 4" descr="techni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005064"/>
            <a:ext cx="2304256" cy="172819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419872" y="4509120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Odraz je proveden ze špičky co nejrychlejším dopnutím v kotníku, tzv. zahrábnutí pod sebe. Trup vzpřímen, pánev podsazená. </a:t>
            </a:r>
            <a:endParaRPr lang="cs-CZ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it-IT" sz="2400" dirty="0" smtClean="0"/>
              <a:t>NOSEK, Martin; VALTER, Ladislav. </a:t>
            </a:r>
            <a:r>
              <a:rPr lang="it-IT" sz="2400" i="1" dirty="0" smtClean="0"/>
              <a:t>Hladké běhy</a:t>
            </a:r>
            <a:r>
              <a:rPr lang="it-IT" sz="2400" dirty="0" smtClean="0"/>
              <a:t> [online]. [cit. 7.4.2014]. Dostupný na WWW: </a:t>
            </a:r>
            <a:r>
              <a:rPr lang="it-IT" sz="2400" dirty="0" smtClean="0">
                <a:hlinkClick r:id="rId2"/>
              </a:rPr>
              <a:t>http://pf.ujep.cz/~nosek/atletika/hladke.html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it-IT" sz="2400" dirty="0" smtClean="0"/>
              <a:t> </a:t>
            </a:r>
            <a:r>
              <a:rPr lang="cs-CZ" sz="2400" dirty="0" smtClean="0"/>
              <a:t>NEUVEDEN. </a:t>
            </a:r>
            <a:r>
              <a:rPr lang="cs-CZ" sz="2400" i="1" dirty="0" smtClean="0"/>
              <a:t>Atletika I</a:t>
            </a:r>
            <a:r>
              <a:rPr lang="cs-CZ" sz="2400" dirty="0" smtClean="0"/>
              <a:t> [online]. [cit. 7.4.2014]. Dostupný na WWW: </a:t>
            </a:r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clanordo.estranky.cz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clanky</a:t>
            </a:r>
            <a:r>
              <a:rPr lang="cs-CZ" sz="2400" dirty="0" smtClean="0">
                <a:hlinkClick r:id="rId3"/>
              </a:rPr>
              <a:t>/atletika-i/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NEUVEDEN. </a:t>
            </a:r>
            <a:r>
              <a:rPr lang="cs-CZ" sz="2400" i="1" dirty="0" smtClean="0"/>
              <a:t>Didaktika atletiky pro základní školy</a:t>
            </a:r>
            <a:r>
              <a:rPr lang="cs-CZ" sz="2400" dirty="0" smtClean="0"/>
              <a:t> [online]. [cit. 7.4.2014]. Dostupný na WWW: </a:t>
            </a:r>
            <a:r>
              <a:rPr lang="cs-CZ" sz="2400" dirty="0" smtClean="0">
                <a:hlinkClick r:id="rId4"/>
              </a:rPr>
              <a:t>https://is.muni.cz/do/fsps/e-learning/didakt_atletiky/beh.html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www.office.</a:t>
            </a:r>
            <a:r>
              <a:rPr lang="cs-CZ" sz="2400" dirty="0" err="1" smtClean="0">
                <a:hlinkClick r:id="rId5"/>
              </a:rPr>
              <a:t>microsoft.com</a:t>
            </a:r>
            <a:endParaRPr lang="cs-CZ" sz="240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2175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589</Words>
  <Application>Microsoft Office PowerPoint</Application>
  <PresentationFormat>Předvádění na obrazovce (4:3)</PresentationFormat>
  <Paragraphs>74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Běhy</vt:lpstr>
      <vt:lpstr>Charakteristika běhu</vt:lpstr>
      <vt:lpstr>Fáze běhu</vt:lpstr>
      <vt:lpstr>Technika</vt:lpstr>
      <vt:lpstr>Charakteristika švihového způsobu běhu</vt:lpstr>
      <vt:lpstr>Charakteristika šlapavého způsobu běhu</vt:lpstr>
      <vt:lpstr>Atletická běžecká abeceda</vt:lpstr>
      <vt:lpstr>Lifting</vt:lpstr>
      <vt:lpstr>Skipink</vt:lpstr>
      <vt:lpstr>Zakopávání </vt:lpstr>
      <vt:lpstr>Předkopávání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Běhy</dc:title>
  <dc:creator>Lenka</dc:creator>
  <cp:lastModifiedBy>Dum</cp:lastModifiedBy>
  <cp:revision>17</cp:revision>
  <dcterms:created xsi:type="dcterms:W3CDTF">2014-03-26T16:11:12Z</dcterms:created>
  <dcterms:modified xsi:type="dcterms:W3CDTF">2014-10-14T17:52:28Z</dcterms:modified>
</cp:coreProperties>
</file>