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8" r:id="rId5"/>
    <p:sldId id="265" r:id="rId6"/>
    <p:sldId id="257" r:id="rId7"/>
    <p:sldId id="263" r:id="rId8"/>
    <p:sldId id="264" r:id="rId9"/>
    <p:sldId id="259" r:id="rId10"/>
    <p:sldId id="260" r:id="rId11"/>
    <p:sldId id="261" r:id="rId12"/>
    <p:sldId id="268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51E17-7B0D-488A-AD38-9519858CBCBE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4371C-B605-47EC-8809-1B275E2319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37719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51E17-7B0D-488A-AD38-9519858CBCBE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4371C-B605-47EC-8809-1B275E2319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3746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51E17-7B0D-488A-AD38-9519858CBCBE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4371C-B605-47EC-8809-1B275E2319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4962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51E17-7B0D-488A-AD38-9519858CBCBE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4371C-B605-47EC-8809-1B275E2319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8852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51E17-7B0D-488A-AD38-9519858CBCBE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4371C-B605-47EC-8809-1B275E2319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6101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51E17-7B0D-488A-AD38-9519858CBCBE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4371C-B605-47EC-8809-1B275E2319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0321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51E17-7B0D-488A-AD38-9519858CBCBE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4371C-B605-47EC-8809-1B275E2319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6325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51E17-7B0D-488A-AD38-9519858CBCBE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4371C-B605-47EC-8809-1B275E2319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22277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51E17-7B0D-488A-AD38-9519858CBCBE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4371C-B605-47EC-8809-1B275E2319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10364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51E17-7B0D-488A-AD38-9519858CBCBE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4371C-B605-47EC-8809-1B275E2319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1207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51E17-7B0D-488A-AD38-9519858CBCBE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4371C-B605-47EC-8809-1B275E2319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46178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F51E17-7B0D-488A-AD38-9519858CBCBE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34371C-B605-47EC-8809-1B275E2319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54419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Users\pc\Desktop\&#353;ablony%20TV\vhry\vrh%20kouli5.m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portclub.cz/cz/kruh-pro-vrh-kouli-pozink-844.html" TargetMode="External"/><Relationship Id="rId2" Type="http://schemas.openxmlformats.org/officeDocument/2006/relationships/hyperlink" Target="http://pf.ujep.cz/~nosek/atletika/hody_koule_vyvoj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ffice.microsoft.com/" TargetMode="External"/><Relationship Id="rId5" Type="http://schemas.openxmlformats.org/officeDocument/2006/relationships/hyperlink" Target="http://www.atletickytrenink.cz/Technicke_discipliny/vrh_kouli1.php" TargetMode="External"/><Relationship Id="rId4" Type="http://schemas.openxmlformats.org/officeDocument/2006/relationships/hyperlink" Target="http://sport.vysspa.cz/vrh-kouli/1759-halovy-koularsky-kruh-se-souteznim-zarazecim-brevnem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293096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887425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286544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VY_32_INOVACE_TV_178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</a:t>
            </a:r>
            <a:r>
              <a:rPr lang="cs-CZ" sz="1800" dirty="0" smtClean="0"/>
              <a:t>Tělesná výchova a výchova ke zdraví</a:t>
            </a:r>
            <a:endParaRPr lang="cs-CZ" sz="1800" dirty="0"/>
          </a:p>
          <a:p>
            <a:pPr>
              <a:buFontTx/>
              <a:buNone/>
            </a:pPr>
            <a:r>
              <a:rPr lang="cs-CZ" sz="1800" b="1" dirty="0" smtClean="0"/>
              <a:t>Předmět: </a:t>
            </a:r>
            <a:r>
              <a:rPr lang="cs-CZ" sz="1800" dirty="0" smtClean="0"/>
              <a:t>Tělesná výchova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březen 2014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teoretickému výkladu a názorné ukázce na téma: Vrh koulí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hodiny. Součástí je video, které   </a:t>
            </a:r>
          </a:p>
          <a:p>
            <a:pPr>
              <a:buFontTx/>
              <a:buNone/>
            </a:pP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 slouží k praktické ukázce i jako multimediální materiál.                                                                 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5824760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272202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988840"/>
            <a:ext cx="7772400" cy="1470025"/>
          </a:xfrm>
        </p:spPr>
        <p:txBody>
          <a:bodyPr/>
          <a:lstStyle/>
          <a:p>
            <a:r>
              <a:rPr lang="cs-CZ" b="1" dirty="0" smtClean="0"/>
              <a:t>VRH KOULÍ</a:t>
            </a:r>
            <a:endParaRPr lang="cs-CZ" b="1" dirty="0"/>
          </a:p>
        </p:txBody>
      </p:sp>
      <p:pic>
        <p:nvPicPr>
          <p:cNvPr id="1026" name="Picture 2" descr="http://www.zavit.euweb.cz/texty/zajimavosti/atletika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645024"/>
            <a:ext cx="412888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518805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Charakteristika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cs-CZ" dirty="0"/>
              <a:t>v</a:t>
            </a:r>
            <a:r>
              <a:rPr lang="cs-CZ" dirty="0" smtClean="0"/>
              <a:t>rh koulí patří mezi silově-dynamické disciplíny</a:t>
            </a:r>
          </a:p>
          <a:p>
            <a:pPr algn="just"/>
            <a:r>
              <a:rPr lang="cs-CZ" dirty="0"/>
              <a:t>p</a:t>
            </a:r>
            <a:r>
              <a:rPr lang="cs-CZ" dirty="0" smtClean="0"/>
              <a:t>ři provedení vlastního </a:t>
            </a:r>
            <a:r>
              <a:rPr lang="cs-CZ" dirty="0" err="1" smtClean="0"/>
              <a:t>odvrhu</a:t>
            </a:r>
            <a:r>
              <a:rPr lang="cs-CZ" dirty="0" smtClean="0"/>
              <a:t> je koule tlačena, vrhající paže se z pokrčení napíná a roztlačuje kouli</a:t>
            </a:r>
          </a:p>
          <a:p>
            <a:pPr algn="just"/>
            <a:r>
              <a:rPr lang="cs-CZ" dirty="0"/>
              <a:t>v</a:t>
            </a:r>
            <a:r>
              <a:rPr lang="cs-CZ" dirty="0" smtClean="0"/>
              <a:t> současné době se používají dvě techniky: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b="1" dirty="0" smtClean="0"/>
              <a:t>zádová</a:t>
            </a:r>
            <a:r>
              <a:rPr lang="cs-CZ" dirty="0" smtClean="0"/>
              <a:t> - je pohybově a koordinačně méně náročná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b="1" dirty="0" smtClean="0"/>
              <a:t>rotační</a:t>
            </a:r>
            <a:r>
              <a:rPr lang="cs-CZ" dirty="0" smtClean="0"/>
              <a:t> - je koordinačně náročnější, největší předností je možnost aktivního působení na kouli po delší dráze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68209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 descr="Vrh koul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764704"/>
            <a:ext cx="7411260" cy="2534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4" descr="http://www.atletickytrenink.cz/Technicke_discipliny/vrh1b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4077072"/>
            <a:ext cx="7633983" cy="2488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332656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Rotační technika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3615407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Zádová technika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096966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T</a:t>
            </a:r>
            <a:r>
              <a:rPr lang="cs-CZ" b="1" dirty="0" smtClean="0"/>
              <a:t>echnologie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koule váží 7,26kg, pro ženy 4kg</a:t>
            </a:r>
          </a:p>
          <a:p>
            <a:pPr algn="just"/>
            <a:r>
              <a:rPr lang="cs-CZ" dirty="0" smtClean="0"/>
              <a:t>vrh koulí se provádí z kruhu, součástí kruhu je zarážecí břevno</a:t>
            </a:r>
          </a:p>
          <a:p>
            <a:pPr algn="just"/>
            <a:r>
              <a:rPr lang="cs-CZ" dirty="0"/>
              <a:t>v</a:t>
            </a:r>
            <a:r>
              <a:rPr lang="cs-CZ" dirty="0" smtClean="0"/>
              <a:t>ně kruhu musí být vyznačeny bílé čáry, které kruh dělí na dvě poloviny</a:t>
            </a:r>
          </a:p>
          <a:p>
            <a:pPr algn="just"/>
            <a:r>
              <a:rPr lang="cs-CZ" dirty="0"/>
              <a:t>v</a:t>
            </a:r>
            <a:r>
              <a:rPr lang="cs-CZ" dirty="0" smtClean="0"/>
              <a:t>ýseč pro dopad náčiní při vrhu koulí musí být vyznačena bílými čarami, jejichž prodloužené vnitřní hrany se protínají ve středu kruhu a svírají spolu úhel 34°92´</a:t>
            </a:r>
          </a:p>
        </p:txBody>
      </p:sp>
    </p:spTree>
    <p:extLst>
      <p:ext uri="{BB962C8B-B14F-4D97-AF65-F5344CB8AC3E}">
        <p14:creationId xmlns:p14="http://schemas.microsoft.com/office/powerpoint/2010/main" xmlns="" val="10144443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sport-potreby.cz/Fotografie/Zbozi/250px/sc_968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3810000" cy="304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5" y="3501008"/>
            <a:ext cx="5859547" cy="26799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63894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aktory sportovního výkonu – vrhy a hod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1112" y="1019494"/>
            <a:ext cx="8278638" cy="583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231975" y="283652"/>
            <a:ext cx="732777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sz="3200" b="1" dirty="0" smtClean="0"/>
              <a:t>Faktory sportovního výkonu – vrhy a hody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797907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Základní pravidla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06916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400" b="1" dirty="0" smtClean="0"/>
              <a:t>Posuzování platnosti pokusů</a:t>
            </a:r>
          </a:p>
          <a:p>
            <a:pPr algn="just"/>
            <a:r>
              <a:rPr lang="cs-CZ" sz="2000" dirty="0"/>
              <a:t>v</a:t>
            </a:r>
            <a:r>
              <a:rPr lang="cs-CZ" sz="2000" dirty="0" smtClean="0"/>
              <a:t>rh musí být proveden pouze jednou paží od ramene</a:t>
            </a:r>
          </a:p>
          <a:p>
            <a:pPr algn="just"/>
            <a:r>
              <a:rPr lang="cs-CZ" sz="2000" dirty="0"/>
              <a:t>j</a:t>
            </a:r>
            <a:r>
              <a:rPr lang="cs-CZ" sz="2000" dirty="0" smtClean="0"/>
              <a:t>akmile závodník zaujme základní postavení v kruhu, musí se koule dotýkat nebo být v těsné blízkosti krku nebo brady, ruka během pokusu nesmí klesnout pod tuto polohu</a:t>
            </a:r>
          </a:p>
          <a:p>
            <a:pPr algn="just"/>
            <a:r>
              <a:rPr lang="cs-CZ" sz="2000" dirty="0"/>
              <a:t>k</a:t>
            </a:r>
            <a:r>
              <a:rPr lang="cs-CZ" sz="2000" dirty="0" smtClean="0"/>
              <a:t>oule se nesmí dostat za osu ramen</a:t>
            </a:r>
          </a:p>
          <a:p>
            <a:pPr algn="just"/>
            <a:r>
              <a:rPr lang="cs-CZ" sz="2000" dirty="0" smtClean="0"/>
              <a:t>pokus je nezdařený, jestliže závodník během pokusu: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cs-CZ" sz="2000" dirty="0" smtClean="0"/>
              <a:t>vypustí náčiní způsobem v rozporu s pravidly,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cs-CZ" sz="2000" dirty="0" smtClean="0"/>
              <a:t>poté, co vstoupil do kruhu a zahájil pokus, se kteroukoliv částí těla dotkne země vně kruhu, horního okraje a nebo horní plochy obruče nebo horní plochy zarážecího břevna,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cs-CZ" sz="2000" dirty="0" smtClean="0"/>
              <a:t>opustí kruh před dopadem koule nebo opustí kruh přední polovinou kruhu,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cs-CZ" sz="2000" dirty="0" smtClean="0"/>
              <a:t>dopad koule je vně mimo vyznačenou výseč (čára není součástí výseče)</a:t>
            </a:r>
          </a:p>
          <a:p>
            <a:pPr algn="just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680781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 smtClean="0"/>
              <a:t>Počet pokusů</a:t>
            </a:r>
            <a:endParaRPr lang="cs-CZ" sz="2000" dirty="0"/>
          </a:p>
          <a:p>
            <a:r>
              <a:rPr lang="cs-CZ" sz="2000" dirty="0" smtClean="0"/>
              <a:t>jestliže </a:t>
            </a:r>
            <a:r>
              <a:rPr lang="cs-CZ" sz="2000" dirty="0" smtClean="0"/>
              <a:t>je v soutěži 8 a méně závodníků, mají všichni 6 pokusů.</a:t>
            </a:r>
          </a:p>
          <a:p>
            <a:r>
              <a:rPr lang="cs-CZ" sz="2000" dirty="0"/>
              <a:t>p</a:t>
            </a:r>
            <a:r>
              <a:rPr lang="cs-CZ" sz="2000" dirty="0" smtClean="0"/>
              <a:t>ři vyšším počtu mají všichni závodníci 3 pokusy a další 3 pokusy jen ti, kteří jsou po třech pokusech na 1.- 8. místě</a:t>
            </a:r>
          </a:p>
          <a:p>
            <a:r>
              <a:rPr lang="cs-CZ" sz="2000" dirty="0"/>
              <a:t>z</a:t>
            </a:r>
            <a:r>
              <a:rPr lang="cs-CZ" sz="2000" dirty="0" smtClean="0"/>
              <a:t>ávodníci mají právo vynechat kterýkoli pokus, nemohou však vyžadovat jeho provedení později</a:t>
            </a:r>
          </a:p>
          <a:p>
            <a:r>
              <a:rPr lang="cs-CZ" sz="2000" dirty="0" smtClean="0"/>
              <a:t>k provedení pokusu mají závodníci časový limit 1 min</a:t>
            </a:r>
          </a:p>
          <a:p>
            <a:r>
              <a:rPr lang="cs-CZ" sz="2000" dirty="0"/>
              <a:t>z</a:t>
            </a:r>
            <a:r>
              <a:rPr lang="cs-CZ" sz="2000" dirty="0" smtClean="0"/>
              <a:t>aznamenává každý zdařený, nezdařený či vynechaný pokus</a:t>
            </a:r>
          </a:p>
          <a:p>
            <a:r>
              <a:rPr lang="cs-CZ" sz="2000" dirty="0"/>
              <a:t>n</a:t>
            </a:r>
            <a:r>
              <a:rPr lang="cs-CZ" sz="2000" dirty="0" smtClean="0"/>
              <a:t>eplatný pokus se nezaznamenává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Měření výkonu</a:t>
            </a:r>
          </a:p>
          <a:p>
            <a:r>
              <a:rPr lang="cs-CZ" sz="2000" dirty="0" smtClean="0"/>
              <a:t>měří se každý zdařený pokus a zaznamenává se číselnou hodnotou v cm</a:t>
            </a:r>
          </a:p>
          <a:p>
            <a:r>
              <a:rPr lang="cs-CZ" sz="2000" dirty="0"/>
              <a:t>m</a:t>
            </a:r>
            <a:r>
              <a:rPr lang="cs-CZ" sz="2000" dirty="0" smtClean="0"/>
              <a:t>ěří se od nejbližší stopy způsobené dopadem koule k vnitřní hraně obruče kruhu</a:t>
            </a:r>
          </a:p>
          <a:p>
            <a:r>
              <a:rPr lang="cs-CZ" sz="2000" dirty="0" smtClean="0"/>
              <a:t>hodnota nuly se kryje s okrajem nejbližší stopy dopadu náčiní</a:t>
            </a:r>
          </a:p>
          <a:p>
            <a:r>
              <a:rPr lang="cs-CZ" sz="2000" dirty="0"/>
              <a:t>v</a:t>
            </a:r>
            <a:r>
              <a:rPr lang="cs-CZ" sz="2000" dirty="0" smtClean="0"/>
              <a:t>ýkon se odečítá od vnitřního okraje obruče kruhu</a:t>
            </a:r>
          </a:p>
          <a:p>
            <a:pPr marL="0" indent="0">
              <a:buNone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xmlns="" val="503167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Určování pořadí</a:t>
            </a:r>
          </a:p>
          <a:p>
            <a:r>
              <a:rPr lang="cs-CZ" sz="2800" dirty="0" smtClean="0"/>
              <a:t>vítězí ten, kdo dosáhne nejlepšího výkonu, tj. vrhne nejdál</a:t>
            </a:r>
          </a:p>
          <a:p>
            <a:r>
              <a:rPr lang="cs-CZ" sz="2800" dirty="0" smtClean="0"/>
              <a:t>pokud dosáhnou dva a více  stejného nejlepšího výkonu, o pořadí rozhoduje druhý nejlepší pokus, popřípadě třetí</a:t>
            </a:r>
          </a:p>
          <a:p>
            <a:r>
              <a:rPr lang="cs-CZ" sz="2800" dirty="0" smtClean="0"/>
              <a:t>trvá-li i nadále rovnost výkonů a jedná-li se přitom o první místo, absolvují závodníci se shodnými výkony nové pokusy ve stejném pořadí až do konečného rozhodnutí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3261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Nácvik</a:t>
            </a:r>
            <a:endParaRPr lang="cs-CZ" b="1" dirty="0"/>
          </a:p>
        </p:txBody>
      </p:sp>
      <p:pic>
        <p:nvPicPr>
          <p:cNvPr id="4" name="vrh kouli5.mpg">
            <a:hlinkClick r:id="" action="ppaction://media"/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1143000" y="1576388"/>
            <a:ext cx="6858000" cy="457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NOSEK, Martin; VALTER, Ladislav. </a:t>
            </a:r>
            <a:r>
              <a:rPr lang="cs-CZ" i="1" dirty="0" smtClean="0"/>
              <a:t>Atletika pro školní TV</a:t>
            </a:r>
            <a:r>
              <a:rPr lang="cs-CZ" dirty="0" smtClean="0"/>
              <a:t> [online]. [cit. 3.4.2014]. Dostupný na WWW: </a:t>
            </a:r>
            <a:r>
              <a:rPr lang="cs-CZ" dirty="0" smtClean="0">
                <a:hlinkClick r:id="rId2"/>
              </a:rPr>
              <a:t>http://pf.ujep.cz/~nosek/atletika/hody_koule_vyvoj.html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NEUVEDEN. </a:t>
            </a:r>
            <a:r>
              <a:rPr lang="cs-CZ" i="1" dirty="0" err="1" smtClean="0"/>
              <a:t>sportclub.cz</a:t>
            </a:r>
            <a:r>
              <a:rPr lang="cs-CZ" dirty="0" smtClean="0"/>
              <a:t> [online]. [cit. 3.4.2014]. Dostupný na WWW: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sportclub.cz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/kruh-pro-vrh-kouli-</a:t>
            </a:r>
            <a:r>
              <a:rPr lang="cs-CZ" dirty="0" err="1" smtClean="0">
                <a:hlinkClick r:id="rId3"/>
              </a:rPr>
              <a:t>pozink</a:t>
            </a:r>
            <a:r>
              <a:rPr lang="cs-CZ" dirty="0" smtClean="0">
                <a:hlinkClick r:id="rId3"/>
              </a:rPr>
              <a:t>-844.html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NEUVEDEN. </a:t>
            </a:r>
            <a:r>
              <a:rPr lang="cs-CZ" i="1" dirty="0" err="1" smtClean="0"/>
              <a:t>Vyspa</a:t>
            </a:r>
            <a:r>
              <a:rPr lang="cs-CZ" dirty="0" smtClean="0"/>
              <a:t> [online]. [cit. 3.4.2014]. Dostupný na WWW: </a:t>
            </a:r>
            <a:r>
              <a:rPr lang="cs-CZ" dirty="0" smtClean="0">
                <a:hlinkClick r:id="rId4"/>
              </a:rPr>
              <a:t>http://sport.</a:t>
            </a:r>
            <a:r>
              <a:rPr lang="cs-CZ" dirty="0" err="1" smtClean="0">
                <a:hlinkClick r:id="rId4"/>
              </a:rPr>
              <a:t>vysspa.cz</a:t>
            </a:r>
            <a:r>
              <a:rPr lang="cs-CZ" dirty="0" smtClean="0">
                <a:hlinkClick r:id="rId4"/>
              </a:rPr>
              <a:t>/vrh-kouli/1759-</a:t>
            </a:r>
            <a:r>
              <a:rPr lang="cs-CZ" dirty="0" err="1" smtClean="0">
                <a:hlinkClick r:id="rId4"/>
              </a:rPr>
              <a:t>halovy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koularsky</a:t>
            </a:r>
            <a:r>
              <a:rPr lang="cs-CZ" dirty="0" smtClean="0">
                <a:hlinkClick r:id="rId4"/>
              </a:rPr>
              <a:t>-kruh-se-</a:t>
            </a:r>
            <a:r>
              <a:rPr lang="cs-CZ" dirty="0" err="1" smtClean="0">
                <a:hlinkClick r:id="rId4"/>
              </a:rPr>
              <a:t>souteznim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zarazecim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brevnem.html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ŠOHAJOVÁ, Lenka. </a:t>
            </a:r>
            <a:r>
              <a:rPr lang="cs-CZ" i="1" dirty="0" smtClean="0"/>
              <a:t>Multimediální metodický materiál pro výuku atletiky na základní škole-vrhy a hody</a:t>
            </a:r>
            <a:r>
              <a:rPr lang="cs-CZ" dirty="0" smtClean="0"/>
              <a:t>: </a:t>
            </a:r>
            <a:r>
              <a:rPr lang="cs-CZ" i="1" dirty="0" err="1" smtClean="0"/>
              <a:t>Multimedial</a:t>
            </a:r>
            <a:r>
              <a:rPr lang="cs-CZ" i="1" dirty="0" smtClean="0"/>
              <a:t> </a:t>
            </a:r>
            <a:r>
              <a:rPr lang="cs-CZ" i="1" dirty="0" err="1" smtClean="0"/>
              <a:t>methodical</a:t>
            </a:r>
            <a:r>
              <a:rPr lang="cs-CZ" i="1" dirty="0" smtClean="0"/>
              <a:t> </a:t>
            </a:r>
            <a:r>
              <a:rPr lang="cs-CZ" i="1" dirty="0" err="1" smtClean="0"/>
              <a:t>stuff</a:t>
            </a:r>
            <a:r>
              <a:rPr lang="cs-CZ" i="1" dirty="0" smtClean="0"/>
              <a:t> </a:t>
            </a:r>
            <a:r>
              <a:rPr lang="cs-CZ" i="1" dirty="0" err="1" smtClean="0"/>
              <a:t>for</a:t>
            </a:r>
            <a:r>
              <a:rPr lang="cs-CZ" i="1" dirty="0" smtClean="0"/>
              <a:t> </a:t>
            </a:r>
            <a:r>
              <a:rPr lang="cs-CZ" i="1" dirty="0" err="1" smtClean="0"/>
              <a:t>teaching</a:t>
            </a:r>
            <a:r>
              <a:rPr lang="cs-CZ" i="1" dirty="0" smtClean="0"/>
              <a:t> </a:t>
            </a:r>
            <a:r>
              <a:rPr lang="cs-CZ" i="1" dirty="0" err="1" smtClean="0"/>
              <a:t>athletics</a:t>
            </a:r>
            <a:r>
              <a:rPr lang="cs-CZ" i="1" dirty="0" smtClean="0"/>
              <a:t> </a:t>
            </a:r>
            <a:r>
              <a:rPr lang="cs-CZ" i="1" dirty="0" err="1" smtClean="0"/>
              <a:t>at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basic </a:t>
            </a:r>
            <a:r>
              <a:rPr lang="cs-CZ" i="1" dirty="0" err="1" smtClean="0"/>
              <a:t>school-throwing</a:t>
            </a:r>
            <a:r>
              <a:rPr lang="cs-CZ" i="1" dirty="0" smtClean="0"/>
              <a:t> </a:t>
            </a:r>
            <a:r>
              <a:rPr lang="cs-CZ" i="1" dirty="0" err="1" smtClean="0"/>
              <a:t>events</a:t>
            </a:r>
            <a:r>
              <a:rPr lang="cs-CZ" dirty="0" smtClean="0"/>
              <a:t>. Liberec: Technická univerzita v Liberci, 2007, 68 s.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NEUVEDEN. </a:t>
            </a:r>
            <a:r>
              <a:rPr lang="cs-CZ" i="1" dirty="0" smtClean="0"/>
              <a:t>Vrh koulí</a:t>
            </a:r>
            <a:r>
              <a:rPr lang="cs-CZ" dirty="0" smtClean="0"/>
              <a:t> [online]. [cit. 3.4.2014]. Dostupný na WWW: </a:t>
            </a:r>
            <a:r>
              <a:rPr lang="cs-CZ" dirty="0" smtClean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</a:t>
            </a:r>
            <a:r>
              <a:rPr lang="cs-CZ" dirty="0" err="1" smtClean="0">
                <a:hlinkClick r:id="rId5"/>
              </a:rPr>
              <a:t>atletickytrenink.cz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Technicke</a:t>
            </a:r>
            <a:r>
              <a:rPr lang="cs-CZ" smtClean="0">
                <a:hlinkClick r:id="rId5"/>
              </a:rPr>
              <a:t>_discipliny/vrh_kouli1.php</a:t>
            </a:r>
            <a:endParaRPr lang="cs-CZ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hlinkClick r:id="rId6"/>
              </a:rPr>
              <a:t>www.office.</a:t>
            </a:r>
            <a:r>
              <a:rPr lang="cs-CZ" dirty="0" err="1" smtClean="0">
                <a:hlinkClick r:id="rId6"/>
              </a:rPr>
              <a:t>microsoft.com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5502658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675</Words>
  <Application>Microsoft Office PowerPoint</Application>
  <PresentationFormat>Předvádění na obrazovce (4:3)</PresentationFormat>
  <Paragraphs>75</Paragraphs>
  <Slides>13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VRH KOULÍ</vt:lpstr>
      <vt:lpstr>Charakteristika</vt:lpstr>
      <vt:lpstr>Snímek 5</vt:lpstr>
      <vt:lpstr>Technologie</vt:lpstr>
      <vt:lpstr>Snímek 7</vt:lpstr>
      <vt:lpstr>Snímek 8</vt:lpstr>
      <vt:lpstr>Základní pravidla</vt:lpstr>
      <vt:lpstr>Snímek 10</vt:lpstr>
      <vt:lpstr>Snímek 11</vt:lpstr>
      <vt:lpstr>Nácvik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VRHY</dc:title>
  <dc:creator>Lenka</dc:creator>
  <cp:lastModifiedBy>Dum</cp:lastModifiedBy>
  <cp:revision>18</cp:revision>
  <dcterms:created xsi:type="dcterms:W3CDTF">2014-01-03T16:16:53Z</dcterms:created>
  <dcterms:modified xsi:type="dcterms:W3CDTF">2014-10-14T17:45:00Z</dcterms:modified>
</cp:coreProperties>
</file>