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6" r:id="rId4"/>
    <p:sldId id="257" r:id="rId5"/>
    <p:sldId id="261" r:id="rId6"/>
    <p:sldId id="262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FFED5-D93C-4CA0-803F-627045AC7989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707AD-B501-41E4-AEF1-07FECA17F8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FFED5-D93C-4CA0-803F-627045AC7989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707AD-B501-41E4-AEF1-07FECA17F8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FFED5-D93C-4CA0-803F-627045AC7989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707AD-B501-41E4-AEF1-07FECA17F8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FFED5-D93C-4CA0-803F-627045AC7989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707AD-B501-41E4-AEF1-07FECA17F8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FFED5-D93C-4CA0-803F-627045AC7989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707AD-B501-41E4-AEF1-07FECA17F8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FFED5-D93C-4CA0-803F-627045AC7989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707AD-B501-41E4-AEF1-07FECA17F8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FFED5-D93C-4CA0-803F-627045AC7989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707AD-B501-41E4-AEF1-07FECA17F8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FFED5-D93C-4CA0-803F-627045AC7989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707AD-B501-41E4-AEF1-07FECA17F8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FFED5-D93C-4CA0-803F-627045AC7989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707AD-B501-41E4-AEF1-07FECA17F8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FFED5-D93C-4CA0-803F-627045AC7989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707AD-B501-41E4-AEF1-07FECA17F8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FFED5-D93C-4CA0-803F-627045AC7989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707AD-B501-41E4-AEF1-07FECA17F8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FFED5-D93C-4CA0-803F-627045AC7989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4707AD-B501-41E4-AEF1-07FECA17F85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2.xml"/><Relationship Id="rId1" Type="http://schemas.openxmlformats.org/officeDocument/2006/relationships/video" Target="file:///C:\Users\pc\Desktop\resuscitace.m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esuscitace.cz/?page_id=42" TargetMode="External"/><Relationship Id="rId2" Type="http://schemas.openxmlformats.org/officeDocument/2006/relationships/hyperlink" Target="http://cs.wikipedia.org/wiki/Doporu%C4%8Den%C3%AD_pro_resuscitaci_2010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office.microsoft.com/" TargetMode="External"/><Relationship Id="rId4" Type="http://schemas.openxmlformats.org/officeDocument/2006/relationships/hyperlink" Target="http://www.fsps.muni.cz/sdetmivpohode/index.php?menu=metodicke_materialy&amp;metodicke_materialy=metodika_resuscita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</p:txBody>
      </p:sp>
      <p:pic>
        <p:nvPicPr>
          <p:cNvPr id="5" name="Obrázek 4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293096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2629010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536" y="1628800"/>
            <a:ext cx="8229600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VY_32_INOVACE_TV_180</a:t>
            </a:r>
          </a:p>
          <a:p>
            <a:pPr>
              <a:buFontTx/>
              <a:buNone/>
            </a:pPr>
            <a:r>
              <a:rPr lang="cs-CZ" sz="1800" b="1" dirty="0" smtClean="0"/>
              <a:t>Tematická oblast: </a:t>
            </a:r>
            <a:r>
              <a:rPr lang="cs-CZ" sz="1800" dirty="0" smtClean="0"/>
              <a:t>Tělesná výchova a výchova ke zdraví</a:t>
            </a:r>
            <a:r>
              <a:rPr lang="cs-CZ" sz="1800" b="1" dirty="0" smtClean="0"/>
              <a:t>  </a:t>
            </a:r>
            <a:endParaRPr lang="cs-CZ" sz="1800" dirty="0"/>
          </a:p>
          <a:p>
            <a:pPr>
              <a:buFontTx/>
              <a:buNone/>
            </a:pPr>
            <a:r>
              <a:rPr lang="cs-CZ" sz="1800" b="1" dirty="0" smtClean="0"/>
              <a:t>Předmět: </a:t>
            </a:r>
            <a:r>
              <a:rPr lang="cs-CZ" sz="1800" dirty="0" smtClean="0"/>
              <a:t>Tělesná výchova</a:t>
            </a:r>
            <a:endParaRPr lang="cs-CZ" sz="1800" dirty="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dirty="0" smtClean="0"/>
              <a:t>Datum tvorby: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smtClean="0"/>
              <a:t>listopad 2013</a:t>
            </a:r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teoretickému výkladu a ukázce na téma: Resuscitace</a:t>
            </a:r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hodiny. Součástí je video s názornou ukázkou kardiopulmonální resuscitace.                                                                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5752752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37979641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RESUSCITACE</a:t>
            </a:r>
            <a:endParaRPr lang="cs-CZ" b="1" dirty="0"/>
          </a:p>
        </p:txBody>
      </p:sp>
      <p:pic>
        <p:nvPicPr>
          <p:cNvPr id="1026" name="Picture 2" descr="C:\Users\pc\AppData\Local\Microsoft\Windows\Temporary Internet Files\Content.IE5\WN1M0QYQ\MC90036094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32656"/>
            <a:ext cx="1333195" cy="1806854"/>
          </a:xfrm>
          <a:prstGeom prst="rect">
            <a:avLst/>
          </a:prstGeom>
          <a:noFill/>
        </p:spPr>
      </p:pic>
      <p:pic>
        <p:nvPicPr>
          <p:cNvPr id="1027" name="Picture 3" descr="C:\Users\pc\AppData\Local\Microsoft\Windows\Temporary Internet Files\Content.IE5\06I9R3LZ\MC90035903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404664"/>
            <a:ext cx="1805026" cy="1588313"/>
          </a:xfrm>
          <a:prstGeom prst="rect">
            <a:avLst/>
          </a:prstGeom>
          <a:noFill/>
        </p:spPr>
      </p:pic>
      <p:pic>
        <p:nvPicPr>
          <p:cNvPr id="1028" name="Picture 4" descr="C:\Users\pc\AppData\Local\Microsoft\Windows\Temporary Internet Files\Content.IE5\TG7F9FRB\MC90035907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4077072"/>
            <a:ext cx="3430108" cy="1882251"/>
          </a:xfrm>
          <a:prstGeom prst="rect">
            <a:avLst/>
          </a:prstGeom>
          <a:noFill/>
        </p:spPr>
      </p:pic>
      <p:pic>
        <p:nvPicPr>
          <p:cNvPr id="1029" name="Picture 5" descr="C:\Users\pc\AppData\Local\Microsoft\Windows\Temporary Internet Files\Content.IE5\INSX5T4D\MC90035903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1880" y="1052736"/>
            <a:ext cx="1815084" cy="1026871"/>
          </a:xfrm>
          <a:prstGeom prst="rect">
            <a:avLst/>
          </a:prstGeom>
          <a:noFill/>
        </p:spPr>
      </p:pic>
      <p:pic>
        <p:nvPicPr>
          <p:cNvPr id="1030" name="Picture 6" descr="C:\Users\pc\AppData\Local\Microsoft\Windows\Temporary Internet Files\Content.IE5\WN1M0QYQ\MC90035904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3140968"/>
            <a:ext cx="1808683" cy="1708099"/>
          </a:xfrm>
          <a:prstGeom prst="rect">
            <a:avLst/>
          </a:prstGeom>
          <a:noFill/>
        </p:spPr>
      </p:pic>
      <p:pic>
        <p:nvPicPr>
          <p:cNvPr id="1031" name="Picture 7" descr="C:\Users\pc\AppData\Local\Microsoft\Windows\Temporary Internet Files\Content.IE5\06I9R3LZ\MC90007126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76256" y="2924944"/>
            <a:ext cx="1974819" cy="16096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Základní neodkladná resuscitace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z</a:t>
            </a:r>
            <a:r>
              <a:rPr lang="cs-CZ" dirty="0" smtClean="0"/>
              <a:t>ačít s oživováním je nutno u lidí, kteří nekomunikují a nedýchají, nebo mají pouze lapavé dechy</a:t>
            </a:r>
          </a:p>
          <a:p>
            <a:r>
              <a:rPr lang="cs-CZ" dirty="0" smtClean="0"/>
              <a:t>okamžitě voláme na linku 155, případně 112</a:t>
            </a:r>
          </a:p>
          <a:p>
            <a:r>
              <a:rPr lang="cs-CZ" dirty="0"/>
              <a:t>p</a:t>
            </a:r>
            <a:r>
              <a:rPr lang="cs-CZ" dirty="0" smtClean="0"/>
              <a:t>okud je možno použít AED defibrilátor, použijeme ho dle jeho instrukcí</a:t>
            </a:r>
          </a:p>
          <a:p>
            <a:r>
              <a:rPr lang="cs-CZ" dirty="0" smtClean="0"/>
              <a:t>začneme se samostatnou resuscitací </a:t>
            </a:r>
          </a:p>
          <a:p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7092280" y="4869160"/>
            <a:ext cx="1008112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60648"/>
            <a:ext cx="1368152" cy="141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2051720" y="332656"/>
            <a:ext cx="6552728" cy="627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/>
            <a:r>
              <a:rPr lang="cs-CZ" sz="2400" b="1" dirty="0" smtClean="0"/>
              <a:t>1. </a:t>
            </a:r>
            <a:r>
              <a:rPr lang="cs-CZ" sz="2400" dirty="0" smtClean="0"/>
              <a:t>Zkontrolujte vědomí – jemně postiženým zatřeste, hlasitě jej oslovte: „Jste v pořádku?“</a:t>
            </a:r>
          </a:p>
          <a:p>
            <a:pPr marL="342900" indent="-342900" algn="just"/>
            <a:endParaRPr lang="cs-CZ" sz="2400" dirty="0" smtClean="0"/>
          </a:p>
          <a:p>
            <a:pPr marL="342900" indent="-342900" algn="just"/>
            <a:r>
              <a:rPr lang="cs-CZ" sz="2400" b="1" dirty="0" smtClean="0"/>
              <a:t>2. </a:t>
            </a:r>
            <a:r>
              <a:rPr lang="cs-CZ" sz="2400" dirty="0" smtClean="0"/>
              <a:t>Pokud nereaguje – zprůchodněte dýchací cesty a zkontrolujte dýchání</a:t>
            </a:r>
          </a:p>
          <a:p>
            <a:pPr marL="342900" indent="-342900" algn="just"/>
            <a:endParaRPr lang="cs-CZ" sz="2400" dirty="0" smtClean="0"/>
          </a:p>
          <a:p>
            <a:pPr marL="342900" indent="-342900" algn="just"/>
            <a:r>
              <a:rPr lang="cs-CZ" sz="2400" b="1" dirty="0" smtClean="0"/>
              <a:t>3. </a:t>
            </a:r>
            <a:r>
              <a:rPr lang="cs-CZ" sz="2400" dirty="0" smtClean="0"/>
              <a:t>Pokud nedýchá okamžitě zahajte resuscitaci:</a:t>
            </a:r>
          </a:p>
          <a:p>
            <a:pPr marL="342900" indent="-342900" algn="just"/>
            <a:endParaRPr lang="cs-CZ" sz="2400" dirty="0" smtClean="0"/>
          </a:p>
          <a:p>
            <a:pPr algn="just">
              <a:buFont typeface="Arial" pitchFamily="34" charset="0"/>
              <a:buChar char="•"/>
            </a:pPr>
            <a:r>
              <a:rPr lang="cs-CZ" sz="2400" dirty="0" smtClean="0"/>
              <a:t> položte svoje ruce na střed hrudníku postiženého a proveďte 30 stlačení hrudníku</a:t>
            </a:r>
          </a:p>
          <a:p>
            <a:pPr algn="just">
              <a:buFont typeface="Arial" pitchFamily="34" charset="0"/>
              <a:buChar char="•"/>
            </a:pPr>
            <a:r>
              <a:rPr lang="cs-CZ" sz="2400" dirty="0" smtClean="0"/>
              <a:t> hrudník stlačujte do hloubky alespoň 5 cm frekvencí nejméně 100/min</a:t>
            </a:r>
          </a:p>
          <a:p>
            <a:pPr algn="just">
              <a:buFont typeface="Arial" pitchFamily="34" charset="0"/>
              <a:buChar char="•"/>
            </a:pPr>
            <a:r>
              <a:rPr lang="cs-CZ" sz="2400" dirty="0" smtClean="0"/>
              <a:t> obemkněte svými rty ústa postiženého a plynule do nich vdechujte, dokud se nezvedne hrudník</a:t>
            </a:r>
          </a:p>
          <a:p>
            <a:pPr algn="just">
              <a:buFont typeface="Arial" pitchFamily="34" charset="0"/>
              <a:buChar char="•"/>
            </a:pPr>
            <a:r>
              <a:rPr lang="cs-CZ" sz="2400" dirty="0" smtClean="0"/>
              <a:t> jakmile hrudník klesne, vdech zopakujte</a:t>
            </a:r>
          </a:p>
          <a:p>
            <a:pPr algn="just">
              <a:buFont typeface="Arial" pitchFamily="34" charset="0"/>
              <a:buChar char="•"/>
            </a:pPr>
            <a:r>
              <a:rPr lang="cs-CZ" sz="2400" dirty="0" smtClean="0"/>
              <a:t> pokračujte v resuscitaci</a:t>
            </a:r>
          </a:p>
          <a:p>
            <a:pPr marL="342900" indent="-342900"/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916832"/>
            <a:ext cx="1368152" cy="13786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3645024"/>
            <a:ext cx="1368152" cy="13786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5229200"/>
            <a:ext cx="1368152" cy="13474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Resuscitace - video</a:t>
            </a:r>
            <a:endParaRPr lang="cs-CZ" b="1" dirty="0"/>
          </a:p>
        </p:txBody>
      </p:sp>
      <p:pic>
        <p:nvPicPr>
          <p:cNvPr id="4" name="resuscitace.mpg">
            <a:hlinkClick r:id="" action="ppaction://media"/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 cstate="print"/>
          <a:stretch>
            <a:fillRect/>
          </a:stretch>
        </p:blipFill>
        <p:spPr>
          <a:xfrm>
            <a:off x="611560" y="1844824"/>
            <a:ext cx="7848872" cy="455780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4450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NEUVEDEN. </a:t>
            </a:r>
            <a:r>
              <a:rPr lang="cs-CZ" i="1" dirty="0" smtClean="0"/>
              <a:t>Doporučení pro resuscitaci 2010</a:t>
            </a:r>
            <a:r>
              <a:rPr lang="cs-CZ" dirty="0" smtClean="0"/>
              <a:t> [online]. [cit. 17.2.2014]. Dostupný na WWW: </a:t>
            </a:r>
            <a:r>
              <a:rPr lang="cs-CZ" dirty="0" smtClean="0">
                <a:hlinkClick r:id="rId2"/>
              </a:rPr>
              <a:t>http://cs.wikipedia.org/wiki/Doporu%C4%8Den%C3%AD_pro_resuscitaci_2010</a:t>
            </a:r>
            <a:endParaRPr lang="cs-CZ" dirty="0" smtClean="0"/>
          </a:p>
          <a:p>
            <a:r>
              <a:rPr lang="cs-CZ" dirty="0" smtClean="0"/>
              <a:t> NEUVEDEN. </a:t>
            </a:r>
            <a:r>
              <a:rPr lang="cs-CZ" i="1" dirty="0" smtClean="0"/>
              <a:t>ZÁKLADNÍ NEODKLADNÁ RESUSCITACE</a:t>
            </a:r>
            <a:r>
              <a:rPr lang="cs-CZ" dirty="0" smtClean="0"/>
              <a:t> [online]. [cit. 17.2.2014]. Dostupný na WWW: </a:t>
            </a:r>
            <a:r>
              <a:rPr lang="cs-CZ" dirty="0" smtClean="0">
                <a:hlinkClick r:id="rId3"/>
              </a:rPr>
              <a:t>http://www.resuscitace.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/?</a:t>
            </a:r>
            <a:r>
              <a:rPr lang="cs-CZ" dirty="0" err="1" smtClean="0">
                <a:hlinkClick r:id="rId3"/>
              </a:rPr>
              <a:t>page</a:t>
            </a:r>
            <a:r>
              <a:rPr lang="cs-CZ" dirty="0" smtClean="0">
                <a:hlinkClick r:id="rId3"/>
              </a:rPr>
              <a:t>_id=42</a:t>
            </a:r>
            <a:endParaRPr lang="cs-CZ" dirty="0" smtClean="0"/>
          </a:p>
          <a:p>
            <a:r>
              <a:rPr lang="cs-CZ" dirty="0" smtClean="0"/>
              <a:t>NEUVEDEN. </a:t>
            </a:r>
            <a:r>
              <a:rPr lang="cs-CZ" i="1" dirty="0" smtClean="0"/>
              <a:t>Na hřišti i ve vodě být s dětmi vždy v pohodě</a:t>
            </a:r>
            <a:r>
              <a:rPr lang="cs-CZ" dirty="0" smtClean="0"/>
              <a:t> [online]. [cit. 17.2.2014]. Dostupný na WWW: </a:t>
            </a:r>
            <a:r>
              <a:rPr lang="cs-CZ" dirty="0" smtClean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</a:t>
            </a:r>
            <a:r>
              <a:rPr lang="cs-CZ" dirty="0" err="1" smtClean="0">
                <a:hlinkClick r:id="rId4"/>
              </a:rPr>
              <a:t>fsps.muni.cz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sdetmivpohode</a:t>
            </a:r>
            <a:r>
              <a:rPr lang="cs-CZ" dirty="0" smtClean="0">
                <a:hlinkClick r:id="rId4"/>
              </a:rPr>
              <a:t>/index.</a:t>
            </a:r>
            <a:r>
              <a:rPr lang="cs-CZ" dirty="0" err="1" smtClean="0">
                <a:hlinkClick r:id="rId4"/>
              </a:rPr>
              <a:t>php</a:t>
            </a:r>
            <a:r>
              <a:rPr lang="cs-CZ" dirty="0" smtClean="0">
                <a:hlinkClick r:id="rId4"/>
              </a:rPr>
              <a:t>?menu=</a:t>
            </a:r>
            <a:r>
              <a:rPr lang="cs-CZ" dirty="0" err="1" smtClean="0">
                <a:hlinkClick r:id="rId4"/>
              </a:rPr>
              <a:t>metodicke</a:t>
            </a:r>
            <a:r>
              <a:rPr lang="cs-CZ" dirty="0" smtClean="0">
                <a:hlinkClick r:id="rId4"/>
              </a:rPr>
              <a:t>_</a:t>
            </a:r>
            <a:r>
              <a:rPr lang="cs-CZ" dirty="0" err="1" smtClean="0">
                <a:hlinkClick r:id="rId4"/>
              </a:rPr>
              <a:t>materialy</a:t>
            </a:r>
            <a:r>
              <a:rPr lang="cs-CZ" dirty="0" smtClean="0">
                <a:hlinkClick r:id="rId4"/>
              </a:rPr>
              <a:t>&amp;</a:t>
            </a:r>
            <a:r>
              <a:rPr lang="cs-CZ" dirty="0" err="1" smtClean="0">
                <a:hlinkClick r:id="rId4"/>
              </a:rPr>
              <a:t>metodicke</a:t>
            </a:r>
            <a:r>
              <a:rPr lang="cs-CZ" dirty="0" smtClean="0">
                <a:hlinkClick r:id="rId4"/>
              </a:rPr>
              <a:t>_</a:t>
            </a:r>
            <a:r>
              <a:rPr lang="cs-CZ" dirty="0" err="1" smtClean="0">
                <a:hlinkClick r:id="rId4"/>
              </a:rPr>
              <a:t>materialy</a:t>
            </a:r>
            <a:r>
              <a:rPr lang="cs-CZ" dirty="0" smtClean="0">
                <a:hlinkClick r:id="rId4"/>
              </a:rPr>
              <a:t>=metodika_resuscitace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www.office.</a:t>
            </a:r>
            <a:r>
              <a:rPr lang="cs-CZ" dirty="0" err="1" smtClean="0">
                <a:hlinkClick r:id="rId5"/>
              </a:rPr>
              <a:t>microsoft.com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314</Words>
  <Application>Microsoft Office PowerPoint</Application>
  <PresentationFormat>Předvádění na obrazovce (4:3)</PresentationFormat>
  <Paragraphs>37</Paragraphs>
  <Slides>7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RESUSCITACE</vt:lpstr>
      <vt:lpstr>Základní neodkladná resuscitace</vt:lpstr>
      <vt:lpstr>Snímek 5</vt:lpstr>
      <vt:lpstr>Resuscitace - video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RESUSCITACE</dc:title>
  <dc:creator>pc</dc:creator>
  <cp:lastModifiedBy>Dum</cp:lastModifiedBy>
  <cp:revision>18</cp:revision>
  <dcterms:created xsi:type="dcterms:W3CDTF">2013-12-29T19:06:09Z</dcterms:created>
  <dcterms:modified xsi:type="dcterms:W3CDTF">2014-10-14T18:00:18Z</dcterms:modified>
</cp:coreProperties>
</file>