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7" r:id="rId2"/>
    <p:sldId id="290" r:id="rId3"/>
    <p:sldId id="260" r:id="rId4"/>
    <p:sldId id="266" r:id="rId5"/>
    <p:sldId id="268" r:id="rId6"/>
    <p:sldId id="292" r:id="rId7"/>
    <p:sldId id="284" r:id="rId8"/>
    <p:sldId id="285" r:id="rId9"/>
    <p:sldId id="279" r:id="rId10"/>
    <p:sldId id="280" r:id="rId11"/>
    <p:sldId id="281" r:id="rId12"/>
    <p:sldId id="287" r:id="rId13"/>
    <p:sldId id="288" r:id="rId14"/>
    <p:sldId id="282" r:id="rId15"/>
    <p:sldId id="28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937375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fld id="{4D579E0F-66CF-4863-9B7E-F2A599B5F3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267E1A-7428-458C-9A52-1FD1FDA83AF8}" type="datetimeFigureOut">
              <a:rPr lang="cs-CZ" smtClean="0"/>
              <a:pPr/>
              <a:t>15.10.2014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A4A466D-3101-4C8C-992F-3EF64F48F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>
    <p:wipe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%C3%A1vn%C3%AD_%C5%99%C3%A1d" TargetMode="External"/><Relationship Id="rId2" Type="http://schemas.openxmlformats.org/officeDocument/2006/relationships/hyperlink" Target="http://cs.wikipedia.org/wiki/St%C3%A1t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st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624" y="404664"/>
            <a:ext cx="7129462" cy="1728788"/>
          </a:xfrm>
          <a:solidFill>
            <a:srgbClr val="FFFFFF"/>
          </a:solidFill>
        </p:spPr>
      </p:pic>
      <p:sp>
        <p:nvSpPr>
          <p:cNvPr id="2051" name="Rectangle 6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188" y="2205038"/>
            <a:ext cx="8532812" cy="1728787"/>
          </a:xfrm>
        </p:spPr>
        <p:txBody>
          <a:bodyPr>
            <a:normAutofit fontScale="92500" lnSpcReduction="10000"/>
          </a:bodyPr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STŘEDNÍ ODBORNÁ ŠKOLA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A STŘEDNÍ ODBORNÉ UČILIŠTĚ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>MĚSTEC KRÁLOVÉ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2052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085184"/>
            <a:ext cx="32083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03813" y="4721662"/>
            <a:ext cx="17363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Úvod do práva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eaLnBrk="1" hangingPunct="1"/>
            <a:r>
              <a:rPr lang="cs-CZ" sz="1800" dirty="0" smtClean="0"/>
              <a:t>Číslo projektu          </a:t>
            </a:r>
            <a:r>
              <a:rPr lang="cs-CZ" sz="2400" b="1" dirty="0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dirty="0" smtClean="0"/>
              <a:t>Název školy</a:t>
            </a:r>
            <a:r>
              <a:rPr lang="cs-CZ" sz="2400" dirty="0" smtClean="0"/>
              <a:t>          </a:t>
            </a:r>
            <a:r>
              <a:rPr lang="cs-CZ" sz="1800" dirty="0" smtClean="0"/>
              <a:t>Střední odborná škola a Střední odborné učiliště</a:t>
            </a:r>
            <a:br>
              <a:rPr lang="cs-CZ" sz="1800" dirty="0" smtClean="0"/>
            </a:br>
            <a:r>
              <a:rPr lang="cs-CZ" sz="1800" dirty="0" smtClean="0"/>
              <a:t>                                 Městec Králové, T.G. Masaryka 4 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dirty="0" smtClean="0"/>
              <a:t>Kód dumu                VY_32_INOVACE_PR_64</a:t>
            </a:r>
          </a:p>
          <a:p>
            <a:pPr eaLnBrk="1" hangingPunct="1"/>
            <a:r>
              <a:rPr lang="cs-CZ" sz="1800" dirty="0" smtClean="0"/>
              <a:t>Autor                        </a:t>
            </a:r>
            <a:r>
              <a:rPr lang="cs-CZ" sz="1800" b="1" dirty="0" smtClean="0"/>
              <a:t>Bc. Ludmila Kubálková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Vzdělávací oblast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dle RVP:                   </a:t>
            </a:r>
            <a:r>
              <a:rPr lang="cs-CZ" sz="1800" b="1" dirty="0" smtClean="0"/>
              <a:t>Ekonomika a právo</a:t>
            </a:r>
          </a:p>
          <a:p>
            <a:pPr eaLnBrk="1" hangingPunct="1">
              <a:buFontTx/>
              <a:buNone/>
            </a:pPr>
            <a:r>
              <a:rPr lang="cs-CZ" sz="1800" b="1" dirty="0" smtClean="0"/>
              <a:t>    Téma:                     4. Psané právo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Ročník                     1. ročník</a:t>
            </a:r>
          </a:p>
          <a:p>
            <a:pPr eaLnBrk="1" hangingPunct="1"/>
            <a:r>
              <a:rPr lang="cs-CZ" sz="1800" dirty="0" smtClean="0"/>
              <a:t>Datum tvorby          září 2012</a:t>
            </a:r>
          </a:p>
          <a:p>
            <a:pPr eaLnBrk="1" hangingPunct="1"/>
            <a:r>
              <a:rPr lang="cs-CZ" sz="1800" dirty="0" smtClean="0"/>
              <a:t>Anotace                    Materiál slouží k výkladu a procvičování jmenované </a:t>
            </a:r>
          </a:p>
          <a:p>
            <a:pPr eaLnBrk="1" hangingPunct="1"/>
            <a:r>
              <a:rPr lang="cs-CZ" sz="1800" dirty="0" smtClean="0"/>
              <a:t>                                 látky       </a:t>
            </a:r>
          </a:p>
          <a:p>
            <a:pPr eaLnBrk="1" hangingPunct="1"/>
            <a:r>
              <a:rPr lang="cs-CZ" sz="1800" dirty="0" smtClean="0"/>
              <a:t>Metodický pokyn     Určeno k výkladu v hodině a samostudiu </a:t>
            </a:r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4672013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PSANÉ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endParaRPr lang="cs-CZ" sz="4000" dirty="0"/>
          </a:p>
          <a:p>
            <a:pPr>
              <a:buNone/>
            </a:pPr>
            <a:r>
              <a:rPr lang="cs-CZ" sz="4000" dirty="0" smtClean="0"/>
              <a:t>Klíčová slova: zvykové právo, </a:t>
            </a:r>
          </a:p>
          <a:p>
            <a:pPr>
              <a:buNone/>
            </a:pPr>
            <a:r>
              <a:rPr lang="cs-CZ" sz="4000" dirty="0" smtClean="0"/>
              <a:t>                        kodifikace  </a:t>
            </a:r>
          </a:p>
          <a:p>
            <a:pPr>
              <a:buNone/>
            </a:pPr>
            <a:r>
              <a:rPr lang="cs-CZ" sz="4000" dirty="0" smtClean="0"/>
              <a:t>                        práva,</a:t>
            </a:r>
          </a:p>
          <a:p>
            <a:pPr>
              <a:buNone/>
            </a:pPr>
            <a:r>
              <a:rPr lang="cs-CZ" sz="4000" dirty="0" smtClean="0"/>
              <a:t>                        rakouské právo, </a:t>
            </a:r>
          </a:p>
          <a:p>
            <a:pPr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recepční zákon</a:t>
            </a:r>
            <a:endParaRPr lang="cs-CZ" sz="4000" dirty="0"/>
          </a:p>
        </p:txBody>
      </p: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Právo v historii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/>
              <a:t>Každá společnost se vždy řídila nějakými pravidly – měla nějaký řád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/>
              <a:t>Nejprve </a:t>
            </a:r>
            <a:r>
              <a:rPr lang="cs-CZ" sz="2800" dirty="0" smtClean="0"/>
              <a:t>- </a:t>
            </a:r>
            <a:r>
              <a:rPr lang="cs-CZ" sz="2800" dirty="0"/>
              <a:t>právo zvykové – obyčejové – </a:t>
            </a:r>
            <a:r>
              <a:rPr lang="cs-CZ" sz="2800" dirty="0" smtClean="0"/>
              <a:t>přenášelo </a:t>
            </a:r>
            <a:r>
              <a:rPr lang="cs-CZ" sz="2800" dirty="0"/>
              <a:t>se z generace na generaci /dlouhodobě/, </a:t>
            </a:r>
            <a:r>
              <a:rPr lang="cs-CZ" sz="2800" dirty="0" smtClean="0"/>
              <a:t>bylo vynutitelné </a:t>
            </a:r>
            <a:r>
              <a:rPr lang="cs-CZ" sz="2800" dirty="0"/>
              <a:t>mocí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/>
              <a:t>Později – </a:t>
            </a:r>
            <a:r>
              <a:rPr lang="cs-CZ" sz="2800" dirty="0" smtClean="0"/>
              <a:t>sepisováno </a:t>
            </a:r>
            <a:r>
              <a:rPr lang="cs-CZ" sz="2800" dirty="0"/>
              <a:t>a </a:t>
            </a:r>
            <a:r>
              <a:rPr lang="cs-CZ" sz="2800" dirty="0" smtClean="0"/>
              <a:t>zveřejňováno </a:t>
            </a:r>
            <a:r>
              <a:rPr lang="cs-CZ" sz="2800" dirty="0"/>
              <a:t>– právo psané – kodifikace práva – jedná se o právo normativní – nejvýznamnější druh normativních právních aktů je PRÁVNÍ norma - ZÁKON</a:t>
            </a:r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0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Právo v historii 2</a:t>
            </a:r>
            <a:endParaRPr lang="cs-CZ" dirty="0"/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0" y="1772816"/>
            <a:ext cx="3929063" cy="432318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/>
              <a:t>Velká Morava – obyčejové právo, papežská bula </a:t>
            </a:r>
            <a:r>
              <a:rPr lang="cs-CZ" sz="2000" dirty="0" err="1" smtClean="0"/>
              <a:t>Industriae</a:t>
            </a:r>
            <a:r>
              <a:rPr lang="cs-CZ" sz="2000" dirty="0" smtClean="0"/>
              <a:t> </a:t>
            </a:r>
            <a:r>
              <a:rPr lang="cs-CZ" sz="2000" dirty="0" err="1" smtClean="0"/>
              <a:t>Tuae</a:t>
            </a:r>
            <a:r>
              <a:rPr lang="cs-CZ" sz="2000" dirty="0" smtClean="0"/>
              <a:t> - </a:t>
            </a:r>
            <a:r>
              <a:rPr lang="cs-CZ" sz="2000" dirty="0" smtClean="0"/>
              <a:t>nezávislost Velké Moravy – Svatopluk roven ostatním křesťanským panovníkům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r>
              <a:rPr lang="cs-CZ" sz="2000" dirty="0" smtClean="0"/>
              <a:t>1212 – Zlatá bula sicilská –dědičná hodnost českých králů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r>
              <a:rPr lang="cs-CZ" sz="2000" dirty="0" smtClean="0"/>
              <a:t>1300 </a:t>
            </a:r>
            <a:r>
              <a:rPr lang="cs-CZ" sz="2000" dirty="0"/>
              <a:t>– 1305 – u nás Václav II. – nechal sepsat horní </a:t>
            </a:r>
            <a:r>
              <a:rPr lang="cs-CZ" sz="2000" dirty="0" smtClean="0"/>
              <a:t>zákoník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  <a:p>
            <a:pPr>
              <a:lnSpc>
                <a:spcPct val="80000"/>
              </a:lnSpc>
            </a:pPr>
            <a:endParaRPr lang="cs-CZ" sz="2000" dirty="0"/>
          </a:p>
        </p:txBody>
      </p:sp>
      <p:pic>
        <p:nvPicPr>
          <p:cNvPr id="9" name="Zástupný symbol pro obsah 8" descr="File:Golden Bull of Sicily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196752"/>
            <a:ext cx="2954655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Ve středověku vedla soudní řízení církev – jako důkaz sloužily </a:t>
            </a:r>
            <a:r>
              <a:rPr lang="cs-CZ" b="1" dirty="0" err="1" smtClean="0"/>
              <a:t>ordály</a:t>
            </a:r>
            <a:endParaRPr lang="cs-CZ" b="1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Šlechta, církev, poddaní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Zděděná práva šlechty – zemské právo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Právo je roztříštěné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16. stol – první právní předpisy / O právech, </a:t>
            </a:r>
            <a:r>
              <a:rPr lang="cs-CZ" dirty="0" err="1" smtClean="0"/>
              <a:t>sudiech</a:t>
            </a:r>
            <a:r>
              <a:rPr lang="cs-CZ" dirty="0" smtClean="0"/>
              <a:t> a </a:t>
            </a:r>
            <a:r>
              <a:rPr lang="cs-CZ" dirty="0" err="1" smtClean="0"/>
              <a:t>dskách</a:t>
            </a:r>
            <a:r>
              <a:rPr lang="cs-CZ" dirty="0" smtClean="0"/>
              <a:t> země české knihy devatery – </a:t>
            </a:r>
            <a:r>
              <a:rPr lang="cs-CZ" dirty="0" err="1" smtClean="0"/>
              <a:t>Viktorin</a:t>
            </a:r>
            <a:r>
              <a:rPr lang="cs-CZ" dirty="0" smtClean="0"/>
              <a:t> Kornel ze </a:t>
            </a:r>
            <a:r>
              <a:rPr lang="cs-CZ" dirty="0" err="1" smtClean="0"/>
              <a:t>Všehrd</a:t>
            </a:r>
            <a:r>
              <a:rPr lang="cs-CZ" dirty="0" smtClean="0"/>
              <a:t>/</a:t>
            </a:r>
          </a:p>
          <a:p>
            <a:endParaRPr lang="cs-CZ" dirty="0"/>
          </a:p>
        </p:txBody>
      </p:sp>
      <p:pic>
        <p:nvPicPr>
          <p:cNvPr id="5" name="Zástupný symbol pro obsah 6" descr="File:Mikulovský zámek, mu&amp;ccaron;idla 2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988840"/>
            <a:ext cx="259228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dirty="0"/>
              <a:t>18. stol. – období absolutismu a osvícenství – tereziánský a josefínský trestní kodex, tereziánský kodex soukromého práva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1811 </a:t>
            </a:r>
            <a:r>
              <a:rPr lang="cs-CZ" dirty="0"/>
              <a:t>– Obecný zákoník občanský – ten /se změnami/ součástí našeho práva do roku </a:t>
            </a:r>
            <a:r>
              <a:rPr lang="cs-CZ" dirty="0" smtClean="0"/>
              <a:t>1966</a:t>
            </a:r>
          </a:p>
          <a:p>
            <a:endParaRPr lang="cs-CZ" dirty="0"/>
          </a:p>
        </p:txBody>
      </p:sp>
      <p:pic>
        <p:nvPicPr>
          <p:cNvPr id="4" name="Obrázek 3" descr="File:Maria Theresa, Queen of Hungary.jpe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280831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File:Josef Hickel Portrait Josef II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844825"/>
            <a:ext cx="244827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Vývoj rakouského práva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/>
              <a:t>Dubnová ústava – 1848 – svolán říš. sněm</a:t>
            </a:r>
          </a:p>
          <a:p>
            <a:r>
              <a:rPr lang="cs-CZ" sz="2800" dirty="0"/>
              <a:t>Březnová ústava -  1849- zrušení poddanství , nezávislost </a:t>
            </a:r>
            <a:r>
              <a:rPr lang="cs-CZ" sz="2800" dirty="0" smtClean="0"/>
              <a:t>osudů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¨</a:t>
            </a:r>
          </a:p>
          <a:p>
            <a:r>
              <a:rPr lang="cs-CZ" sz="2800" dirty="0" smtClean="0"/>
              <a:t>Únorová </a:t>
            </a:r>
            <a:r>
              <a:rPr lang="cs-CZ" sz="2800" dirty="0"/>
              <a:t>ústava – 1861 – upravovala postavení panovníka, pravomoci zemských sněmů</a:t>
            </a:r>
          </a:p>
          <a:p>
            <a:r>
              <a:rPr lang="cs-CZ" sz="2800" dirty="0"/>
              <a:t>Prosincová ústava – 1867 – pokračování předešlé – vycházeli z ní tvůrci Československé ústavy</a:t>
            </a:r>
          </a:p>
          <a:p>
            <a:endParaRPr lang="cs-CZ" sz="2800" dirty="0"/>
          </a:p>
        </p:txBody>
      </p:sp>
      <p:pic>
        <p:nvPicPr>
          <p:cNvPr id="4" name="Obrázek 3" descr="http://upload.wikimedia.org/wikipedia/commons/thumb/9/92/Wappen_Kaiser_Franz_Joseph_I.png/220px-Wappen_Kaiser_Franz_Joseph_I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2094865" cy="1288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28. října 1918 – vznik samostatného státu 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/>
              <a:t>- recepční zákon téhož dne – převzetí zákonů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1920 – Nová ústava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1939 – osamostatnění </a:t>
            </a:r>
            <a:r>
              <a:rPr lang="cs-CZ" sz="2400" dirty="0" smtClean="0"/>
              <a:t>Slovenska, německá vojska 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            </a:t>
            </a:r>
            <a:r>
              <a:rPr lang="cs-CZ" sz="2400" dirty="0" smtClean="0"/>
              <a:t>obsadila Čechy – vznik protektorátu B+M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1944 – zákon o obnovení právního pořádku – </a:t>
            </a:r>
            <a:r>
              <a:rPr lang="cs-CZ" sz="24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            </a:t>
            </a:r>
            <a:r>
              <a:rPr lang="cs-CZ" sz="2400" dirty="0" smtClean="0"/>
              <a:t>návaznost </a:t>
            </a:r>
            <a:r>
              <a:rPr lang="cs-CZ" sz="2400" dirty="0"/>
              <a:t>na rok 1938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1948 – Nová ústava  - dle Gottwalda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1960 – socialistická ústava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1968 – federace Československa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1989 – sametová revoluce – demokratické úpravy </a:t>
            </a:r>
            <a:endParaRPr lang="cs-CZ" sz="2400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            </a:t>
            </a:r>
            <a:r>
              <a:rPr lang="cs-CZ" sz="2400" dirty="0" smtClean="0"/>
              <a:t>v </a:t>
            </a:r>
            <a:r>
              <a:rPr lang="cs-CZ" sz="2400" dirty="0"/>
              <a:t>zákonech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1993 – samostatná ČR – Ústava ČR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700" dirty="0" smtClean="0"/>
              <a:t>Pozor: </a:t>
            </a:r>
            <a:r>
              <a:rPr lang="cs-CZ" sz="2700" dirty="0" err="1" smtClean="0"/>
              <a:t>charles</a:t>
            </a:r>
            <a:r>
              <a:rPr lang="cs-CZ" sz="2700" dirty="0" smtClean="0"/>
              <a:t> Louis </a:t>
            </a:r>
            <a:r>
              <a:rPr lang="cs-CZ" sz="2700" dirty="0" err="1" smtClean="0"/>
              <a:t>Montesquieu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- významná osobnost novověku</a:t>
            </a:r>
          </a:p>
          <a:p>
            <a:r>
              <a:rPr lang="cs-CZ" dirty="0"/>
              <a:t>- zabýval se přirozenou rovností lidí </a:t>
            </a:r>
            <a:r>
              <a:rPr lang="cs-CZ" dirty="0" smtClean="0"/>
              <a:t>před</a:t>
            </a:r>
          </a:p>
          <a:p>
            <a:r>
              <a:rPr lang="cs-CZ" dirty="0" smtClean="0"/>
              <a:t>  zákonem</a:t>
            </a:r>
            <a:endParaRPr lang="cs-CZ" dirty="0"/>
          </a:p>
          <a:p>
            <a:r>
              <a:rPr lang="cs-CZ" dirty="0"/>
              <a:t>- </a:t>
            </a:r>
            <a:r>
              <a:rPr lang="cs-CZ" dirty="0" smtClean="0"/>
              <a:t>rozdělení moci </a:t>
            </a:r>
            <a:r>
              <a:rPr lang="cs-CZ" dirty="0"/>
              <a:t>ve státě </a:t>
            </a:r>
            <a:r>
              <a:rPr lang="cs-CZ" dirty="0" smtClean="0"/>
              <a:t>na:</a:t>
            </a:r>
            <a:endParaRPr lang="cs-CZ" dirty="0"/>
          </a:p>
          <a:p>
            <a:r>
              <a:rPr lang="cs-CZ" sz="4000" b="1" dirty="0"/>
              <a:t>zákonodárnou – výkonnou </a:t>
            </a:r>
            <a:r>
              <a:rPr lang="cs-CZ" sz="4000" b="1" dirty="0" smtClean="0"/>
              <a:t>– soudní</a:t>
            </a:r>
          </a:p>
          <a:p>
            <a:pPr>
              <a:buNone/>
            </a:pPr>
            <a:r>
              <a:rPr lang="cs-CZ" sz="4000" b="1" dirty="0" smtClean="0"/>
              <a:t>  </a:t>
            </a:r>
            <a:r>
              <a:rPr lang="cs-CZ" b="1" dirty="0" smtClean="0"/>
              <a:t>Nezávislost jedné moci na druhé – ochrana</a:t>
            </a:r>
          </a:p>
          <a:p>
            <a:pPr>
              <a:buNone/>
            </a:pPr>
            <a:r>
              <a:rPr lang="cs-CZ" b="1" dirty="0" smtClean="0"/>
              <a:t>   demokracie</a:t>
            </a:r>
            <a:endParaRPr lang="cs-CZ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Právo zvykové </a:t>
            </a:r>
            <a:r>
              <a:rPr lang="cs-CZ" dirty="0" smtClean="0"/>
              <a:t> x  </a:t>
            </a:r>
            <a:r>
              <a:rPr lang="cs-CZ" dirty="0"/>
              <a:t>právní obyčej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Právo </a:t>
            </a:r>
            <a:r>
              <a:rPr lang="cs-CZ" dirty="0"/>
              <a:t>zvykové - přenášené ústní tradicí</a:t>
            </a:r>
          </a:p>
          <a:p>
            <a:r>
              <a:rPr lang="cs-CZ" dirty="0"/>
              <a:t>- můžeme jej respektovat, nemusíme</a:t>
            </a:r>
          </a:p>
          <a:p>
            <a:r>
              <a:rPr lang="cs-CZ" dirty="0"/>
              <a:t>Právní obyčej – vynutitelný společností, nerespektování je sankcionováno</a:t>
            </a:r>
          </a:p>
          <a:p>
            <a:endParaRPr lang="cs-CZ" dirty="0"/>
          </a:p>
          <a:p>
            <a:r>
              <a:rPr lang="cs-CZ" dirty="0"/>
              <a:t>Příklad: vendeta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recepční zákon a kdy se týkal naší země?</a:t>
            </a:r>
            <a:endParaRPr lang="cs-CZ" dirty="0"/>
          </a:p>
        </p:txBody>
      </p:sp>
      <p:pic>
        <p:nvPicPr>
          <p:cNvPr id="1026" name="Picture 2" descr="C:\Documents and Settings\ucitel\Local Settings\Temporary Internet Files\Content.IE5\F6R1FHYM\MP9004279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8100392" cy="548042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recepční zákon a kdy se týkal naší země –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-je to zákon, kterým nově vzniklý </a:t>
            </a:r>
            <a:r>
              <a:rPr lang="cs-CZ" b="1" dirty="0" smtClean="0">
                <a:hlinkClick r:id="rId2" tooltip="Stát"/>
              </a:rPr>
              <a:t>stát</a:t>
            </a:r>
            <a:r>
              <a:rPr lang="cs-CZ" b="1" dirty="0" smtClean="0"/>
              <a:t> převezme (recipuje) část nebo celý dosavadní </a:t>
            </a:r>
            <a:r>
              <a:rPr lang="cs-CZ" b="1" dirty="0" smtClean="0">
                <a:hlinkClick r:id="rId3" tooltip="Právní řád"/>
              </a:rPr>
              <a:t>právní řád</a:t>
            </a:r>
            <a:r>
              <a:rPr lang="cs-CZ" b="1" dirty="0" smtClean="0"/>
              <a:t>, který na daném území platil.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Příklad: </a:t>
            </a:r>
            <a:r>
              <a:rPr lang="cs-CZ" sz="1500" b="1" i="1" dirty="0" smtClean="0"/>
              <a:t>Zákon ze dne 28. října 1918  -  zřízení samostatného československého státu , zákon č. 11/1918 Sb., o zřízení samostatného  československého státu</a:t>
            </a:r>
          </a:p>
          <a:p>
            <a:r>
              <a:rPr lang="cs-CZ" sz="1500" b="1" i="1" dirty="0" smtClean="0"/>
              <a:t>ústavní zákon ze dne 15. prosince 1992 č. 4/1993 Sb. – vznik samostatné ČR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6600" dirty="0" smtClean="0"/>
              <a:t>Vendeta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– co to je, kdy jsi o ní slyšel, v jaké souvislosti?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- z latinského </a:t>
            </a:r>
            <a:r>
              <a:rPr lang="cs-CZ" i="1" dirty="0" err="1" smtClean="0"/>
              <a:t>vindicta</a:t>
            </a:r>
            <a:r>
              <a:rPr lang="cs-CZ" dirty="0" smtClean="0"/>
              <a:t>, </a:t>
            </a:r>
            <a:r>
              <a:rPr lang="cs-CZ" dirty="0" smtClean="0">
                <a:hlinkClick r:id="rId2" action="ppaction://hlinkfile" tooltip="Msta"/>
              </a:rPr>
              <a:t>msta</a:t>
            </a:r>
            <a:endParaRPr lang="cs-CZ" dirty="0" smtClean="0"/>
          </a:p>
          <a:p>
            <a:r>
              <a:rPr lang="cs-CZ" dirty="0" smtClean="0"/>
              <a:t>- odplata za urážku, vraždu, za křivdu</a:t>
            </a:r>
          </a:p>
          <a:p>
            <a:r>
              <a:rPr lang="cs-CZ" dirty="0" smtClean="0"/>
              <a:t>- jih Itálie</a:t>
            </a:r>
          </a:p>
          <a:p>
            <a:r>
              <a:rPr lang="cs-CZ" dirty="0" smtClean="0"/>
              <a:t>- Sicílie</a:t>
            </a:r>
          </a:p>
          <a:p>
            <a:r>
              <a:rPr lang="cs-CZ" dirty="0" smtClean="0"/>
              <a:t>- mafie (v Itálii i v USA)</a:t>
            </a:r>
          </a:p>
          <a:p>
            <a:r>
              <a:rPr lang="cs-CZ" dirty="0" smtClean="0"/>
              <a:t>- film KMOTR</a:t>
            </a:r>
          </a:p>
          <a:p>
            <a:endParaRPr lang="cs-CZ" dirty="0" smtClean="0"/>
          </a:p>
          <a:p>
            <a:r>
              <a:rPr lang="cs-CZ" dirty="0" smtClean="0"/>
              <a:t>Souvisí s ní OMERTA – zákon mlčenlivosti.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</a:t>
            </a:r>
            <a:r>
              <a:rPr lang="cs-CZ" sz="2000" dirty="0" smtClean="0"/>
              <a:t>.</a:t>
            </a:r>
          </a:p>
          <a:p>
            <a:pPr eaLnBrk="1" hangingPunct="1"/>
            <a:r>
              <a:rPr lang="cs-CZ" sz="2000" smtClean="0"/>
              <a:t>Vlastní fotografie</a:t>
            </a:r>
            <a:r>
              <a:rPr lang="cs-CZ" sz="2000" smtClean="0"/>
              <a:t>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solidFill>
                  <a:srgbClr val="000000"/>
                </a:solidFill>
                <a:hlinkClick r:id="rId2"/>
              </a:rPr>
              <a:t>http://office.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microsoft.com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cs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cz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/novice/co-je-klipart-HA010270417.aspx</a:t>
            </a:r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2000" dirty="0" smtClean="0"/>
              <a:t>Microsoft Word – </a:t>
            </a:r>
            <a:r>
              <a:rPr lang="cs-CZ" sz="2000" dirty="0" smtClean="0"/>
              <a:t>klipart</a:t>
            </a:r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ipe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174</TotalTime>
  <Words>668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   DIGITÁLNÍ UČEBNÍ MATERIÁL   </vt:lpstr>
      <vt:lpstr>4. PSANÉ PRÁVO</vt:lpstr>
      <vt:lpstr>Právo v historii</vt:lpstr>
      <vt:lpstr>Právo v historii 2</vt:lpstr>
      <vt:lpstr>Středověk</vt:lpstr>
      <vt:lpstr>Snímek 7</vt:lpstr>
      <vt:lpstr>Vývoj rakouského práva</vt:lpstr>
      <vt:lpstr>28. října 1918 – vznik samostatného státu </vt:lpstr>
      <vt:lpstr>    Pozor: charles Louis Montesquieu </vt:lpstr>
      <vt:lpstr>Právo zvykové  x  právní obyčej</vt:lpstr>
      <vt:lpstr>Co je to recepční zákon a kdy se týkal naší země?</vt:lpstr>
      <vt:lpstr>Co je to recepční zákon a kdy se týkal naší země – odpověď:</vt:lpstr>
      <vt:lpstr>Snímek 14</vt:lpstr>
      <vt:lpstr>Příklad: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24</cp:revision>
  <dcterms:created xsi:type="dcterms:W3CDTF">2012-11-26T07:32:06Z</dcterms:created>
  <dcterms:modified xsi:type="dcterms:W3CDTF">2014-10-15T08:22:31Z</dcterms:modified>
</cp:coreProperties>
</file>