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7" r:id="rId2"/>
    <p:sldId id="274" r:id="rId3"/>
    <p:sldId id="260" r:id="rId4"/>
    <p:sldId id="266" r:id="rId5"/>
    <p:sldId id="269" r:id="rId6"/>
    <p:sldId id="263" r:id="rId7"/>
    <p:sldId id="264" r:id="rId8"/>
    <p:sldId id="270" r:id="rId9"/>
    <p:sldId id="271" r:id="rId10"/>
    <p:sldId id="275" r:id="rId11"/>
    <p:sldId id="272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5112461-3985-45F8-8636-6061A1C61C8E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3005847-D586-461F-90DA-B5805D8D9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>
    <p:wipe dir="u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olba_prezidenta.jpg?uselang=cs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olba_prezidenta.jpg?uselang=cs" TargetMode="External"/><Relationship Id="rId2" Type="http://schemas.openxmlformats.org/officeDocument/2006/relationships/hyperlink" Target="http://office.microsoft.com/cs-cz/novice/co-je-klipart-HA010270417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15616" y="332656"/>
            <a:ext cx="7129462" cy="1728788"/>
          </a:xfrm>
          <a:solidFill>
            <a:srgbClr val="FFFFFF"/>
          </a:solidFill>
        </p:spPr>
      </p:pic>
      <p:sp>
        <p:nvSpPr>
          <p:cNvPr id="2051" name="Rectangle 6"/>
          <p:cNvSpPr>
            <a:spLocks noGrp="1" noChangeArrowheads="1"/>
          </p:cNvSpPr>
          <p:nvPr>
            <p:ph type="subTitle" idx="4294967295"/>
          </p:nvPr>
        </p:nvSpPr>
        <p:spPr>
          <a:xfrm>
            <a:off x="0" y="2205038"/>
            <a:ext cx="9144000" cy="1728787"/>
          </a:xfrm>
        </p:spPr>
        <p:txBody>
          <a:bodyPr>
            <a:normAutofit/>
          </a:bodyPr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>STŘEDNÍ ODBORNÁ ŠKOLA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>A STŘEDNÍ ODBORNÉ UČILIŠTĚ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>MĚSTEC KRÁLOVÉ</a:t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2052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157192"/>
            <a:ext cx="3208337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491880" y="4725144"/>
            <a:ext cx="20882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Úvod do práva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0" y="228600"/>
            <a:ext cx="8534400" cy="758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>DIGITÁLNÍ UČEBNÍ MATERIÁL</a:t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endParaRPr lang="cs-CZ" sz="2400" b="1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268413"/>
            <a:ext cx="8229600" cy="485775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600" dirty="0" smtClean="0"/>
              <a:t>Číslo projektu           </a:t>
            </a:r>
            <a:r>
              <a:rPr lang="cs-CZ" sz="1600" b="1" dirty="0" smtClean="0"/>
              <a:t>CZ.1.07/1.5.00/34.0921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Název školy             Střední odborná škola a Střední odborné učiliště</a:t>
            </a:r>
            <a:br>
              <a:rPr lang="cs-CZ" sz="1600" dirty="0" smtClean="0"/>
            </a:br>
            <a:r>
              <a:rPr lang="cs-CZ" sz="1600" dirty="0" smtClean="0"/>
              <a:t>                                   Městec Králové, T.G. Masaryka 4 </a:t>
            </a:r>
          </a:p>
          <a:p>
            <a:pPr eaLnBrk="1" hangingPunct="1"/>
            <a:r>
              <a:rPr lang="cs-CZ" sz="1600" dirty="0" smtClean="0"/>
              <a:t>Kód dumu               VY_32_INOVACE_PR_65</a:t>
            </a:r>
          </a:p>
          <a:p>
            <a:pPr eaLnBrk="1" hangingPunct="1"/>
            <a:r>
              <a:rPr lang="cs-CZ" sz="1600" dirty="0" smtClean="0"/>
              <a:t>Autor                         </a:t>
            </a:r>
            <a:r>
              <a:rPr lang="cs-CZ" sz="1600" b="1" dirty="0" smtClean="0"/>
              <a:t>Bc. Ludmila Kubálková</a:t>
            </a:r>
          </a:p>
          <a:p>
            <a:pPr eaLnBrk="1" hangingPunct="1">
              <a:buFontTx/>
              <a:buNone/>
            </a:pPr>
            <a:r>
              <a:rPr lang="cs-CZ" sz="1600" dirty="0" smtClean="0"/>
              <a:t>      Vzdělávací oblast</a:t>
            </a:r>
          </a:p>
          <a:p>
            <a:pPr eaLnBrk="1" hangingPunct="1">
              <a:buFontTx/>
              <a:buNone/>
            </a:pPr>
            <a:r>
              <a:rPr lang="cs-CZ" sz="1600" dirty="0" smtClean="0"/>
              <a:t>      dle RVP:                    </a:t>
            </a:r>
            <a:r>
              <a:rPr lang="cs-CZ" sz="1600" b="1" dirty="0" smtClean="0"/>
              <a:t>Ekonomika a právo</a:t>
            </a:r>
          </a:p>
          <a:p>
            <a:pPr eaLnBrk="1" hangingPunct="1">
              <a:buFontTx/>
              <a:buNone/>
            </a:pPr>
            <a:r>
              <a:rPr lang="cs-CZ" sz="1600" b="1" dirty="0" smtClean="0"/>
              <a:t>      Téma:                     5. Právní systémy</a:t>
            </a:r>
            <a:endParaRPr lang="cs-CZ" sz="1600" dirty="0" smtClean="0"/>
          </a:p>
          <a:p>
            <a:pPr eaLnBrk="1" hangingPunct="1">
              <a:buNone/>
            </a:pPr>
            <a:r>
              <a:rPr lang="cs-CZ" sz="1600" dirty="0" smtClean="0"/>
              <a:t>      Ročník                       1. ročník</a:t>
            </a:r>
          </a:p>
          <a:p>
            <a:pPr eaLnBrk="1" hangingPunct="1">
              <a:buNone/>
            </a:pPr>
            <a:r>
              <a:rPr lang="cs-CZ" sz="1600" dirty="0" smtClean="0"/>
              <a:t>      Datum tvorby           září 2012</a:t>
            </a:r>
          </a:p>
          <a:p>
            <a:pPr eaLnBrk="1" hangingPunct="1">
              <a:buNone/>
            </a:pPr>
            <a:r>
              <a:rPr lang="cs-CZ" sz="1600" dirty="0" smtClean="0"/>
              <a:t>      Anotace                     Materiál slouží k výkladu a procvičování jmenované </a:t>
            </a:r>
          </a:p>
          <a:p>
            <a:pPr eaLnBrk="1" hangingPunct="1"/>
            <a:r>
              <a:rPr lang="cs-CZ" sz="1600" dirty="0" smtClean="0"/>
              <a:t>                                     látky       </a:t>
            </a:r>
          </a:p>
          <a:p>
            <a:pPr eaLnBrk="1" hangingPunct="1">
              <a:buNone/>
            </a:pPr>
            <a:r>
              <a:rPr lang="cs-CZ" sz="1600" dirty="0" smtClean="0"/>
              <a:t>      Metodický pokyn     Určeno k výkladu v hodině a samostudiu </a:t>
            </a:r>
          </a:p>
        </p:txBody>
      </p:sp>
      <p:pic>
        <p:nvPicPr>
          <p:cNvPr id="4100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157192"/>
            <a:ext cx="4672013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                             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                             </a:t>
            </a:r>
            <a:br>
              <a:rPr lang="cs-CZ" sz="3600" dirty="0" smtClean="0"/>
            </a:br>
            <a:r>
              <a:rPr lang="cs-CZ" sz="3600" dirty="0" smtClean="0"/>
              <a:t>5. Právní systémy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</a:t>
            </a:r>
          </a:p>
          <a:p>
            <a:r>
              <a:rPr lang="cs-CZ" sz="4000" dirty="0" smtClean="0"/>
              <a:t>                              </a:t>
            </a:r>
          </a:p>
          <a:p>
            <a:r>
              <a:rPr lang="cs-CZ" sz="4000" dirty="0" smtClean="0"/>
              <a:t>Klíčová slova: </a:t>
            </a:r>
          </a:p>
          <a:p>
            <a:r>
              <a:rPr lang="cs-CZ" sz="4000" dirty="0" smtClean="0"/>
              <a:t>evropsko-kontinentální systém, anglosaský systém, islámské právo</a:t>
            </a:r>
            <a:endParaRPr lang="cs-CZ" sz="4000" dirty="0"/>
          </a:p>
        </p:txBody>
      </p: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292080" y="764704"/>
            <a:ext cx="3565848" cy="542928"/>
          </a:xfrm>
        </p:spPr>
        <p:txBody>
          <a:bodyPr>
            <a:noAutofit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Právo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2400" dirty="0" smtClean="0"/>
              <a:t>Úvod do práva</a:t>
            </a:r>
            <a:endParaRPr lang="cs-CZ" sz="2400" dirty="0"/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Každé společenství lidí se řídí určitými pravidly</a:t>
            </a:r>
          </a:p>
          <a:p>
            <a:endParaRPr lang="cs-CZ" dirty="0" smtClean="0"/>
          </a:p>
          <a:p>
            <a:r>
              <a:rPr lang="cs-CZ" dirty="0" smtClean="0"/>
              <a:t>Mluvíme </a:t>
            </a:r>
            <a:r>
              <a:rPr lang="cs-CZ" dirty="0"/>
              <a:t>o společenských normách – právní, mravní, kulturní, náboženské …</a:t>
            </a:r>
          </a:p>
          <a:p>
            <a:endParaRPr lang="cs-CZ" dirty="0"/>
          </a:p>
          <a:p>
            <a:r>
              <a:rPr lang="cs-CZ" dirty="0"/>
              <a:t>Právní normy – nejdůležitější – stát si je vynucuje a jejich porušení trestá 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Písemné právní normy 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Kodexy  - texty – je to právo normativní</a:t>
            </a:r>
          </a:p>
          <a:p>
            <a:endParaRPr lang="cs-CZ" dirty="0"/>
          </a:p>
          <a:p>
            <a:r>
              <a:rPr lang="cs-CZ" dirty="0"/>
              <a:t>Nejvýznamnější – </a:t>
            </a:r>
            <a:r>
              <a:rPr lang="cs-CZ" dirty="0" smtClean="0"/>
              <a:t>ZÁKON</a:t>
            </a:r>
            <a:endParaRPr lang="cs-CZ" dirty="0"/>
          </a:p>
          <a:p>
            <a:endParaRPr lang="cs-CZ" dirty="0"/>
          </a:p>
          <a:p>
            <a:r>
              <a:rPr lang="cs-CZ" dirty="0"/>
              <a:t>Je to obecně závazný předpis – jak se mají lidé </a:t>
            </a:r>
            <a:r>
              <a:rPr lang="cs-CZ" dirty="0" smtClean="0"/>
              <a:t>chovat</a:t>
            </a:r>
          </a:p>
          <a:p>
            <a:endParaRPr lang="cs-CZ" dirty="0"/>
          </a:p>
          <a:p>
            <a:r>
              <a:rPr lang="cs-CZ" dirty="0"/>
              <a:t>Je úzce spjat s mocí – je </a:t>
            </a:r>
            <a:r>
              <a:rPr lang="cs-CZ" dirty="0" smtClean="0"/>
              <a:t>jí vynutitelný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Právní systémy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 Evropsko-kontinentální systém</a:t>
            </a:r>
            <a:r>
              <a:rPr lang="cs-CZ" dirty="0" smtClean="0"/>
              <a:t> normativního práva </a:t>
            </a:r>
          </a:p>
          <a:p>
            <a:r>
              <a:rPr lang="cs-CZ" dirty="0" smtClean="0"/>
              <a:t>– je to kodexové právo – nyní ho realizuje  většina   </a:t>
            </a:r>
          </a:p>
          <a:p>
            <a:r>
              <a:rPr lang="cs-CZ" dirty="0" smtClean="0"/>
              <a:t>   zemí světa / včetně ČR/ </a:t>
            </a:r>
          </a:p>
          <a:p>
            <a:r>
              <a:rPr lang="cs-CZ" dirty="0" smtClean="0"/>
              <a:t>- zákonodárný orgán </a:t>
            </a:r>
          </a:p>
          <a:p>
            <a:r>
              <a:rPr lang="cs-CZ" dirty="0" smtClean="0"/>
              <a:t>  vytvoří pravidla – </a:t>
            </a:r>
          </a:p>
          <a:p>
            <a:r>
              <a:rPr lang="cs-CZ" dirty="0" smtClean="0"/>
              <a:t>  zákony, vyhlášky…</a:t>
            </a:r>
          </a:p>
          <a:p>
            <a:endParaRPr lang="cs-CZ" dirty="0"/>
          </a:p>
        </p:txBody>
      </p:sp>
      <p:pic>
        <p:nvPicPr>
          <p:cNvPr id="5" name="Obrázek 4" descr="C:\Documents and Settings\ucitel\Local Settings\Temporary Internet Files\Content.IE5\NV31I4GG\MP900408864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645024"/>
            <a:ext cx="2880320" cy="259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systémy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Anglosaské právo</a:t>
            </a:r>
            <a:r>
              <a:rPr lang="cs-CZ" dirty="0" smtClean="0"/>
              <a:t> – </a:t>
            </a:r>
            <a:r>
              <a:rPr lang="cs-CZ" dirty="0" err="1" smtClean="0"/>
              <a:t>právo</a:t>
            </a:r>
            <a:r>
              <a:rPr lang="cs-CZ" dirty="0" smtClean="0"/>
              <a:t> soudcovské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- jiný způsob než v Evropě ostatní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- podstatou je precedens – rozhodování velmi </a:t>
            </a:r>
          </a:p>
          <a:p>
            <a:pPr>
              <a:lnSpc>
                <a:spcPct val="90000"/>
              </a:lnSpc>
            </a:pPr>
            <a:r>
              <a:rPr lang="cs-CZ" dirty="0"/>
              <a:t> </a:t>
            </a:r>
            <a:r>
              <a:rPr lang="cs-CZ" dirty="0" smtClean="0"/>
              <a:t> obtížné – VB a USA</a:t>
            </a:r>
          </a:p>
          <a:p>
            <a:pPr>
              <a:lnSpc>
                <a:spcPct val="90000"/>
              </a:lnSpc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b="1" dirty="0" smtClean="0"/>
              <a:t>Precedens </a:t>
            </a:r>
            <a:r>
              <a:rPr lang="cs-CZ" dirty="0" smtClean="0"/>
              <a:t>– rozhodnutí soudu v minulosti se stává právní normou pro další obdobné případy – prvním rozhodnutím se řídí další soudci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systémy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Islámské právo</a:t>
            </a:r>
            <a:endParaRPr lang="cs-CZ" b="1" dirty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- je založeno na formulacích  </a:t>
            </a:r>
            <a:r>
              <a:rPr lang="cs-CZ" b="1" dirty="0" smtClean="0"/>
              <a:t>Koránu</a:t>
            </a:r>
            <a:r>
              <a:rPr lang="cs-CZ" dirty="0" smtClean="0"/>
              <a:t> – zde jsou /podle muslimů/ definovány principy lidského chování, stylu života, vztahy mezi lidmi, mužem a ženou – je zde stanoven i trest či odměna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933056"/>
            <a:ext cx="3225552" cy="215036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na závěr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4000" smtClean="0"/>
              <a:t>      Kdo </a:t>
            </a:r>
            <a:r>
              <a:rPr lang="cs-CZ" sz="4000" dirty="0" smtClean="0"/>
              <a:t>v ČR vytváří zákony?</a:t>
            </a:r>
            <a:endParaRPr lang="cs-CZ" sz="4000" dirty="0"/>
          </a:p>
        </p:txBody>
      </p:sp>
    </p:spTree>
  </p:cSld>
  <p:clrMapOvr>
    <a:masterClrMapping/>
  </p:clrMapOvr>
  <p:transition>
    <p:wipe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File:Volba prezidenta.jpg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8064896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691157"/>
            <a:ext cx="4572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http://commons.wikimedia.org/wiki/File:Volba_prezidenta.jpg?uselang=cs</a:t>
            </a:r>
            <a:endParaRPr lang="cs-CZ" dirty="0" smtClean="0"/>
          </a:p>
        </p:txBody>
      </p:sp>
    </p:spTree>
  </p:cSld>
  <p:clrMapOvr>
    <a:masterClrMapping/>
  </p:clrMapOvr>
  <p:transition>
    <p:wipe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ČR – náleží zákonodárná moc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PARLAMENTU</a:t>
            </a:r>
          </a:p>
          <a:p>
            <a:endParaRPr lang="cs-CZ" dirty="0" smtClean="0"/>
          </a:p>
          <a:p>
            <a:r>
              <a:rPr lang="cs-CZ" dirty="0" smtClean="0"/>
              <a:t>tedy Poslanecké sněmovně  a Senátu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pPr eaLnBrk="1" hangingPunct="1"/>
            <a:r>
              <a:rPr lang="cs-CZ" sz="2000" dirty="0" smtClean="0">
                <a:solidFill>
                  <a:srgbClr val="000000"/>
                </a:solidFill>
                <a:hlinkClick r:id="rId2"/>
              </a:rPr>
              <a:t>http://office.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microsoft.com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cs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cz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/novice/co-je-klipart-HA010270417.aspx</a:t>
            </a:r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cs-CZ" sz="2000" dirty="0" smtClean="0"/>
              <a:t>Microsoft Word – klipart</a:t>
            </a:r>
          </a:p>
          <a:p>
            <a:pPr eaLnBrk="1" hangingPunct="1"/>
            <a:r>
              <a:rPr lang="cs-CZ" sz="2000" dirty="0" err="1" smtClean="0"/>
              <a:t>WikimeiaCommons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http://commons.wikimedia.org/wiki/File:Volba_prezidenta.jpg?uselang=cs</a:t>
            </a:r>
            <a:endParaRPr lang="cs-CZ" sz="2000" dirty="0" smtClean="0"/>
          </a:p>
          <a:p>
            <a:r>
              <a:rPr lang="cs-CZ" sz="2000" dirty="0" smtClean="0"/>
              <a:t>Čerpáno 5. 9. 2012</a:t>
            </a:r>
          </a:p>
          <a:p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74</TotalTime>
  <Words>347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Snímek 1</vt:lpstr>
      <vt:lpstr>   DIGITÁLNÍ UČEBNÍ MATERIÁL   </vt:lpstr>
      <vt:lpstr>                                                                5. Právní systémy</vt:lpstr>
      <vt:lpstr>  Právo Úvod do práva</vt:lpstr>
      <vt:lpstr>Písemné právní normy </vt:lpstr>
      <vt:lpstr>Právní systémy </vt:lpstr>
      <vt:lpstr>Právní systémy 2</vt:lpstr>
      <vt:lpstr>Právní systémy </vt:lpstr>
      <vt:lpstr>Otázka na závěr </vt:lpstr>
      <vt:lpstr>Snímek 10</vt:lpstr>
      <vt:lpstr>Odpověď: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17</cp:revision>
  <dcterms:created xsi:type="dcterms:W3CDTF">2012-11-26T08:14:38Z</dcterms:created>
  <dcterms:modified xsi:type="dcterms:W3CDTF">2014-10-15T08:30:50Z</dcterms:modified>
</cp:coreProperties>
</file>