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3" r:id="rId1"/>
  </p:sldMasterIdLst>
  <p:sldIdLst>
    <p:sldId id="277" r:id="rId2"/>
    <p:sldId id="278" r:id="rId3"/>
    <p:sldId id="271" r:id="rId4"/>
    <p:sldId id="261" r:id="rId5"/>
    <p:sldId id="262" r:id="rId6"/>
    <p:sldId id="263" r:id="rId7"/>
    <p:sldId id="265" r:id="rId8"/>
    <p:sldId id="267" r:id="rId9"/>
    <p:sldId id="269" r:id="rId10"/>
    <p:sldId id="275" r:id="rId11"/>
    <p:sldId id="274" r:id="rId12"/>
    <p:sldId id="273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3C70C8-E7B4-40B6-AFBD-B37847E571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A1184C-77BE-4E7C-9479-FEBFD38F00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8ED09F-A878-4596-9D2E-34B7B6D156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CFF953-CBB7-4B2C-9AC7-F4F0BB611A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E23119-057A-43DC-98A0-86D70663BB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500022-65BA-4F2B-B4BB-372422EEF3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874BDC-0C2E-4332-97B7-092C48E963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407DEE-B837-4ADD-AB25-96F2A51E7F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934BF2-17F0-448A-B72F-D487EA1180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ED08A0-6DC6-4795-9600-F79195B8C3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7807A9-7EF2-4D55-92F9-D08214C57C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3E963A6C-F349-49AA-A33B-EAD88B49D3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4" r:id="rId1"/>
    <p:sldLayoutId id="2147483855" r:id="rId2"/>
    <p:sldLayoutId id="2147483856" r:id="rId3"/>
    <p:sldLayoutId id="2147483857" r:id="rId4"/>
    <p:sldLayoutId id="2147483858" r:id="rId5"/>
    <p:sldLayoutId id="2147483859" r:id="rId6"/>
    <p:sldLayoutId id="2147483860" r:id="rId7"/>
    <p:sldLayoutId id="2147483861" r:id="rId8"/>
    <p:sldLayoutId id="2147483862" r:id="rId9"/>
    <p:sldLayoutId id="2147483863" r:id="rId10"/>
    <p:sldLayoutId id="2147483864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ible.estranky.cz/clanky/desatero-prikazani-bozich.html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ible.estranky.cz/clanky/desatero-prikazani-bozich.html" TargetMode="External"/><Relationship Id="rId2" Type="http://schemas.openxmlformats.org/officeDocument/2006/relationships/hyperlink" Target="http://office.microsoft.com/cs-cz/novice/co-je-klipart-HA010270417.aspx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STŘEDNÍ ODBORNÁ ŠKOLA</a:t>
            </a:r>
            <a:br>
              <a:rPr lang="cs-CZ" sz="2800" dirty="0" smtClean="0"/>
            </a:br>
            <a:r>
              <a:rPr lang="cs-CZ" sz="2800" dirty="0" smtClean="0"/>
              <a:t>A STŘEDNÍ ODBORNÉ UČILIŠTĚ</a:t>
            </a:r>
            <a:br>
              <a:rPr lang="cs-CZ" sz="2800" dirty="0" smtClean="0"/>
            </a:br>
            <a:r>
              <a:rPr lang="cs-CZ" sz="2800" dirty="0" smtClean="0"/>
              <a:t>MĚSTEC KRÁLOVÉ</a:t>
            </a:r>
            <a:br>
              <a:rPr lang="cs-CZ" sz="2800" dirty="0" smtClean="0"/>
            </a:br>
            <a:r>
              <a:rPr lang="cs-CZ" sz="2800" dirty="0" smtClean="0"/>
              <a:t>T.G. MASARYKA 4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055688"/>
          </a:xfrm>
        </p:spPr>
        <p:txBody>
          <a:bodyPr rtlCol="0">
            <a:normAutofit fontScale="40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5100" dirty="0" smtClean="0"/>
              <a:t>Úvod do práva</a:t>
            </a:r>
            <a:endParaRPr lang="cs-CZ" sz="5100" dirty="0"/>
          </a:p>
        </p:txBody>
      </p:sp>
      <p:sp>
        <p:nvSpPr>
          <p:cNvPr id="205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05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0"/>
            <a:ext cx="6786563" cy="165576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4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875" y="5084763"/>
            <a:ext cx="4194175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b="1" smtClean="0"/>
              <a:t/>
            </a:r>
            <a:br>
              <a:rPr lang="cs-CZ" sz="2400" b="1" smtClean="0"/>
            </a:br>
            <a:r>
              <a:rPr lang="cs-CZ" sz="2400" b="1" smtClean="0"/>
              <a:t/>
            </a:r>
            <a:br>
              <a:rPr lang="cs-CZ" sz="2400" b="1" smtClean="0"/>
            </a:br>
            <a:r>
              <a:rPr lang="cs-CZ" sz="2400" b="1" smtClean="0"/>
              <a:t/>
            </a:r>
            <a:br>
              <a:rPr lang="cs-CZ" sz="2400" b="1" smtClean="0"/>
            </a:br>
            <a:r>
              <a:rPr lang="cs-CZ" sz="2400" b="1" smtClean="0"/>
              <a:t>DIGITÁLNÍ UČEBNÍ MATERIÁL</a:t>
            </a:r>
            <a:br>
              <a:rPr lang="cs-CZ" sz="2400" b="1" smtClean="0"/>
            </a:br>
            <a:r>
              <a:rPr lang="cs-CZ" sz="2400" b="1" smtClean="0"/>
              <a:t/>
            </a:r>
            <a:br>
              <a:rPr lang="cs-CZ" sz="2400" b="1" smtClean="0"/>
            </a:br>
            <a:r>
              <a:rPr lang="cs-CZ" sz="2400" b="1" smtClean="0"/>
              <a:t/>
            </a:r>
            <a:br>
              <a:rPr lang="cs-CZ" sz="2400" b="1" smtClean="0"/>
            </a:br>
            <a:endParaRPr lang="cs-CZ" sz="2400" b="1" smtClean="0"/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4857750"/>
          </a:xfrm>
        </p:spPr>
        <p:txBody>
          <a:bodyPr/>
          <a:lstStyle/>
          <a:p>
            <a:pPr eaLnBrk="1" hangingPunct="1"/>
            <a:r>
              <a:rPr lang="cs-CZ" sz="1800" smtClean="0"/>
              <a:t>Číslo projektu           </a:t>
            </a:r>
            <a:r>
              <a:rPr lang="cs-CZ" sz="2400" b="1" smtClean="0"/>
              <a:t>CZ.1.07/1.5.00/34.0921</a:t>
            </a:r>
          </a:p>
          <a:p>
            <a:pPr eaLnBrk="1" hangingPunct="1">
              <a:lnSpc>
                <a:spcPct val="80000"/>
              </a:lnSpc>
            </a:pPr>
            <a:r>
              <a:rPr lang="cs-CZ" sz="1800" smtClean="0"/>
              <a:t>Název školy</a:t>
            </a:r>
            <a:r>
              <a:rPr lang="cs-CZ" sz="2400" smtClean="0"/>
              <a:t>           </a:t>
            </a:r>
            <a:r>
              <a:rPr lang="cs-CZ" sz="1800" smtClean="0"/>
              <a:t>Střední odborná škola a Střední odborné učiliště</a:t>
            </a:r>
            <a:br>
              <a:rPr lang="cs-CZ" sz="1800" smtClean="0"/>
            </a:br>
            <a:r>
              <a:rPr lang="cs-CZ" sz="1800" smtClean="0"/>
              <a:t>                                   Městec Králové, T.G. Masaryka 4 </a:t>
            </a:r>
          </a:p>
          <a:p>
            <a:pPr eaLnBrk="1" hangingPunct="1"/>
            <a:r>
              <a:rPr lang="cs-CZ" sz="1800" smtClean="0"/>
              <a:t>Kód dumu                VY_32_INOVACE_PR_67</a:t>
            </a:r>
          </a:p>
          <a:p>
            <a:pPr eaLnBrk="1" hangingPunct="1"/>
            <a:r>
              <a:rPr lang="cs-CZ" sz="1800" smtClean="0"/>
              <a:t>Autor                         </a:t>
            </a:r>
            <a:r>
              <a:rPr lang="cs-CZ" sz="1800" b="1" smtClean="0"/>
              <a:t>Bc. Ludmila Kubálková</a:t>
            </a:r>
          </a:p>
          <a:p>
            <a:pPr eaLnBrk="1" hangingPunct="1">
              <a:buFontTx/>
              <a:buNone/>
            </a:pPr>
            <a:r>
              <a:rPr lang="cs-CZ" sz="1800" smtClean="0"/>
              <a:t>      Vzdělávací oblast</a:t>
            </a:r>
          </a:p>
          <a:p>
            <a:pPr eaLnBrk="1" hangingPunct="1">
              <a:buFontTx/>
              <a:buNone/>
            </a:pPr>
            <a:r>
              <a:rPr lang="cs-CZ" sz="1800" smtClean="0"/>
              <a:t>      dle RVP:                    </a:t>
            </a:r>
            <a:r>
              <a:rPr lang="cs-CZ" sz="1800" b="1" smtClean="0"/>
              <a:t>Ekonomika a právo</a:t>
            </a:r>
          </a:p>
          <a:p>
            <a:pPr eaLnBrk="1" hangingPunct="1">
              <a:buFontTx/>
              <a:buNone/>
            </a:pPr>
            <a:r>
              <a:rPr lang="cs-CZ" sz="1800" b="1" smtClean="0"/>
              <a:t>      Téma:                        7. Právní normy</a:t>
            </a:r>
            <a:endParaRPr lang="cs-CZ" sz="1800" smtClean="0"/>
          </a:p>
          <a:p>
            <a:pPr eaLnBrk="1" hangingPunct="1">
              <a:buFont typeface="Arial" charset="0"/>
              <a:buNone/>
            </a:pPr>
            <a:r>
              <a:rPr lang="cs-CZ" sz="1800" smtClean="0"/>
              <a:t>      Ročník                       1. ročník</a:t>
            </a:r>
          </a:p>
          <a:p>
            <a:pPr eaLnBrk="1" hangingPunct="1">
              <a:buFont typeface="Arial" charset="0"/>
              <a:buNone/>
            </a:pPr>
            <a:r>
              <a:rPr lang="cs-CZ" sz="1800" smtClean="0"/>
              <a:t>      Datum tvorby           září 2012</a:t>
            </a:r>
          </a:p>
          <a:p>
            <a:pPr eaLnBrk="1" hangingPunct="1">
              <a:buFont typeface="Arial" charset="0"/>
              <a:buNone/>
            </a:pPr>
            <a:r>
              <a:rPr lang="cs-CZ" sz="1800" smtClean="0"/>
              <a:t>      Anotace                     Materiál slouží k výkladu a procvičování jmenované </a:t>
            </a:r>
          </a:p>
          <a:p>
            <a:pPr eaLnBrk="1" hangingPunct="1"/>
            <a:r>
              <a:rPr lang="cs-CZ" sz="1800" smtClean="0"/>
              <a:t>                                   látky       </a:t>
            </a:r>
          </a:p>
          <a:p>
            <a:pPr eaLnBrk="1" hangingPunct="1">
              <a:buFont typeface="Arial" charset="0"/>
              <a:buNone/>
            </a:pPr>
            <a:r>
              <a:rPr lang="cs-CZ" sz="1800" smtClean="0"/>
              <a:t>      Metodický pokyn     Určeno k výkladu v hodině a samostudiu </a:t>
            </a:r>
          </a:p>
        </p:txBody>
      </p:sp>
      <p:pic>
        <p:nvPicPr>
          <p:cNvPr id="307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4672013" cy="11430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smtClean="0"/>
              <a:t> 7. Právní normy</a:t>
            </a:r>
            <a:endParaRPr lang="cs-CZ" sz="3400" smtClean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                  </a:t>
            </a:r>
            <a:endParaRPr lang="cs-CZ" sz="4400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Klíčová slova: legislativa, právní předpis, </a:t>
            </a:r>
          </a:p>
          <a:p>
            <a:pPr eaLnBrk="1" hangingPunct="1"/>
            <a:r>
              <a:rPr lang="cs-CZ" smtClean="0"/>
              <a:t>                         právní vztah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Právní normy - opakování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Lidé se řídí různými pravidly – morální, náboženská, sportovní….</a:t>
            </a:r>
          </a:p>
          <a:p>
            <a:pPr eaLnBrk="1" hangingPunct="1"/>
            <a:r>
              <a:rPr lang="cs-CZ" sz="2400" smtClean="0"/>
              <a:t>Morálka - soubor nepsaných pravidel   </a:t>
            </a:r>
          </a:p>
          <a:p>
            <a:pPr eaLnBrk="1" hangingPunct="1"/>
            <a:r>
              <a:rPr lang="cs-CZ" sz="2400" smtClean="0"/>
              <a:t>                chování </a:t>
            </a:r>
          </a:p>
          <a:p>
            <a:pPr eaLnBrk="1" hangingPunct="1"/>
            <a:r>
              <a:rPr lang="cs-CZ" sz="2400" smtClean="0"/>
              <a:t>              - porušení – trest je věcí svědomí</a:t>
            </a:r>
          </a:p>
          <a:p>
            <a:pPr eaLnBrk="1" hangingPunct="1"/>
            <a:r>
              <a:rPr lang="cs-CZ" smtClean="0"/>
              <a:t>Nejdůležitější jsou </a:t>
            </a:r>
            <a:r>
              <a:rPr lang="cs-CZ" b="1" smtClean="0"/>
              <a:t>právní normy</a:t>
            </a:r>
            <a:r>
              <a:rPr lang="cs-CZ" smtClean="0"/>
              <a:t> – jsou to všeobecně závazná pravidla vynutitelná státní mocí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692150"/>
            <a:ext cx="8229600" cy="543401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mtClean="0"/>
              <a:t>Tvoří je příslušné orgány, předepsaným způsobem a v písemné formě. Tato tvorba se  nazývá </a:t>
            </a:r>
          </a:p>
          <a:p>
            <a:pPr eaLnBrk="1" hangingPunct="1">
              <a:lnSpc>
                <a:spcPct val="90000"/>
              </a:lnSpc>
            </a:pPr>
            <a:endParaRPr lang="cs-CZ" smtClean="0"/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         </a:t>
            </a:r>
            <a:r>
              <a:rPr lang="cs-CZ" sz="4000" b="1" smtClean="0"/>
              <a:t>legislativa /lex – zákon/</a:t>
            </a:r>
          </a:p>
          <a:p>
            <a:pPr eaLnBrk="1" hangingPunct="1">
              <a:lnSpc>
                <a:spcPct val="90000"/>
              </a:lnSpc>
            </a:pPr>
            <a:endParaRPr lang="cs-CZ" smtClean="0"/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Postih – za porušení – </a:t>
            </a:r>
            <a:r>
              <a:rPr lang="cs-CZ" b="1" smtClean="0"/>
              <a:t>sankce</a:t>
            </a:r>
          </a:p>
          <a:p>
            <a:pPr eaLnBrk="1" hangingPunct="1">
              <a:lnSpc>
                <a:spcPct val="90000"/>
              </a:lnSpc>
            </a:pPr>
            <a:endParaRPr lang="cs-CZ" b="1" smtClean="0"/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Pozor – vztah: </a:t>
            </a:r>
            <a:r>
              <a:rPr lang="cs-CZ" b="1" smtClean="0"/>
              <a:t>právo je minimum </a:t>
            </a:r>
          </a:p>
          <a:p>
            <a:pPr eaLnBrk="1" hangingPunct="1">
              <a:lnSpc>
                <a:spcPct val="90000"/>
              </a:lnSpc>
            </a:pPr>
            <a:r>
              <a:rPr lang="cs-CZ" b="1" smtClean="0"/>
              <a:t>                        morálky</a:t>
            </a:r>
          </a:p>
          <a:p>
            <a:pPr eaLnBrk="1" hangingPunct="1">
              <a:lnSpc>
                <a:spcPct val="90000"/>
              </a:lnSpc>
            </a:pPr>
            <a:endParaRPr lang="cs-CZ" b="1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836613"/>
            <a:ext cx="8229600" cy="5289550"/>
          </a:xfrm>
        </p:spPr>
        <p:txBody>
          <a:bodyPr/>
          <a:lstStyle/>
          <a:p>
            <a:pPr eaLnBrk="1" hangingPunct="1"/>
            <a:r>
              <a:rPr lang="cs-CZ" smtClean="0"/>
              <a:t>Soubor právních norem – </a:t>
            </a:r>
            <a:r>
              <a:rPr lang="cs-CZ" b="1" smtClean="0"/>
              <a:t>právní předpis 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Vztahy upravené </a:t>
            </a:r>
          </a:p>
          <a:p>
            <a:pPr eaLnBrk="1" hangingPunct="1"/>
            <a:r>
              <a:rPr lang="cs-CZ" smtClean="0"/>
              <a:t>právními normami:          </a:t>
            </a:r>
          </a:p>
          <a:p>
            <a:pPr eaLnBrk="1" hangingPunct="1"/>
            <a:r>
              <a:rPr lang="cs-CZ" smtClean="0"/>
              <a:t>               </a:t>
            </a:r>
          </a:p>
          <a:p>
            <a:pPr eaLnBrk="1" hangingPunct="1"/>
            <a:r>
              <a:rPr lang="cs-CZ" smtClean="0"/>
              <a:t>      </a:t>
            </a:r>
            <a:r>
              <a:rPr lang="cs-CZ" b="1" smtClean="0"/>
              <a:t>právní vztahy</a:t>
            </a:r>
          </a:p>
          <a:p>
            <a:pPr eaLnBrk="1" hangingPunct="1"/>
            <a:endParaRPr lang="cs-CZ" smtClean="0"/>
          </a:p>
        </p:txBody>
      </p:sp>
      <p:pic>
        <p:nvPicPr>
          <p:cNvPr id="7172" name="Obrázek 4" descr="File:Sbírka zákon&amp;uring; 1993 &amp;ccaron;ástka 001 strana 01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19700" y="1773238"/>
            <a:ext cx="2832100" cy="41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Druhy právních norem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smtClean="0"/>
              <a:t>Dle způsobu vymezení chování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mtClean="0"/>
              <a:t>-  </a:t>
            </a:r>
            <a:r>
              <a:rPr lang="cs-CZ" sz="4000" smtClean="0"/>
              <a:t>zavazující /</a:t>
            </a:r>
            <a:r>
              <a:rPr lang="cs-CZ" smtClean="0"/>
              <a:t>přikazující, 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mtClean="0"/>
              <a:t>   zakazující</a:t>
            </a:r>
            <a:r>
              <a:rPr lang="cs-CZ" sz="4000" smtClean="0"/>
              <a:t>/ -</a:t>
            </a:r>
            <a:r>
              <a:rPr lang="cs-CZ" smtClean="0"/>
              <a:t> povinnost k aktivnímu  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mtClean="0"/>
              <a:t>   jednání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000" smtClean="0"/>
              <a:t>- opravňující</a:t>
            </a:r>
            <a:r>
              <a:rPr lang="cs-CZ" smtClean="0"/>
              <a:t> – umožňují volbu způsobu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mtClean="0"/>
              <a:t>   chování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400" smtClean="0"/>
              <a:t> Podle závaznosti</a:t>
            </a:r>
            <a:br>
              <a:rPr lang="cs-CZ" sz="3400" smtClean="0"/>
            </a:br>
            <a:endParaRPr lang="cs-CZ" sz="3400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  1. Donucující /kogentní/ - </a:t>
            </a:r>
            <a:r>
              <a:rPr lang="cs-CZ" sz="2400" smtClean="0"/>
              <a:t>závazné bez </a:t>
            </a:r>
          </a:p>
          <a:p>
            <a:pPr eaLnBrk="1" hangingPunct="1"/>
            <a:r>
              <a:rPr lang="cs-CZ" sz="2400" smtClean="0"/>
              <a:t>    výhrad – např. seznámení s BOZP</a:t>
            </a:r>
          </a:p>
          <a:p>
            <a:pPr eaLnBrk="1" hangingPunct="1"/>
            <a:endParaRPr lang="cs-CZ" sz="2400" smtClean="0"/>
          </a:p>
          <a:p>
            <a:pPr eaLnBrk="1" hangingPunct="1"/>
            <a:r>
              <a:rPr lang="cs-CZ" smtClean="0"/>
              <a:t>2. Podpůrné /dispozitivní/ - </a:t>
            </a:r>
            <a:r>
              <a:rPr lang="cs-CZ" sz="2400" smtClean="0"/>
              <a:t>relativně </a:t>
            </a:r>
          </a:p>
          <a:p>
            <a:pPr eaLnBrk="1" hangingPunct="1"/>
            <a:r>
              <a:rPr lang="cs-CZ" sz="2400" smtClean="0"/>
              <a:t>    nezávazné – občané si vztah mohou </a:t>
            </a:r>
          </a:p>
          <a:p>
            <a:pPr eaLnBrk="1" hangingPunct="1"/>
            <a:r>
              <a:rPr lang="cs-CZ" sz="2400" smtClean="0"/>
              <a:t>    upravit smluvně jinak – např. kupní </a:t>
            </a:r>
          </a:p>
          <a:p>
            <a:pPr eaLnBrk="1" hangingPunct="1"/>
            <a:r>
              <a:rPr lang="cs-CZ" sz="2400" smtClean="0"/>
              <a:t>    smlouva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400" smtClean="0"/>
              <a:t>Podle obsahu členíme PN do jednotlivých právních odvětví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- právo občanské, obchodní, trestní, </a:t>
            </a:r>
          </a:p>
          <a:p>
            <a:pPr eaLnBrk="1" hangingPunct="1"/>
            <a:r>
              <a:rPr lang="cs-CZ" smtClean="0"/>
              <a:t>  rodinné, pracovní ……..</a:t>
            </a:r>
          </a:p>
          <a:p>
            <a:pPr eaLnBrk="1" hangingPunct="1"/>
            <a:endParaRPr lang="cs-CZ" smtClean="0"/>
          </a:p>
        </p:txBody>
      </p:sp>
      <p:pic>
        <p:nvPicPr>
          <p:cNvPr id="10244" name="Picture 2" descr="C:\Documents and Settings\ucitel\Local Settings\Temporary Internet Files\Content.IE5\SHE3WHQJ\MC9002899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825" y="3675063"/>
            <a:ext cx="3562350" cy="292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Otázka na závěr: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Křesťané své chování přizpůsobují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                   DESATERU přikázání božích.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Znáš některá z nich?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</p:txBody>
      </p:sp>
      <p:pic>
        <p:nvPicPr>
          <p:cNvPr id="11268" name="Picture 5" descr="Desatero přikázání,lidé,Mojžíš,muž,muži,náboženství,osoba,páni,prorokové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7900" y="2852738"/>
            <a:ext cx="3744913" cy="374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Znáš DESATERO přikázání božích?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800" smtClean="0"/>
              <a:t>Zjednodušeno: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smtClean="0"/>
              <a:t>1) Já jsem Hospodin Bůh tvůj, nebudeš míti jiných bohů přede mnou !</a:t>
            </a:r>
            <a:br>
              <a:rPr lang="cs-CZ" sz="2800" smtClean="0"/>
            </a:br>
            <a:r>
              <a:rPr lang="cs-CZ" sz="2800" smtClean="0"/>
              <a:t>2) Nevezmeš jméno Boží nadarmo !</a:t>
            </a:r>
            <a:br>
              <a:rPr lang="cs-CZ" sz="2800" smtClean="0"/>
            </a:br>
            <a:r>
              <a:rPr lang="cs-CZ" sz="2800" smtClean="0"/>
              <a:t>3) Pomni abys den sváteční světil !</a:t>
            </a:r>
            <a:br>
              <a:rPr lang="cs-CZ" sz="2800" smtClean="0"/>
            </a:br>
            <a:r>
              <a:rPr lang="cs-CZ" sz="2800" smtClean="0"/>
              <a:t>4) Cti otce svého i matku svou, abys dlouho žil a dobře se ti vedlo na zemi !</a:t>
            </a:r>
            <a:br>
              <a:rPr lang="cs-CZ" sz="2800" smtClean="0"/>
            </a:br>
            <a:r>
              <a:rPr lang="cs-CZ" sz="2800" smtClean="0"/>
              <a:t>5) Nezabiješ !</a:t>
            </a:r>
            <a:br>
              <a:rPr lang="cs-CZ" sz="2800" smtClean="0"/>
            </a:br>
            <a:r>
              <a:rPr lang="cs-CZ" sz="2800" smtClean="0"/>
              <a:t>6) Nepokradeš !</a:t>
            </a:r>
            <a:br>
              <a:rPr lang="cs-CZ" sz="2800" smtClean="0"/>
            </a:br>
            <a:r>
              <a:rPr lang="cs-CZ" sz="2800" smtClean="0"/>
              <a:t>7) Nesesmilníš !</a:t>
            </a:r>
            <a:br>
              <a:rPr lang="cs-CZ" sz="2800" smtClean="0"/>
            </a:br>
            <a:r>
              <a:rPr lang="cs-CZ" sz="2800" smtClean="0"/>
              <a:t>8) Nepromluvíš křivě proti bližnímu svému !</a:t>
            </a:r>
            <a:br>
              <a:rPr lang="cs-CZ" sz="2800" smtClean="0"/>
            </a:br>
            <a:r>
              <a:rPr lang="cs-CZ" sz="2800" smtClean="0"/>
              <a:t>9) Nepožádáš manželky bližního svého !</a:t>
            </a:r>
            <a:br>
              <a:rPr lang="cs-CZ" sz="2800" smtClean="0"/>
            </a:br>
            <a:r>
              <a:rPr lang="cs-CZ" sz="2800" smtClean="0"/>
              <a:t>10) Milovati budeš bližního svého jako sebe samého !</a:t>
            </a:r>
          </a:p>
          <a:p>
            <a:pPr lvl="3" eaLnBrk="1" hangingPunct="1">
              <a:lnSpc>
                <a:spcPct val="80000"/>
              </a:lnSpc>
            </a:pPr>
            <a:r>
              <a:rPr lang="cs-CZ" sz="1600" smtClean="0">
                <a:hlinkClick r:id="rId2"/>
              </a:rPr>
              <a:t>http://www.bible.estranky.cz/clanky/desatero-prikazani-bozich.html</a:t>
            </a:r>
            <a:endParaRPr lang="cs-CZ" sz="1600" smtClean="0"/>
          </a:p>
          <a:p>
            <a:pPr lvl="3" eaLnBrk="1" hangingPunct="1">
              <a:lnSpc>
                <a:spcPct val="80000"/>
              </a:lnSpc>
            </a:pPr>
            <a:endParaRPr lang="cs-CZ" sz="16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smtClean="0"/>
              <a:t>JAROSLAVA, Tomancová a kol. </a:t>
            </a:r>
            <a:r>
              <a:rPr lang="cs-CZ" sz="2000" i="1" smtClean="0"/>
              <a:t>Základy práva</a:t>
            </a:r>
            <a:r>
              <a:rPr lang="cs-CZ" sz="2000" smtClean="0"/>
              <a:t>. Boskovice: ALBERT, 2007, ISBN 80-7326-110-3. </a:t>
            </a:r>
          </a:p>
          <a:p>
            <a:pPr eaLnBrk="1" hangingPunct="1"/>
            <a:r>
              <a:rPr lang="cs-CZ" sz="2000" smtClean="0"/>
              <a:t>RYSKA, Radovan; PUŠKINOVÁ, Monika. </a:t>
            </a:r>
            <a:r>
              <a:rPr lang="cs-CZ" sz="2000" i="1" smtClean="0"/>
              <a:t>Právo pro střední školy</a:t>
            </a:r>
            <a:r>
              <a:rPr lang="cs-CZ" sz="2000" smtClean="0"/>
              <a:t>. Praha: EDUKO, 2012, ISBN 978-80-8720-457-3.</a:t>
            </a:r>
            <a:r>
              <a:rPr lang="cs-CZ" smtClean="0"/>
              <a:t> </a:t>
            </a:r>
          </a:p>
          <a:p>
            <a:pPr eaLnBrk="1" hangingPunct="1"/>
            <a:r>
              <a:rPr lang="cs-CZ" sz="2000" smtClean="0"/>
              <a:t>ZLÁMAL, Jaroslav; BELLOVÁ, Jana; HALUZA, Jakub. </a:t>
            </a:r>
            <a:r>
              <a:rPr lang="cs-CZ" sz="2000" i="1" smtClean="0"/>
              <a:t>Občanský a společenskovědní základ PRÁVO</a:t>
            </a:r>
            <a:r>
              <a:rPr lang="cs-CZ" sz="2000" smtClean="0"/>
              <a:t>. Kralice na Hané: Computer Media s.r.o., 2011, ISBN 978-80-7402-090-2. </a:t>
            </a:r>
          </a:p>
          <a:p>
            <a:pPr eaLnBrk="1" hangingPunct="1"/>
            <a:r>
              <a:rPr lang="cs-CZ" sz="2000" smtClean="0">
                <a:solidFill>
                  <a:srgbClr val="000000"/>
                </a:solidFill>
                <a:hlinkClick r:id="rId2"/>
              </a:rPr>
              <a:t>http://office.microsoft.com/cs-cz/novice/co-je-klipart-HA010270417.aspx</a:t>
            </a:r>
            <a:endParaRPr lang="cs-CZ" sz="2000" smtClean="0">
              <a:solidFill>
                <a:srgbClr val="000000"/>
              </a:solidFill>
            </a:endParaRPr>
          </a:p>
          <a:p>
            <a:pPr marL="342900" lvl="3" indent="-342900" eaLnBrk="1" hangingPunct="1">
              <a:buFont typeface="Arial" charset="0"/>
              <a:buChar char="•"/>
            </a:pPr>
            <a:r>
              <a:rPr lang="cs-CZ" sz="1600" smtClean="0">
                <a:hlinkClick r:id="rId3"/>
              </a:rPr>
              <a:t>http://www.bible.estranky.cz/clanky/desatero-prikazani-bozich.html</a:t>
            </a:r>
            <a:endParaRPr lang="cs-CZ" sz="1600" smtClean="0"/>
          </a:p>
          <a:p>
            <a:pPr marL="342900" lvl="3" indent="-342900" eaLnBrk="1" hangingPunct="1">
              <a:buFont typeface="Arial" charset="0"/>
              <a:buChar char="•"/>
            </a:pPr>
            <a:r>
              <a:rPr lang="cs-CZ" sz="1600" smtClean="0"/>
              <a:t>Čerpáno 5. 9. 2012</a:t>
            </a:r>
          </a:p>
          <a:p>
            <a:pPr marL="342900" lvl="3" indent="-342900" eaLnBrk="1" hangingPunct="1">
              <a:buFont typeface="Arial" charset="0"/>
              <a:buChar char="•"/>
            </a:pPr>
            <a:endParaRPr lang="cs-CZ" sz="1600" smtClean="0"/>
          </a:p>
          <a:p>
            <a:pPr eaLnBrk="1" hangingPunct="1"/>
            <a:endParaRPr lang="cs-CZ" sz="2000" smtClean="0">
              <a:solidFill>
                <a:srgbClr val="000000"/>
              </a:solidFill>
            </a:endParaRPr>
          </a:p>
          <a:p>
            <a:pPr eaLnBrk="1" hangingPunct="1"/>
            <a:endParaRPr lang="cs-CZ" sz="2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154</TotalTime>
  <Words>349</Words>
  <Application>Microsoft Office PowerPoint</Application>
  <PresentationFormat>Předvádění na obrazovce (4:3)</PresentationFormat>
  <Paragraphs>83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6" baseType="lpstr">
      <vt:lpstr>Arial</vt:lpstr>
      <vt:lpstr>Calibri</vt:lpstr>
      <vt:lpstr>Wingdings</vt:lpstr>
      <vt:lpstr>Motiv sady Office</vt:lpstr>
      <vt:lpstr>      STŘEDNÍ ODBORNÁ ŠKOLA A STŘEDNÍ ODBORNÉ UČILIŠTĚ MĚSTEC KRÁLOVÉ T.G. MASARYKA 4     </vt:lpstr>
      <vt:lpstr>   DIGITÁLNÍ UČEBNÍ MATERIÁL   </vt:lpstr>
      <vt:lpstr> 7. Právní normy</vt:lpstr>
      <vt:lpstr>Právní normy - opakování</vt:lpstr>
      <vt:lpstr>Snímek 5</vt:lpstr>
      <vt:lpstr>Snímek 6</vt:lpstr>
      <vt:lpstr>Druhy právních norem</vt:lpstr>
      <vt:lpstr> Podle závaznosti </vt:lpstr>
      <vt:lpstr>Podle obsahu členíme PN do jednotlivých právních odvětví</vt:lpstr>
      <vt:lpstr>Otázka na závěr:</vt:lpstr>
      <vt:lpstr>Znáš DESATERO přikázání božích?</vt:lpstr>
      <vt:lpstr>Zdroje</vt:lpstr>
    </vt:vector>
  </TitlesOfParts>
  <Company>SOŠ Městec Králové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student</dc:creator>
  <cp:lastModifiedBy>Dum</cp:lastModifiedBy>
  <cp:revision>20</cp:revision>
  <dcterms:created xsi:type="dcterms:W3CDTF">2012-10-18T06:30:10Z</dcterms:created>
  <dcterms:modified xsi:type="dcterms:W3CDTF">2014-10-15T08:34:18Z</dcterms:modified>
</cp:coreProperties>
</file>