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5" r:id="rId2"/>
    <p:sldId id="277" r:id="rId3"/>
    <p:sldId id="258" r:id="rId4"/>
    <p:sldId id="257" r:id="rId5"/>
    <p:sldId id="260" r:id="rId6"/>
    <p:sldId id="269" r:id="rId7"/>
    <p:sldId id="261" r:id="rId8"/>
    <p:sldId id="270" r:id="rId9"/>
    <p:sldId id="262" r:id="rId10"/>
    <p:sldId id="268" r:id="rId11"/>
    <p:sldId id="263" r:id="rId12"/>
    <p:sldId id="264" r:id="rId13"/>
    <p:sldId id="267" r:id="rId14"/>
    <p:sldId id="265" r:id="rId15"/>
    <p:sldId id="266" r:id="rId16"/>
    <p:sldId id="271" r:id="rId17"/>
    <p:sldId id="273" r:id="rId18"/>
    <p:sldId id="272" r:id="rId19"/>
    <p:sldId id="27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04EE0-A806-47B5-9BD1-D64AD92DFDBD}" type="datetimeFigureOut">
              <a:rPr lang="cs-CZ" smtClean="0"/>
              <a:pPr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4B8FC-BB04-4885-A780-63A479B351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04EE0-A806-47B5-9BD1-D64AD92DFDBD}" type="datetimeFigureOut">
              <a:rPr lang="cs-CZ" smtClean="0"/>
              <a:pPr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4B8FC-BB04-4885-A780-63A479B351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04EE0-A806-47B5-9BD1-D64AD92DFDBD}" type="datetimeFigureOut">
              <a:rPr lang="cs-CZ" smtClean="0"/>
              <a:pPr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4B8FC-BB04-4885-A780-63A479B351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04EE0-A806-47B5-9BD1-D64AD92DFDBD}" type="datetimeFigureOut">
              <a:rPr lang="cs-CZ" smtClean="0"/>
              <a:pPr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4B8FC-BB04-4885-A780-63A479B351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04EE0-A806-47B5-9BD1-D64AD92DFDBD}" type="datetimeFigureOut">
              <a:rPr lang="cs-CZ" smtClean="0"/>
              <a:pPr/>
              <a:t>11.7.2013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4B8FC-BB04-4885-A780-63A479B351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04EE0-A806-47B5-9BD1-D64AD92DFDBD}" type="datetimeFigureOut">
              <a:rPr lang="cs-CZ" smtClean="0"/>
              <a:pPr/>
              <a:t>11.7.2013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4B8FC-BB04-4885-A780-63A479B351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04EE0-A806-47B5-9BD1-D64AD92DFDBD}" type="datetimeFigureOut">
              <a:rPr lang="cs-CZ" smtClean="0"/>
              <a:pPr/>
              <a:t>11.7.2013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4B8FC-BB04-4885-A780-63A479B351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04EE0-A806-47B5-9BD1-D64AD92DFDBD}" type="datetimeFigureOut">
              <a:rPr lang="cs-CZ" smtClean="0"/>
              <a:pPr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4B8FC-BB04-4885-A780-63A479B351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04EE0-A806-47B5-9BD1-D64AD92DFDBD}" type="datetimeFigureOut">
              <a:rPr lang="cs-CZ" smtClean="0"/>
              <a:pPr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4B8FC-BB04-4885-A780-63A479B351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04EE0-A806-47B5-9BD1-D64AD92DFDBD}" type="datetimeFigureOut">
              <a:rPr lang="cs-CZ" smtClean="0"/>
              <a:pPr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4B8FC-BB04-4885-A780-63A479B351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04EE0-A806-47B5-9BD1-D64AD92DFDBD}" type="datetimeFigureOut">
              <a:rPr lang="cs-CZ" smtClean="0"/>
              <a:pPr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4B8FC-BB04-4885-A780-63A479B351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704EE0-A806-47B5-9BD1-D64AD92DFDBD}" type="datetimeFigureOut">
              <a:rPr lang="cs-CZ" smtClean="0"/>
              <a:pPr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74B8FC-BB04-4885-A780-63A479B3517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wipe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ankr%C3%A1c,_vrchn%C3%AD_soud,_p%C5%99es_magistr%C3%A1lu.jpg?uselang=cs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zech.Supreme.Administrative.Court.jpg?uselang=cs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oravsk%C3%A1_zemsk%C3%A1_sn%C4%9Bmovna_(dnes_%C3%9Astavn%C3%AD_soud_%C4%8CR).jpg?uselang=cs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ankr%C3%A1c,_vrchn%C3%AD_soud,_p%C5%99es_magistr%C3%A1lu.jpg?uselang=cs" TargetMode="External"/><Relationship Id="rId2" Type="http://schemas.openxmlformats.org/officeDocument/2006/relationships/hyperlink" Target="http://office.microsoft.com/cs-cz/novice/co-je-klipart-HA010270417.aspx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Moravsk%C3%A1_zemsk%C3%A1_sn%C4%9Bmovna_(dnes_%C3%9Astavn%C3%AD_soud_%C4%8CR).jpg?uselang=cs" TargetMode="External"/><Relationship Id="rId4" Type="http://schemas.openxmlformats.org/officeDocument/2006/relationships/hyperlink" Target="http://commons.wikimedia.org/wiki/File:Czech.Supreme.Administrative.Court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2800" dirty="0"/>
              <a:t>STŘEDNÍ ODBORNÁ ŠKOLA</a:t>
            </a:r>
            <a:br>
              <a:rPr lang="cs-CZ" sz="2800" dirty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STŘEDNÍ </a:t>
            </a:r>
            <a:r>
              <a:rPr lang="cs-CZ" sz="2800" dirty="0"/>
              <a:t>ODBORNÁ ŠKOLA</a:t>
            </a:r>
            <a:br>
              <a:rPr lang="cs-CZ" sz="2800" dirty="0"/>
            </a:br>
            <a:r>
              <a:rPr lang="cs-CZ" sz="2800" dirty="0"/>
              <a:t>A STŘEDNÍ ODBORNÉ UČILIŠTĚ</a:t>
            </a:r>
            <a:br>
              <a:rPr lang="cs-CZ" sz="2800" dirty="0"/>
            </a:br>
            <a:r>
              <a:rPr lang="cs-CZ" sz="2800" dirty="0"/>
              <a:t>MĚSTEC KRÁLOVÉ</a:t>
            </a:r>
            <a:br>
              <a:rPr lang="cs-CZ" sz="2800" dirty="0"/>
            </a:br>
            <a:r>
              <a:rPr lang="cs-CZ" sz="2800" dirty="0"/>
              <a:t>T.G. MASARYKA 4</a:t>
            </a:r>
            <a:br>
              <a:rPr lang="cs-CZ" sz="2800" dirty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Úvod do práva</a:t>
            </a:r>
            <a:endParaRPr lang="cs-CZ" dirty="0"/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0"/>
            <a:ext cx="6787107" cy="1656184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6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5633343"/>
            <a:ext cx="4194968" cy="1224657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cs-CZ" sz="2400" b="1" smtClean="0"/>
              <a:t/>
            </a:r>
            <a:br>
              <a:rPr lang="cs-CZ" sz="2400" b="1" smtClean="0"/>
            </a:br>
            <a:r>
              <a:rPr lang="cs-CZ" sz="2400" b="1" smtClean="0"/>
              <a:t/>
            </a:r>
            <a:br>
              <a:rPr lang="cs-CZ" sz="2400" b="1" smtClean="0"/>
            </a:br>
            <a:r>
              <a:rPr lang="cs-CZ" sz="2400" b="1" smtClean="0"/>
              <a:t/>
            </a:r>
            <a:br>
              <a:rPr lang="cs-CZ" sz="2400" b="1" smtClean="0"/>
            </a:br>
            <a:r>
              <a:rPr lang="cs-CZ" sz="2400" b="1" smtClean="0"/>
              <a:t>DIGITÁLNÍ UČEBNÍ MATERIÁL</a:t>
            </a:r>
            <a:br>
              <a:rPr lang="cs-CZ" sz="2400" b="1" smtClean="0"/>
            </a:br>
            <a:r>
              <a:rPr lang="cs-CZ" sz="2400" b="1" smtClean="0"/>
              <a:t/>
            </a:r>
            <a:br>
              <a:rPr lang="cs-CZ" sz="2400" b="1" smtClean="0"/>
            </a:br>
            <a:r>
              <a:rPr lang="cs-CZ" sz="2400" b="1" smtClean="0"/>
              <a:t/>
            </a:r>
            <a:br>
              <a:rPr lang="cs-CZ" sz="2400" b="1" smtClean="0"/>
            </a:br>
            <a:endParaRPr lang="cs-CZ" sz="2400" b="1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611560" y="1124744"/>
            <a:ext cx="8229600" cy="4857750"/>
          </a:xfrm>
        </p:spPr>
        <p:txBody>
          <a:bodyPr/>
          <a:lstStyle/>
          <a:p>
            <a:pPr eaLnBrk="1" hangingPunct="1"/>
            <a:r>
              <a:rPr lang="cs-CZ" sz="1800" dirty="0" smtClean="0"/>
              <a:t>Číslo projektu           </a:t>
            </a:r>
            <a:r>
              <a:rPr lang="cs-CZ" sz="2400" b="1" dirty="0" smtClean="0"/>
              <a:t>CZ.1.07/1.5.00/34.0921</a:t>
            </a:r>
          </a:p>
          <a:p>
            <a:pPr eaLnBrk="1" hangingPunct="1">
              <a:lnSpc>
                <a:spcPct val="80000"/>
              </a:lnSpc>
            </a:pPr>
            <a:r>
              <a:rPr lang="cs-CZ" sz="1800" dirty="0" smtClean="0"/>
              <a:t>Název školy</a:t>
            </a:r>
            <a:r>
              <a:rPr lang="cs-CZ" sz="2400" dirty="0" smtClean="0"/>
              <a:t>           </a:t>
            </a:r>
            <a:r>
              <a:rPr lang="cs-CZ" sz="1800" dirty="0" smtClean="0"/>
              <a:t>Střední odborná škola a Střední odborné učiliště</a:t>
            </a:r>
            <a:br>
              <a:rPr lang="cs-CZ" sz="1800" dirty="0" smtClean="0"/>
            </a:br>
            <a:r>
              <a:rPr lang="cs-CZ" sz="1800" dirty="0" smtClean="0"/>
              <a:t>                                   Městec Králové, T.G. Masaryka 4 </a:t>
            </a:r>
          </a:p>
          <a:p>
            <a:pPr eaLnBrk="1" hangingPunct="1"/>
            <a:r>
              <a:rPr lang="cs-CZ" sz="1800" dirty="0" smtClean="0"/>
              <a:t>Kód dumu          </a:t>
            </a:r>
            <a:r>
              <a:rPr lang="cs-CZ" sz="1800" dirty="0" smtClean="0"/>
              <a:t>      VY_32_INOVACE_PR_79</a:t>
            </a:r>
            <a:endParaRPr lang="cs-CZ" sz="1800" dirty="0" smtClean="0"/>
          </a:p>
          <a:p>
            <a:pPr eaLnBrk="1" hangingPunct="1"/>
            <a:r>
              <a:rPr lang="cs-CZ" sz="1800" dirty="0" smtClean="0"/>
              <a:t>Autor                         </a:t>
            </a:r>
            <a:r>
              <a:rPr lang="cs-CZ" sz="1800" b="1" dirty="0" smtClean="0"/>
              <a:t>Bc. Ludmila Kubálková</a:t>
            </a:r>
          </a:p>
          <a:p>
            <a:pPr eaLnBrk="1" hangingPunct="1">
              <a:buFontTx/>
              <a:buNone/>
            </a:pPr>
            <a:r>
              <a:rPr lang="cs-CZ" sz="1800" dirty="0" smtClean="0"/>
              <a:t>      Vzdělávací oblast</a:t>
            </a:r>
          </a:p>
          <a:p>
            <a:pPr eaLnBrk="1" hangingPunct="1">
              <a:buFontTx/>
              <a:buNone/>
            </a:pPr>
            <a:r>
              <a:rPr lang="cs-CZ" sz="1800" dirty="0" smtClean="0"/>
              <a:t>      dle RVP:                    </a:t>
            </a:r>
            <a:r>
              <a:rPr lang="cs-CZ" sz="1800" b="1" dirty="0" smtClean="0"/>
              <a:t>Ekonomika a právo</a:t>
            </a:r>
          </a:p>
          <a:p>
            <a:pPr eaLnBrk="1" hangingPunct="1">
              <a:buFontTx/>
              <a:buNone/>
            </a:pPr>
            <a:r>
              <a:rPr lang="cs-CZ" sz="1800" b="1" dirty="0" smtClean="0"/>
              <a:t>      Téma:                        19. Soudní soustava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dirty="0" smtClean="0"/>
              <a:t>      Ročník                       1. ročník</a:t>
            </a:r>
          </a:p>
          <a:p>
            <a:pPr eaLnBrk="1" hangingPunct="1">
              <a:buNone/>
            </a:pPr>
            <a:r>
              <a:rPr lang="cs-CZ" sz="1800" dirty="0" smtClean="0"/>
              <a:t>      Datum tvorby           září 2012</a:t>
            </a:r>
          </a:p>
          <a:p>
            <a:pPr eaLnBrk="1" hangingPunct="1">
              <a:buNone/>
            </a:pPr>
            <a:r>
              <a:rPr lang="cs-CZ" sz="1800" dirty="0" smtClean="0"/>
              <a:t>      Anotace                     Materiál slouží k výkladu a procvičování jmenované </a:t>
            </a:r>
          </a:p>
          <a:p>
            <a:pPr eaLnBrk="1" hangingPunct="1"/>
            <a:r>
              <a:rPr lang="cs-CZ" sz="1800" dirty="0" smtClean="0"/>
              <a:t>                                   látky       </a:t>
            </a:r>
          </a:p>
          <a:p>
            <a:pPr eaLnBrk="1" hangingPunct="1">
              <a:buNone/>
            </a:pPr>
            <a:r>
              <a:rPr lang="cs-CZ" sz="1800" dirty="0" smtClean="0"/>
              <a:t>      Metodický pokyn     Určeno k výkladu v hodině a samostudiu </a:t>
            </a:r>
          </a:p>
        </p:txBody>
      </p:sp>
      <p:pic>
        <p:nvPicPr>
          <p:cNvPr id="4100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5589240"/>
            <a:ext cx="4672013" cy="11430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/>
          <a:p>
            <a:endParaRPr lang="cs-CZ" dirty="0"/>
          </a:p>
        </p:txBody>
      </p:sp>
      <p:sp>
        <p:nvSpPr>
          <p:cNvPr id="34838" name="Rectangle 22"/>
          <p:cNvSpPr>
            <a:spLocks noChangeArrowheads="1"/>
          </p:cNvSpPr>
          <p:nvPr/>
        </p:nvSpPr>
        <p:spPr bwMode="auto">
          <a:xfrm>
            <a:off x="457200" y="1268760"/>
            <a:ext cx="8229600" cy="48574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eaLnBrk="0" hangingPunct="0">
              <a:lnSpc>
                <a:spcPct val="125000"/>
              </a:lnSpc>
              <a:spcBef>
                <a:spcPct val="20000"/>
              </a:spcBef>
            </a:pPr>
            <a:r>
              <a:rPr lang="cs-CZ" dirty="0" smtClean="0">
                <a:solidFill>
                  <a:srgbClr val="393939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000" i="1" dirty="0">
                <a:solidFill>
                  <a:srgbClr val="393939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i="1" dirty="0" smtClean="0">
                <a:solidFill>
                  <a:srgbClr val="393939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000" b="1" i="1" dirty="0" smtClean="0">
                <a:solidFill>
                  <a:srgbClr val="393939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i="1" dirty="0" smtClean="0">
                <a:solidFill>
                  <a:schemeClr val="folHlink"/>
                </a:solidFill>
                <a:latin typeface="Arial" pitchFamily="34" charset="0"/>
                <a:cs typeface="Arial" pitchFamily="34" charset="0"/>
              </a:rPr>
              <a:t>Soudy</a:t>
            </a:r>
            <a:r>
              <a:rPr lang="cs-CZ" sz="2400" i="1" dirty="0" smtClean="0">
                <a:solidFill>
                  <a:srgbClr val="393939"/>
                </a:solidFill>
                <a:latin typeface="Arial" pitchFamily="34" charset="0"/>
                <a:cs typeface="Arial" pitchFamily="34" charset="0"/>
              </a:rPr>
              <a:t> - právní ochrana -  </a:t>
            </a:r>
            <a:r>
              <a:rPr lang="cs-CZ" sz="2400" i="1" dirty="0">
                <a:solidFill>
                  <a:srgbClr val="393939"/>
                </a:solidFill>
                <a:latin typeface="Arial" pitchFamily="34" charset="0"/>
                <a:cs typeface="Arial" pitchFamily="34" charset="0"/>
              </a:rPr>
              <a:t>v </a:t>
            </a:r>
            <a:r>
              <a:rPr lang="cs-CZ" sz="2400" i="1" dirty="0" smtClean="0">
                <a:solidFill>
                  <a:srgbClr val="393939"/>
                </a:solidFill>
                <a:latin typeface="Arial" pitchFamily="34" charset="0"/>
                <a:cs typeface="Arial" pitchFamily="34" charset="0"/>
              </a:rPr>
              <a:t>demokratickém státě chrání dodržování práva</a:t>
            </a:r>
          </a:p>
          <a:p>
            <a:pPr marL="342900" indent="-342900" eaLnBrk="0" hangingPunct="0">
              <a:lnSpc>
                <a:spcPct val="125000"/>
              </a:lnSpc>
              <a:spcBef>
                <a:spcPct val="20000"/>
              </a:spcBef>
              <a:buFontTx/>
              <a:buChar char="•"/>
            </a:pPr>
            <a:r>
              <a:rPr lang="cs-CZ" sz="2400" i="1" dirty="0">
                <a:solidFill>
                  <a:srgbClr val="393939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2400" i="1" dirty="0" smtClean="0">
                <a:solidFill>
                  <a:srgbClr val="393939"/>
                </a:solidFill>
                <a:latin typeface="Arial" pitchFamily="34" charset="0"/>
                <a:cs typeface="Arial" pitchFamily="34" charset="0"/>
              </a:rPr>
              <a:t>zřizuje je stát </a:t>
            </a:r>
          </a:p>
          <a:p>
            <a:pPr marL="342900" indent="-342900" eaLnBrk="0" hangingPunct="0">
              <a:lnSpc>
                <a:spcPct val="125000"/>
              </a:lnSpc>
              <a:spcBef>
                <a:spcPct val="20000"/>
              </a:spcBef>
              <a:buFontTx/>
              <a:buChar char="•"/>
            </a:pPr>
            <a:r>
              <a:rPr lang="cs-CZ" sz="2400" i="1" dirty="0" smtClean="0">
                <a:solidFill>
                  <a:srgbClr val="393939"/>
                </a:solidFill>
                <a:latin typeface="Arial" pitchFamily="34" charset="0"/>
                <a:cs typeface="Arial" pitchFamily="34" charset="0"/>
              </a:rPr>
              <a:t>- jsou nestranné</a:t>
            </a:r>
            <a:r>
              <a:rPr lang="cs-CZ" sz="2400" i="1" dirty="0">
                <a:solidFill>
                  <a:srgbClr val="393939"/>
                </a:solidFill>
                <a:latin typeface="Arial" pitchFamily="34" charset="0"/>
                <a:cs typeface="Arial" pitchFamily="34" charset="0"/>
              </a:rPr>
              <a:t>, nezávislé, při rozhodování se </a:t>
            </a:r>
            <a:r>
              <a:rPr lang="cs-CZ" sz="2400" i="1" dirty="0" smtClean="0">
                <a:solidFill>
                  <a:srgbClr val="393939"/>
                </a:solidFill>
                <a:latin typeface="Arial" pitchFamily="34" charset="0"/>
                <a:cs typeface="Arial" pitchFamily="34" charset="0"/>
              </a:rPr>
              <a:t>řídí jen   </a:t>
            </a:r>
          </a:p>
          <a:p>
            <a:pPr marL="342900" indent="-342900" eaLnBrk="0" hangingPunct="0">
              <a:lnSpc>
                <a:spcPct val="125000"/>
              </a:lnSpc>
              <a:spcBef>
                <a:spcPct val="20000"/>
              </a:spcBef>
              <a:buFontTx/>
              <a:buChar char="•"/>
            </a:pPr>
            <a:r>
              <a:rPr lang="cs-CZ" sz="2400" b="1" i="1" dirty="0" smtClean="0">
                <a:solidFill>
                  <a:srgbClr val="393939"/>
                </a:solidFill>
                <a:latin typeface="Arial" pitchFamily="34" charset="0"/>
                <a:cs typeface="Arial" pitchFamily="34" charset="0"/>
              </a:rPr>
              <a:t> zákonem</a:t>
            </a:r>
            <a:r>
              <a:rPr lang="cs-CZ" sz="2400" i="1" dirty="0" smtClean="0">
                <a:solidFill>
                  <a:srgbClr val="393939"/>
                </a:solidFill>
                <a:latin typeface="Arial" pitchFamily="34" charset="0"/>
                <a:cs typeface="Arial" pitchFamily="34" charset="0"/>
              </a:rPr>
              <a:t>                                                      </a:t>
            </a:r>
          </a:p>
          <a:p>
            <a:pPr marL="342900" indent="-342900" eaLnBrk="0" hangingPunct="0">
              <a:lnSpc>
                <a:spcPct val="125000"/>
              </a:lnSpc>
              <a:spcBef>
                <a:spcPct val="20000"/>
              </a:spcBef>
              <a:buFontTx/>
              <a:buChar char="•"/>
            </a:pPr>
            <a:r>
              <a:rPr lang="cs-CZ" sz="2400" i="1" dirty="0" smtClean="0">
                <a:solidFill>
                  <a:srgbClr val="393939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i="1" dirty="0" smtClean="0">
                <a:solidFill>
                  <a:schemeClr val="folHlink"/>
                </a:solidFill>
                <a:latin typeface="Arial" pitchFamily="34" charset="0"/>
                <a:cs typeface="Arial" pitchFamily="34" charset="0"/>
              </a:rPr>
              <a:t>Státní </a:t>
            </a:r>
            <a:r>
              <a:rPr lang="cs-CZ" sz="2400" b="1" i="1" dirty="0">
                <a:solidFill>
                  <a:schemeClr val="folHlink"/>
                </a:solidFill>
                <a:latin typeface="Arial" pitchFamily="34" charset="0"/>
                <a:cs typeface="Arial" pitchFamily="34" charset="0"/>
              </a:rPr>
              <a:t>zastupitelství</a:t>
            </a:r>
            <a:r>
              <a:rPr lang="cs-CZ" sz="2400" i="1" dirty="0">
                <a:solidFill>
                  <a:srgbClr val="393939"/>
                </a:solidFill>
                <a:latin typeface="Arial" pitchFamily="34" charset="0"/>
                <a:cs typeface="Arial" pitchFamily="34" charset="0"/>
              </a:rPr>
              <a:t> – u soudu </a:t>
            </a:r>
            <a:r>
              <a:rPr lang="cs-CZ" sz="2400" i="1" dirty="0" smtClean="0">
                <a:solidFill>
                  <a:srgbClr val="393939"/>
                </a:solidFill>
                <a:latin typeface="Arial" pitchFamily="34" charset="0"/>
                <a:cs typeface="Arial" pitchFamily="34" charset="0"/>
              </a:rPr>
              <a:t>zastupuje stát, </a:t>
            </a:r>
            <a:r>
              <a:rPr lang="cs-CZ" sz="2400" i="1" dirty="0">
                <a:solidFill>
                  <a:srgbClr val="393939"/>
                </a:solidFill>
                <a:latin typeface="Arial" pitchFamily="34" charset="0"/>
                <a:cs typeface="Arial" pitchFamily="34" charset="0"/>
              </a:rPr>
              <a:t>podává žalobu jménem státu</a:t>
            </a:r>
            <a:r>
              <a:rPr lang="cs-CZ" sz="2400" i="1" dirty="0" smtClean="0">
                <a:solidFill>
                  <a:srgbClr val="393939"/>
                </a:solidFill>
                <a:latin typeface="Arial" pitchFamily="34" charset="0"/>
                <a:cs typeface="Arial" pitchFamily="34" charset="0"/>
              </a:rPr>
              <a:t>, </a:t>
            </a:r>
          </a:p>
          <a:p>
            <a:pPr marL="342900" indent="-342900" eaLnBrk="0" hangingPunct="0">
              <a:lnSpc>
                <a:spcPct val="125000"/>
              </a:lnSpc>
              <a:spcBef>
                <a:spcPct val="20000"/>
              </a:spcBef>
            </a:pPr>
            <a:r>
              <a:rPr lang="cs-CZ" sz="2400" i="1" dirty="0" smtClean="0">
                <a:solidFill>
                  <a:srgbClr val="393939"/>
                </a:solidFill>
                <a:latin typeface="Arial" pitchFamily="34" charset="0"/>
                <a:cs typeface="Arial" pitchFamily="34" charset="0"/>
              </a:rPr>
              <a:t>    -upozorňuje </a:t>
            </a:r>
            <a:r>
              <a:rPr lang="cs-CZ" sz="2400" i="1" dirty="0">
                <a:solidFill>
                  <a:srgbClr val="393939"/>
                </a:solidFill>
                <a:latin typeface="Arial" pitchFamily="34" charset="0"/>
                <a:cs typeface="Arial" pitchFamily="34" charset="0"/>
              </a:rPr>
              <a:t>na nezákonnosti</a:t>
            </a:r>
            <a:r>
              <a:rPr lang="cs-CZ" sz="2400" i="1" dirty="0" smtClean="0">
                <a:solidFill>
                  <a:srgbClr val="393939"/>
                </a:solidFill>
                <a:latin typeface="Arial" pitchFamily="34" charset="0"/>
                <a:cs typeface="Arial" pitchFamily="34" charset="0"/>
              </a:rPr>
              <a:t>, dohlíží </a:t>
            </a:r>
            <a:r>
              <a:rPr lang="cs-CZ" sz="2400" i="1" dirty="0">
                <a:solidFill>
                  <a:srgbClr val="393939"/>
                </a:solidFill>
                <a:latin typeface="Arial" pitchFamily="34" charset="0"/>
                <a:cs typeface="Arial" pitchFamily="34" charset="0"/>
              </a:rPr>
              <a:t>na </a:t>
            </a:r>
            <a:r>
              <a:rPr lang="cs-CZ" sz="2400" i="1" dirty="0" smtClean="0">
                <a:solidFill>
                  <a:srgbClr val="393939"/>
                </a:solidFill>
                <a:latin typeface="Arial" pitchFamily="34" charset="0"/>
                <a:cs typeface="Arial" pitchFamily="34" charset="0"/>
              </a:rPr>
              <a:t>dodržování   </a:t>
            </a:r>
          </a:p>
          <a:p>
            <a:pPr marL="342900" indent="-342900" eaLnBrk="0" hangingPunct="0">
              <a:lnSpc>
                <a:spcPct val="125000"/>
              </a:lnSpc>
              <a:spcBef>
                <a:spcPct val="20000"/>
              </a:spcBef>
            </a:pPr>
            <a:r>
              <a:rPr lang="cs-CZ" sz="2400" i="1" dirty="0" smtClean="0">
                <a:solidFill>
                  <a:srgbClr val="393939"/>
                </a:solidFill>
                <a:latin typeface="Arial" pitchFamily="34" charset="0"/>
                <a:cs typeface="Arial" pitchFamily="34" charset="0"/>
              </a:rPr>
              <a:t>     zákonů </a:t>
            </a:r>
          </a:p>
          <a:p>
            <a:pPr marL="342900" indent="-342900" eaLnBrk="0" hangingPunct="0">
              <a:lnSpc>
                <a:spcPct val="125000"/>
              </a:lnSpc>
              <a:spcBef>
                <a:spcPct val="20000"/>
              </a:spcBef>
            </a:pPr>
            <a:r>
              <a:rPr lang="cs-CZ" sz="2400" i="1" dirty="0" smtClean="0">
                <a:solidFill>
                  <a:srgbClr val="393939"/>
                </a:solidFill>
                <a:latin typeface="Arial" pitchFamily="34" charset="0"/>
                <a:cs typeface="Arial" pitchFamily="34" charset="0"/>
              </a:rPr>
              <a:t>   -dozor nad vyšetřováním</a:t>
            </a:r>
            <a:endParaRPr lang="cs-CZ" sz="2400" i="1" dirty="0">
              <a:solidFill>
                <a:srgbClr val="393939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 eaLnBrk="0" hangingPunct="0">
              <a:lnSpc>
                <a:spcPct val="125000"/>
              </a:lnSpc>
              <a:spcBef>
                <a:spcPct val="20000"/>
              </a:spcBef>
              <a:buFontTx/>
              <a:buChar char="•"/>
            </a:pPr>
            <a:endParaRPr lang="cs-CZ" dirty="0">
              <a:solidFill>
                <a:srgbClr val="393939"/>
              </a:solidFill>
              <a:latin typeface="+mj-lt"/>
            </a:endParaRPr>
          </a:p>
        </p:txBody>
      </p:sp>
      <p:sp>
        <p:nvSpPr>
          <p:cNvPr id="34840" name="Line 24"/>
          <p:cNvSpPr>
            <a:spLocks noChangeShapeType="1"/>
          </p:cNvSpPr>
          <p:nvPr/>
        </p:nvSpPr>
        <p:spPr bwMode="auto">
          <a:xfrm>
            <a:off x="0" y="6237288"/>
            <a:ext cx="9144000" cy="0"/>
          </a:xfrm>
          <a:prstGeom prst="line">
            <a:avLst/>
          </a:prstGeom>
          <a:noFill/>
          <a:ln w="9525">
            <a:solidFill>
              <a:srgbClr val="5F5F5F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4841" name="Text Box 25"/>
          <p:cNvSpPr txBox="1">
            <a:spLocks noChangeArrowheads="1"/>
          </p:cNvSpPr>
          <p:nvPr/>
        </p:nvSpPr>
        <p:spPr bwMode="auto">
          <a:xfrm>
            <a:off x="7956550" y="-26988"/>
            <a:ext cx="1117600" cy="1098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6600" b="1">
                <a:solidFill>
                  <a:schemeClr val="bg1"/>
                </a:solidFill>
              </a:rPr>
              <a:t>10</a:t>
            </a:r>
          </a:p>
        </p:txBody>
      </p:sp>
      <p:sp>
        <p:nvSpPr>
          <p:cNvPr id="34843" name="Text Box 27"/>
          <p:cNvSpPr txBox="1">
            <a:spLocks noChangeArrowheads="1"/>
          </p:cNvSpPr>
          <p:nvPr/>
        </p:nvSpPr>
        <p:spPr bwMode="auto">
          <a:xfrm>
            <a:off x="0" y="765175"/>
            <a:ext cx="5412187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3399FF"/>
                </a:solidFill>
              </a:rPr>
              <a:t>                             Právní </a:t>
            </a:r>
            <a:r>
              <a:rPr lang="cs-CZ" sz="3200" b="1" dirty="0">
                <a:solidFill>
                  <a:srgbClr val="3399FF"/>
                </a:solidFill>
              </a:rPr>
              <a:t>ochrana</a:t>
            </a: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Soustava soudů v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Je čtyřstupňová. Tvoří ji:</a:t>
            </a:r>
          </a:p>
          <a:p>
            <a:r>
              <a:rPr lang="cs-CZ" dirty="0" smtClean="0"/>
              <a:t>1. Okresní soudy (v bývalých okresních městech)</a:t>
            </a:r>
          </a:p>
          <a:p>
            <a:r>
              <a:rPr lang="cs-CZ" dirty="0" smtClean="0"/>
              <a:t>2. Krajské soudy ( v krajských městech)</a:t>
            </a:r>
          </a:p>
          <a:p>
            <a:r>
              <a:rPr lang="cs-CZ" dirty="0" smtClean="0"/>
              <a:t>3. Vrchní soudy (Praha, Olomouc)</a:t>
            </a:r>
          </a:p>
          <a:p>
            <a:r>
              <a:rPr lang="cs-CZ" dirty="0" smtClean="0"/>
              <a:t>4. Nejvyšší soudy (Nejvyšší soud, Nejvyšší </a:t>
            </a:r>
          </a:p>
          <a:p>
            <a:r>
              <a:rPr lang="cs-CZ" dirty="0"/>
              <a:t> </a:t>
            </a:r>
            <a:r>
              <a:rPr lang="cs-CZ" dirty="0" smtClean="0"/>
              <a:t>   správní soud)</a:t>
            </a:r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ALE POZOR!</a:t>
            </a:r>
          </a:p>
          <a:p>
            <a:r>
              <a:rPr lang="cs-CZ" b="1" dirty="0" smtClean="0"/>
              <a:t>Ústavní soud </a:t>
            </a:r>
            <a:r>
              <a:rPr lang="cs-CZ" dirty="0" smtClean="0">
                <a:solidFill>
                  <a:srgbClr val="FF0000"/>
                </a:solidFill>
              </a:rPr>
              <a:t>– není </a:t>
            </a:r>
            <a:r>
              <a:rPr lang="cs-CZ" dirty="0" smtClean="0"/>
              <a:t>součástí systému obecných soudů.</a:t>
            </a:r>
            <a:endParaRPr lang="cs-CZ" dirty="0"/>
          </a:p>
        </p:txBody>
      </p:sp>
    </p:spTree>
  </p:cSld>
  <p:clrMapOvr>
    <a:masterClrMapping/>
  </p:clrMapOvr>
  <p:transition>
    <p:wipe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Okresní soudy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-</a:t>
            </a:r>
            <a:r>
              <a:rPr lang="cs-CZ" dirty="0" smtClean="0"/>
              <a:t> rozhodují v </a:t>
            </a:r>
            <a:r>
              <a:rPr lang="cs-CZ" dirty="0" smtClean="0">
                <a:solidFill>
                  <a:srgbClr val="FF0000"/>
                </a:solidFill>
              </a:rPr>
              <a:t>občanskoprávním řízení </a:t>
            </a:r>
            <a:r>
              <a:rPr lang="cs-CZ" dirty="0" smtClean="0"/>
              <a:t>i v </a:t>
            </a:r>
            <a:r>
              <a:rPr lang="cs-CZ" dirty="0" smtClean="0">
                <a:solidFill>
                  <a:srgbClr val="FF0000"/>
                </a:solidFill>
              </a:rPr>
              <a:t>trestním řízením </a:t>
            </a:r>
            <a:r>
              <a:rPr lang="cs-CZ" dirty="0" smtClean="0"/>
              <a:t>jako soudy </a:t>
            </a:r>
            <a:r>
              <a:rPr lang="cs-CZ" dirty="0" smtClean="0">
                <a:solidFill>
                  <a:srgbClr val="FF0000"/>
                </a:solidFill>
              </a:rPr>
              <a:t>prvního stupně </a:t>
            </a:r>
            <a:r>
              <a:rPr lang="cs-CZ" dirty="0" smtClean="0"/>
              <a:t>téměř vždy (pokud nesvěřeno přímo </a:t>
            </a:r>
            <a:r>
              <a:rPr lang="cs-CZ" dirty="0" smtClean="0">
                <a:solidFill>
                  <a:srgbClr val="FF0000"/>
                </a:solidFill>
              </a:rPr>
              <a:t>krajským soudům </a:t>
            </a:r>
            <a:r>
              <a:rPr lang="cs-CZ" dirty="0" smtClean="0"/>
              <a:t>- např. rozhodování v některých obchodních věcech)</a:t>
            </a:r>
          </a:p>
          <a:p>
            <a:r>
              <a:rPr lang="cs-CZ" dirty="0" smtClean="0"/>
              <a:t>V ČR – 86 typově okresních soudů (v Praze mluvíme o obvodních soudech, v Brně o městském soudu) </a:t>
            </a:r>
          </a:p>
          <a:p>
            <a:r>
              <a:rPr lang="cs-CZ" dirty="0" smtClean="0"/>
              <a:t>V obvodech všech okresních soudů působí </a:t>
            </a:r>
            <a:r>
              <a:rPr lang="cs-CZ" dirty="0" smtClean="0">
                <a:solidFill>
                  <a:srgbClr val="FF0000"/>
                </a:solidFill>
              </a:rPr>
              <a:t>okresní státní zastupitelství </a:t>
            </a:r>
            <a:r>
              <a:rPr lang="cs-CZ" dirty="0" smtClean="0"/>
              <a:t>( veřejná žaloba)</a:t>
            </a:r>
            <a:endParaRPr lang="cs-CZ" dirty="0"/>
          </a:p>
        </p:txBody>
      </p:sp>
    </p:spTree>
  </p:cSld>
  <p:clrMapOvr>
    <a:masterClrMapping/>
  </p:clrMapOvr>
  <p:transition>
    <p:wipe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Budova OKRESNÍHO SOUDU </a:t>
            </a:r>
            <a:br>
              <a:rPr lang="cs-CZ" dirty="0" smtClean="0"/>
            </a:br>
            <a:r>
              <a:rPr lang="cs-CZ" dirty="0" smtClean="0"/>
              <a:t>v Nymburce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4578" name="Picture 2" descr="File:Nymburk sou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1" y="1556792"/>
            <a:ext cx="5544615" cy="4158461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499992" y="5781456"/>
            <a:ext cx="464400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KONÍČEK, </a:t>
            </a:r>
            <a:r>
              <a:rPr lang="cs-CZ" dirty="0" err="1" smtClean="0"/>
              <a:t>Ondrej</a:t>
            </a:r>
            <a:r>
              <a:rPr lang="cs-CZ" dirty="0" smtClean="0"/>
              <a:t>. </a:t>
            </a:r>
            <a:r>
              <a:rPr lang="cs-CZ" i="1" dirty="0" smtClean="0"/>
              <a:t>Nymburk soud, JPG</a:t>
            </a:r>
            <a:r>
              <a:rPr lang="cs-CZ" dirty="0" smtClean="0"/>
              <a:t> [online]. [cit. 7.4.2013]. Dostupný na WWW: http://commons.wikimedia.org/wiki/File:Nymburk_soud.JPG?uselang=cs </a:t>
            </a:r>
          </a:p>
          <a:p>
            <a:endParaRPr lang="cs-CZ" dirty="0" smtClean="0"/>
          </a:p>
        </p:txBody>
      </p:sp>
    </p:spTree>
  </p:cSld>
  <p:clrMapOvr>
    <a:masterClrMapping/>
  </p:clrMapOvr>
  <p:transition>
    <p:wipe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Krajské soudy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v Praze městský soud – jinak krajská města</a:t>
            </a:r>
          </a:p>
          <a:p>
            <a:r>
              <a:rPr lang="cs-CZ" dirty="0" smtClean="0"/>
              <a:t>- v některých věcech rozhodují prvoinstančně (např. insolvence, vražda…)</a:t>
            </a:r>
          </a:p>
          <a:p>
            <a:r>
              <a:rPr lang="cs-CZ" dirty="0" smtClean="0"/>
              <a:t>- jinak rozhodují ve druhém stupni o řádných </a:t>
            </a:r>
            <a:r>
              <a:rPr lang="cs-CZ" dirty="0" smtClean="0">
                <a:solidFill>
                  <a:srgbClr val="FF0000"/>
                </a:solidFill>
              </a:rPr>
              <a:t>opravných prostředcích </a:t>
            </a:r>
            <a:r>
              <a:rPr lang="cs-CZ" dirty="0" smtClean="0"/>
              <a:t>proti rozhodnutím </a:t>
            </a:r>
            <a:r>
              <a:rPr lang="cs-CZ" dirty="0" smtClean="0">
                <a:solidFill>
                  <a:srgbClr val="FF0000"/>
                </a:solidFill>
              </a:rPr>
              <a:t>okresních soudů</a:t>
            </a:r>
            <a:r>
              <a:rPr lang="cs-CZ" dirty="0" smtClean="0"/>
              <a:t>. </a:t>
            </a:r>
          </a:p>
          <a:p>
            <a:r>
              <a:rPr lang="cs-CZ" dirty="0" smtClean="0"/>
              <a:t>Působí jako jediný základní stupeň ve </a:t>
            </a:r>
            <a:r>
              <a:rPr lang="cs-CZ" dirty="0" smtClean="0">
                <a:solidFill>
                  <a:srgbClr val="FF0000"/>
                </a:solidFill>
              </a:rPr>
              <a:t>správním soudnictví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Budova  KRAJSKÉHO SOUDU</a:t>
            </a:r>
            <a:br>
              <a:rPr lang="cs-CZ" dirty="0" smtClean="0"/>
            </a:br>
            <a:r>
              <a:rPr lang="cs-CZ" dirty="0" smtClean="0"/>
              <a:t> v Hradci Králové</a:t>
            </a:r>
            <a:endParaRPr lang="cs-CZ" dirty="0"/>
          </a:p>
        </p:txBody>
      </p:sp>
      <p:pic>
        <p:nvPicPr>
          <p:cNvPr id="4" name="Zástupný symbol pro obsah 3" descr="File:Hradec Králové - Krajský soud.jpg"/>
          <p:cNvPicPr>
            <a:picLocks noGrp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175405" y="1600200"/>
            <a:ext cx="679319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Vrchní soudy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nejvyšší článek českých obecných soudů</a:t>
            </a:r>
          </a:p>
          <a:p>
            <a:r>
              <a:rPr lang="cs-CZ" dirty="0" smtClean="0"/>
              <a:t>- rozhoduje v senátu (předseda + dva soudci)</a:t>
            </a:r>
          </a:p>
          <a:p>
            <a:r>
              <a:rPr lang="cs-CZ" dirty="0" smtClean="0"/>
              <a:t>- rozhoduje o řádných </a:t>
            </a:r>
            <a:r>
              <a:rPr lang="cs-CZ" dirty="0" smtClean="0">
                <a:solidFill>
                  <a:srgbClr val="FF0000"/>
                </a:solidFill>
              </a:rPr>
              <a:t>opravných prostředcích  </a:t>
            </a:r>
          </a:p>
          <a:p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proti rozhodnutím krajských soudů (tam, kde </a:t>
            </a:r>
          </a:p>
          <a:p>
            <a:r>
              <a:rPr lang="cs-CZ" dirty="0"/>
              <a:t> </a:t>
            </a:r>
            <a:r>
              <a:rPr lang="cs-CZ" dirty="0" smtClean="0"/>
              <a:t> tyto soudy rozhodují v prvním stupni)</a:t>
            </a:r>
          </a:p>
          <a:p>
            <a:pPr>
              <a:buNone/>
            </a:pPr>
            <a:r>
              <a:rPr lang="cs-CZ" dirty="0" smtClean="0"/>
              <a:t>      Působnost je rozdělena mezi Vrchní soud v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Praze a Vrchní soud v Olomouci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Budova VRCHNÍHO SOUDU Praha</a:t>
            </a:r>
            <a:endParaRPr lang="cs-CZ" dirty="0"/>
          </a:p>
        </p:txBody>
      </p:sp>
      <p:pic>
        <p:nvPicPr>
          <p:cNvPr id="4" name="Zástupný symbol pro obsah 3" descr="File:Pankrác, vrchní soud, p&amp;rcaron;es magistrálu.jpg"/>
          <p:cNvPicPr>
            <a:picLocks noGrp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755576" y="1124744"/>
            <a:ext cx="7704856" cy="4752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286000" y="5504458"/>
            <a:ext cx="4572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hlinkClick r:id="rId3"/>
              </a:rPr>
              <a:t>http://commons.wikimedia.org/wiki/File:Pankr%C3%A1c,_vrchn%C3%AD_soud,_p%C5%99es_magistr%C3%A1lu.jpg?uselang=cs</a:t>
            </a:r>
            <a:endParaRPr lang="cs-CZ" dirty="0"/>
          </a:p>
        </p:txBody>
      </p:sp>
    </p:spTree>
  </p:cSld>
  <p:clrMapOvr>
    <a:masterClrMapping/>
  </p:clrMapOvr>
  <p:transition>
    <p:wipe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Nejvyšší soudy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Nejvyšší soud České republiky (NS)</a:t>
            </a:r>
            <a:r>
              <a:rPr lang="cs-CZ" dirty="0" smtClean="0"/>
              <a:t> se sídlem v Brně je spolu s </a:t>
            </a:r>
            <a:r>
              <a:rPr lang="cs-CZ" b="1" dirty="0" smtClean="0"/>
              <a:t>Nejvyšším správním soudem (NSS -</a:t>
            </a:r>
            <a:r>
              <a:rPr lang="cs-CZ" dirty="0" smtClean="0"/>
              <a:t> také sídlí v Brně)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                 nejvyšším článkem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v soustavě soudů České republiky.</a:t>
            </a:r>
          </a:p>
        </p:txBody>
      </p:sp>
    </p:spTree>
  </p:cSld>
  <p:clrMapOvr>
    <a:masterClrMapping/>
  </p:clrMapOvr>
  <p:transition>
    <p:wipe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Nejvyšší soud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NS - předseda a místopředseda(ty jmenuje prezident republiky), z předsedů kolegií, předsedů senátů a z dalších soudců.</a:t>
            </a:r>
          </a:p>
          <a:p>
            <a:r>
              <a:rPr lang="cs-CZ" b="1" dirty="0" smtClean="0"/>
              <a:t>Soudce NS – právník, 10 let praxe</a:t>
            </a:r>
            <a:r>
              <a:rPr lang="cs-CZ" dirty="0" smtClean="0"/>
              <a:t>, rozhodování o mimořádných opravných prostředcích proti rozhodnutím soudů nižších stupňů - o dovoláních a stížnostech pro porušení zákon</a:t>
            </a:r>
          </a:p>
          <a:p>
            <a:r>
              <a:rPr lang="cs-CZ" dirty="0" smtClean="0"/>
              <a:t>Rozhoduje buď v :</a:t>
            </a:r>
          </a:p>
          <a:p>
            <a:r>
              <a:rPr lang="cs-CZ" dirty="0" smtClean="0"/>
              <a:t>senátu – předseda + dva soudci</a:t>
            </a:r>
          </a:p>
          <a:p>
            <a:r>
              <a:rPr lang="cs-CZ" dirty="0"/>
              <a:t>n</a:t>
            </a:r>
            <a:r>
              <a:rPr lang="cs-CZ" dirty="0" smtClean="0"/>
              <a:t>ebo ve</a:t>
            </a:r>
          </a:p>
          <a:p>
            <a:r>
              <a:rPr lang="cs-CZ" dirty="0" smtClean="0"/>
              <a:t>velkém senátu kolegií – předseda + 8 soudců daného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kolegia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3554" name="Picture 2" descr="File:Nejvyšší soud &amp;Ccaron;eské republiky - hlavní vcho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908720"/>
            <a:ext cx="7620000" cy="475297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286000" y="5432450"/>
            <a:ext cx="4572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WWW:http://</a:t>
            </a:r>
            <a:r>
              <a:rPr lang="cs-CZ" dirty="0" err="1" smtClean="0"/>
              <a:t>commons.wikimedia.org</a:t>
            </a:r>
            <a:r>
              <a:rPr lang="cs-CZ" dirty="0" smtClean="0"/>
              <a:t>/</a:t>
            </a:r>
            <a:r>
              <a:rPr lang="cs-CZ" dirty="0" err="1" smtClean="0"/>
              <a:t>wiki</a:t>
            </a:r>
            <a:r>
              <a:rPr lang="cs-CZ" dirty="0" smtClean="0"/>
              <a:t>/</a:t>
            </a:r>
            <a:r>
              <a:rPr lang="cs-CZ" dirty="0" err="1" smtClean="0"/>
              <a:t>File</a:t>
            </a:r>
            <a:r>
              <a:rPr lang="cs-CZ" dirty="0" smtClean="0"/>
              <a:t>:Budova_</a:t>
            </a:r>
            <a:r>
              <a:rPr lang="cs-CZ" dirty="0" err="1" smtClean="0"/>
              <a:t>Nejvy</a:t>
            </a:r>
            <a:r>
              <a:rPr lang="cs-CZ" dirty="0" smtClean="0"/>
              <a:t>%C5%A1%C5%A1%C3%</a:t>
            </a:r>
            <a:r>
              <a:rPr lang="cs-CZ" dirty="0" err="1" smtClean="0"/>
              <a:t>ADho</a:t>
            </a:r>
            <a:r>
              <a:rPr lang="cs-CZ" dirty="0" smtClean="0"/>
              <a:t>_soudu_%C4%8CR.jpg?</a:t>
            </a:r>
            <a:r>
              <a:rPr lang="cs-CZ" dirty="0" err="1" smtClean="0"/>
              <a:t>uselang</a:t>
            </a:r>
            <a:r>
              <a:rPr lang="cs-CZ" dirty="0" smtClean="0"/>
              <a:t>=</a:t>
            </a:r>
            <a:r>
              <a:rPr lang="cs-CZ" dirty="0" err="1" smtClean="0"/>
              <a:t>cs</a:t>
            </a:r>
            <a:endParaRPr lang="cs-CZ" dirty="0"/>
          </a:p>
        </p:txBody>
      </p:sp>
    </p:spTree>
  </p:cSld>
  <p:clrMapOvr>
    <a:masterClrMapping/>
  </p:clrMapOvr>
  <p:transition>
    <p:wipe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Nejvyšší správní soud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- u správního soudnictví, rozhoduje  o mimořádných opravných prostředcích proti rozhodnutím </a:t>
            </a:r>
            <a:r>
              <a:rPr lang="cs-CZ" dirty="0" smtClean="0">
                <a:solidFill>
                  <a:srgbClr val="FF0000"/>
                </a:solidFill>
              </a:rPr>
              <a:t>krajských </a:t>
            </a:r>
            <a:r>
              <a:rPr lang="cs-CZ" dirty="0" smtClean="0"/>
              <a:t>soudů jako soudů správních, tj. o kasačních stížnostech.,  stížnostmi na volby, rozpuštění politických subjektů (i pozastavením jejich činnosti), kompetenčními spory mezi orgány VS atd. </a:t>
            </a:r>
          </a:p>
          <a:p>
            <a:r>
              <a:rPr lang="cs-CZ" dirty="0" smtClean="0"/>
              <a:t> Představuje také kárný soud pro řízení ve věcech soudců, státních zástupců a soudních exekutorů.</a:t>
            </a:r>
          </a:p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 descr="File:Czech.Supreme.Administrative.Court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908720"/>
            <a:ext cx="603461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2286000" y="5157193"/>
            <a:ext cx="4572000" cy="16619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 smtClean="0"/>
              <a:t>-  </a:t>
            </a:r>
            <a:r>
              <a:rPr lang="cs-CZ" b="1" dirty="0" smtClean="0">
                <a:hlinkClick r:id="rId3"/>
              </a:rPr>
              <a:t>http://commons.wikimedia.org/wiki/File:Czech.Supreme.Administrative.Court.jpg?uselang=cs</a:t>
            </a:r>
            <a:endParaRPr lang="cs-CZ" dirty="0"/>
          </a:p>
        </p:txBody>
      </p:sp>
    </p:spTree>
  </p:cSld>
  <p:clrMapOvr>
    <a:masterClrMapping/>
  </p:clrMapOvr>
  <p:transition>
    <p:wipe dir="u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Poznáš, o budovu jakého soudu se jedná?</a:t>
            </a:r>
            <a:endParaRPr lang="cs-CZ" dirty="0"/>
          </a:p>
        </p:txBody>
      </p:sp>
      <p:pic>
        <p:nvPicPr>
          <p:cNvPr id="6" name="Zástupný symbol pro obsah 5" descr="File:Moravská zemská sn&amp;ecaron;movna (dnes Ústavní soud &amp;Ccaron;R) (02)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340768"/>
            <a:ext cx="6480720" cy="4320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2286000" y="5229493"/>
            <a:ext cx="4572000" cy="12238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hlinkClick r:id="rId3"/>
              </a:rPr>
              <a:t>http://commons.wikimedia.org/wiki/File:Moravsk%C3%A1_zemsk%C3%A1_sn%C4%9Bmovna_%28dnes_%C3%9Astavn%C3%AD_soud_%C4%8CR%29.jpg?uselang=cs</a:t>
            </a:r>
            <a:endParaRPr lang="cs-CZ" dirty="0"/>
          </a:p>
        </p:txBody>
      </p:sp>
    </p:spTree>
  </p:cSld>
  <p:clrMapOvr>
    <a:masterClrMapping/>
  </p:clrMapOvr>
  <p:transition>
    <p:wipe dir="u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</a:t>
            </a:r>
            <a:r>
              <a:rPr lang="cs-CZ" dirty="0"/>
              <a:t>ď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jedná se o budovu Moravské zemské  </a:t>
            </a:r>
          </a:p>
          <a:p>
            <a:r>
              <a:rPr lang="cs-CZ" dirty="0"/>
              <a:t> </a:t>
            </a:r>
            <a:r>
              <a:rPr lang="cs-CZ" dirty="0" smtClean="0"/>
              <a:t> sněmovny – nyní </a:t>
            </a:r>
            <a:r>
              <a:rPr lang="cs-CZ" b="1" dirty="0" smtClean="0">
                <a:solidFill>
                  <a:srgbClr val="FF0000"/>
                </a:solidFill>
              </a:rPr>
              <a:t>Ústavní soud Brno</a:t>
            </a: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/>
              <a:t>Ústavní soud – </a:t>
            </a:r>
            <a:r>
              <a:rPr lang="cs-CZ" dirty="0" smtClean="0"/>
              <a:t>existoval i za 1. republiky ( od 1921)</a:t>
            </a:r>
          </a:p>
          <a:p>
            <a:endParaRPr lang="cs-CZ" dirty="0" smtClean="0"/>
          </a:p>
          <a:p>
            <a:r>
              <a:rPr lang="cs-CZ" b="1" dirty="0" smtClean="0"/>
              <a:t>V dnešní podobě od 1. 1. 1993.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u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ÚSTAVNÍ SOUD v Brně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ÚS - garantuje ústavnost právního řádu a poskytovat ochranu základním  právům FO a PO na základě Ústavy ČR (i proti rozhodnutím obecných soudů, nejsou-li v souladu s ústavním pořádkem ČR)</a:t>
            </a:r>
          </a:p>
          <a:p>
            <a:r>
              <a:rPr lang="cs-CZ" b="1" dirty="0" smtClean="0"/>
              <a:t>15 soudců – nad 40 let – </a:t>
            </a:r>
            <a:r>
              <a:rPr lang="cs-CZ" dirty="0" smtClean="0"/>
              <a:t>na 10 let je jmenuje prezident ČR (určí i předsedu a místopředsedy)</a:t>
            </a:r>
          </a:p>
          <a:p>
            <a:r>
              <a:rPr lang="cs-CZ" dirty="0" smtClean="0"/>
              <a:t>Rozhodují v senátu (3) , v závažných věcech v plénu (všichni)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ipe dir="u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/>
            <a:r>
              <a:rPr lang="cs-CZ" sz="2000" dirty="0" smtClean="0"/>
              <a:t>JAROSLAVA, </a:t>
            </a:r>
            <a:r>
              <a:rPr lang="cs-CZ" sz="2000" dirty="0" err="1" smtClean="0"/>
              <a:t>Tomancová</a:t>
            </a:r>
            <a:r>
              <a:rPr lang="cs-CZ" sz="2000" dirty="0" smtClean="0"/>
              <a:t> a kol. </a:t>
            </a:r>
            <a:r>
              <a:rPr lang="cs-CZ" sz="2000" i="1" dirty="0" smtClean="0"/>
              <a:t>Základy práva</a:t>
            </a:r>
            <a:r>
              <a:rPr lang="cs-CZ" sz="2000" dirty="0" smtClean="0"/>
              <a:t>. Boskovice: ALBERT, 2007, ISBN 80-7326-110-3. </a:t>
            </a:r>
          </a:p>
          <a:p>
            <a:pPr eaLnBrk="1" hangingPunct="1"/>
            <a:r>
              <a:rPr lang="cs-CZ" sz="2000" dirty="0" smtClean="0"/>
              <a:t>RYSKA, Radovan; PUŠKINOVÁ, Monika. </a:t>
            </a:r>
            <a:r>
              <a:rPr lang="cs-CZ" sz="2000" i="1" dirty="0" smtClean="0"/>
              <a:t>Právo pro střední školy</a:t>
            </a:r>
            <a:r>
              <a:rPr lang="cs-CZ" sz="2000" dirty="0" smtClean="0"/>
              <a:t>. Praha: EDUKO,2012, ISBN 978-80-8720-457-3.</a:t>
            </a:r>
            <a:r>
              <a:rPr lang="cs-CZ" dirty="0" smtClean="0"/>
              <a:t> </a:t>
            </a:r>
          </a:p>
          <a:p>
            <a:pPr eaLnBrk="1" hangingPunct="1"/>
            <a:r>
              <a:rPr lang="cs-CZ" sz="2000" dirty="0" smtClean="0"/>
              <a:t>ZLÁMAL, Jaroslav; BELLOVÁ, Jana; HALUZA, Jakub. </a:t>
            </a:r>
            <a:r>
              <a:rPr lang="cs-CZ" sz="2000" i="1" dirty="0" smtClean="0"/>
              <a:t>Občanský a společenskovědní základ PRÁVO</a:t>
            </a:r>
            <a:r>
              <a:rPr lang="cs-CZ" sz="2000" dirty="0" smtClean="0"/>
              <a:t>. Kralice na Hané: </a:t>
            </a:r>
            <a:r>
              <a:rPr lang="cs-CZ" sz="2000" dirty="0" err="1" smtClean="0"/>
              <a:t>Computer</a:t>
            </a:r>
            <a:r>
              <a:rPr lang="cs-CZ" sz="2000" dirty="0" smtClean="0"/>
              <a:t> Media s.r.o., 2011, ISBN 978-80-7402-090-2. </a:t>
            </a:r>
          </a:p>
          <a:p>
            <a:pPr eaLnBrk="1" hangingPunct="1"/>
            <a:r>
              <a:rPr lang="cs-CZ" sz="2000" dirty="0" smtClean="0">
                <a:solidFill>
                  <a:srgbClr val="000000"/>
                </a:solidFill>
                <a:hlinkClick r:id="rId2"/>
              </a:rPr>
              <a:t>http://office.</a:t>
            </a:r>
            <a:r>
              <a:rPr lang="cs-CZ" sz="2000" dirty="0" err="1" smtClean="0">
                <a:solidFill>
                  <a:srgbClr val="000000"/>
                </a:solidFill>
                <a:hlinkClick r:id="rId2"/>
              </a:rPr>
              <a:t>microsoft.com</a:t>
            </a:r>
            <a:r>
              <a:rPr lang="cs-CZ" sz="2000" dirty="0" smtClean="0">
                <a:solidFill>
                  <a:srgbClr val="000000"/>
                </a:solidFill>
                <a:hlinkClick r:id="rId2"/>
              </a:rPr>
              <a:t>/</a:t>
            </a:r>
            <a:r>
              <a:rPr lang="cs-CZ" sz="2000" dirty="0" err="1" smtClean="0">
                <a:solidFill>
                  <a:srgbClr val="000000"/>
                </a:solidFill>
                <a:hlinkClick r:id="rId2"/>
              </a:rPr>
              <a:t>cs</a:t>
            </a:r>
            <a:r>
              <a:rPr lang="cs-CZ" sz="2000" dirty="0" smtClean="0">
                <a:solidFill>
                  <a:srgbClr val="000000"/>
                </a:solidFill>
                <a:hlinkClick r:id="rId2"/>
              </a:rPr>
              <a:t>-</a:t>
            </a:r>
            <a:r>
              <a:rPr lang="cs-CZ" sz="2000" dirty="0" err="1" smtClean="0">
                <a:solidFill>
                  <a:srgbClr val="000000"/>
                </a:solidFill>
                <a:hlinkClick r:id="rId2"/>
              </a:rPr>
              <a:t>cz</a:t>
            </a:r>
            <a:r>
              <a:rPr lang="cs-CZ" sz="2000" dirty="0" smtClean="0">
                <a:solidFill>
                  <a:srgbClr val="000000"/>
                </a:solidFill>
                <a:hlinkClick r:id="rId2"/>
              </a:rPr>
              <a:t>/novice/co-je-klipart-HA010270417.aspx</a:t>
            </a:r>
            <a:endParaRPr lang="cs-CZ" sz="2000" dirty="0" smtClean="0"/>
          </a:p>
          <a:p>
            <a:r>
              <a:rPr lang="cs-CZ" sz="2000" dirty="0" smtClean="0"/>
              <a:t> </a:t>
            </a:r>
            <a:r>
              <a:rPr lang="cs-CZ" sz="2000" b="1" dirty="0" err="1" smtClean="0"/>
              <a:t>Wikimedia</a:t>
            </a:r>
            <a:r>
              <a:rPr lang="cs-CZ" sz="2000" b="1" dirty="0" smtClean="0"/>
              <a:t> </a:t>
            </a:r>
            <a:r>
              <a:rPr lang="cs-CZ" sz="2000" b="1" dirty="0" err="1" smtClean="0"/>
              <a:t>Commons</a:t>
            </a:r>
            <a:r>
              <a:rPr lang="cs-CZ" sz="2000" b="1" dirty="0" smtClean="0"/>
              <a:t> -  6</a:t>
            </a:r>
            <a:endParaRPr lang="cs-CZ" sz="2000" dirty="0" smtClean="0"/>
          </a:p>
          <a:p>
            <a:r>
              <a:rPr lang="cs-CZ" sz="1000" dirty="0" smtClean="0"/>
              <a:t>KONÍČEK, </a:t>
            </a:r>
            <a:r>
              <a:rPr lang="cs-CZ" sz="1000" dirty="0" err="1" smtClean="0"/>
              <a:t>Ondrej</a:t>
            </a:r>
            <a:r>
              <a:rPr lang="cs-CZ" sz="1000" dirty="0" smtClean="0"/>
              <a:t>. </a:t>
            </a:r>
            <a:r>
              <a:rPr lang="cs-CZ" sz="1000" i="1" dirty="0" smtClean="0"/>
              <a:t>Nymburk soud, JPG</a:t>
            </a:r>
            <a:r>
              <a:rPr lang="cs-CZ" sz="1000" dirty="0" smtClean="0"/>
              <a:t> [online]. [cit. 7.4.2013]. Dostupný na WWW: http://commons.wikimedia.org/wiki/File:Nymburk_soud.JPG?uselang=cs </a:t>
            </a:r>
          </a:p>
          <a:p>
            <a:endParaRPr lang="cs-CZ" sz="1000" dirty="0" smtClean="0"/>
          </a:p>
          <a:p>
            <a:r>
              <a:rPr lang="cs-CZ" sz="2000" dirty="0" smtClean="0"/>
              <a:t>10 - </a:t>
            </a:r>
            <a:r>
              <a:rPr lang="cs-CZ" sz="2000" b="1" dirty="0" smtClean="0"/>
              <a:t> </a:t>
            </a:r>
            <a:r>
              <a:rPr lang="cs-CZ" sz="900" b="1" dirty="0" err="1" smtClean="0"/>
              <a:t>ŠJů</a:t>
            </a:r>
            <a:r>
              <a:rPr lang="cs-CZ" sz="900" b="1" dirty="0" smtClean="0"/>
              <a:t>, </a:t>
            </a:r>
            <a:r>
              <a:rPr lang="cs-CZ" sz="900" b="1" dirty="0" err="1" smtClean="0"/>
              <a:t>Wikimedia</a:t>
            </a:r>
            <a:r>
              <a:rPr lang="cs-CZ" sz="900" b="1" dirty="0" smtClean="0"/>
              <a:t> </a:t>
            </a:r>
            <a:r>
              <a:rPr lang="cs-CZ" sz="900" b="1" dirty="0" err="1" smtClean="0"/>
              <a:t>Commons</a:t>
            </a:r>
            <a:r>
              <a:rPr lang="cs-CZ" sz="900" b="1" dirty="0" smtClean="0"/>
              <a:t> </a:t>
            </a:r>
            <a:r>
              <a:rPr lang="cs-CZ" sz="900" b="1" dirty="0" smtClean="0">
                <a:hlinkClick r:id="rId3"/>
              </a:rPr>
              <a:t>http://commons.wikimedia.org/wiki/File:Pankr%C3%A1c,_vrchn%C3%AD_soud,_p%C5%99es_magistr%C3%A1lu.jpg?uselang=cs</a:t>
            </a:r>
            <a:endParaRPr lang="cs-CZ" sz="900" b="1" dirty="0" smtClean="0"/>
          </a:p>
          <a:p>
            <a:r>
              <a:rPr lang="cs-CZ" sz="2000" b="1" dirty="0" smtClean="0"/>
              <a:t>13 - </a:t>
            </a:r>
            <a:r>
              <a:rPr lang="cs-CZ" sz="900" dirty="0" smtClean="0"/>
              <a:t>DEZIDOR. </a:t>
            </a:r>
            <a:r>
              <a:rPr lang="cs-CZ" sz="900" i="1" dirty="0" smtClean="0"/>
              <a:t>Budova Nejvyššího soudu ČR</a:t>
            </a:r>
            <a:r>
              <a:rPr lang="cs-CZ" sz="900" dirty="0" smtClean="0"/>
              <a:t> [online]. [cit. 7.4.2013]. Dostupný na WWW:http://</a:t>
            </a:r>
            <a:r>
              <a:rPr lang="cs-CZ" sz="900" dirty="0" err="1" smtClean="0"/>
              <a:t>commons.wikimedia.org</a:t>
            </a:r>
            <a:r>
              <a:rPr lang="cs-CZ" sz="900" dirty="0" smtClean="0"/>
              <a:t>/</a:t>
            </a:r>
            <a:r>
              <a:rPr lang="cs-CZ" sz="900" dirty="0" err="1" smtClean="0"/>
              <a:t>wiki</a:t>
            </a:r>
            <a:r>
              <a:rPr lang="cs-CZ" sz="900" dirty="0" smtClean="0"/>
              <a:t>/</a:t>
            </a:r>
            <a:r>
              <a:rPr lang="cs-CZ" sz="900" dirty="0" err="1" smtClean="0"/>
              <a:t>File</a:t>
            </a:r>
            <a:r>
              <a:rPr lang="cs-CZ" sz="900" dirty="0" smtClean="0"/>
              <a:t>:Budova_</a:t>
            </a:r>
            <a:r>
              <a:rPr lang="cs-CZ" sz="900" dirty="0" err="1" smtClean="0"/>
              <a:t>Nejvy</a:t>
            </a:r>
            <a:r>
              <a:rPr lang="cs-CZ" sz="900" dirty="0" smtClean="0"/>
              <a:t>%C5%A1%C5%A1%C3%</a:t>
            </a:r>
            <a:r>
              <a:rPr lang="cs-CZ" sz="900" dirty="0" err="1" smtClean="0"/>
              <a:t>ADho</a:t>
            </a:r>
            <a:r>
              <a:rPr lang="cs-CZ" sz="900" dirty="0" smtClean="0"/>
              <a:t>_soudu_%C4%8CR.jpg?</a:t>
            </a:r>
            <a:r>
              <a:rPr lang="cs-CZ" sz="900" dirty="0" err="1" smtClean="0"/>
              <a:t>uselang</a:t>
            </a:r>
            <a:r>
              <a:rPr lang="cs-CZ" sz="900" dirty="0" smtClean="0"/>
              <a:t>=</a:t>
            </a:r>
            <a:r>
              <a:rPr lang="cs-CZ" sz="900" dirty="0" err="1" smtClean="0"/>
              <a:t>cs</a:t>
            </a:r>
            <a:endParaRPr lang="cs-CZ" sz="900" dirty="0" smtClean="0"/>
          </a:p>
          <a:p>
            <a:endParaRPr lang="cs-CZ" sz="900" dirty="0" smtClean="0"/>
          </a:p>
          <a:p>
            <a:r>
              <a:rPr lang="cs-CZ" sz="2000" b="1" dirty="0" smtClean="0"/>
              <a:t>15 -  </a:t>
            </a:r>
            <a:r>
              <a:rPr lang="cs-CZ" sz="900" b="1" dirty="0" smtClean="0">
                <a:hlinkClick r:id="rId4"/>
              </a:rPr>
              <a:t>http://commons.wikimedia.org/wiki/File:Czech.Supreme.Administrative.Court.jpg?uselang=cs</a:t>
            </a:r>
            <a:endParaRPr lang="cs-CZ" sz="900" b="1" dirty="0" smtClean="0"/>
          </a:p>
          <a:p>
            <a:r>
              <a:rPr lang="cs-CZ" sz="2200" b="1" dirty="0" smtClean="0"/>
              <a:t>16 -  </a:t>
            </a:r>
            <a:r>
              <a:rPr lang="cs-CZ" sz="900" b="1" dirty="0" smtClean="0">
                <a:hlinkClick r:id="rId5"/>
              </a:rPr>
              <a:t>http://commons.wikimedia.org/wiki/File:Moravsk%C3%A1_zemsk%C3%A1_sn%C4%9Bmovna_%28dnes_%C3%9Astavn%C3%AD_soud_%C4%8CR%29.jpg?uselang=cs</a:t>
            </a:r>
            <a:endParaRPr lang="cs-CZ" sz="900" b="1" dirty="0" smtClean="0"/>
          </a:p>
          <a:p>
            <a:r>
              <a:rPr lang="cs-CZ" sz="900" b="1" dirty="0" smtClean="0"/>
              <a:t>Čerpáno  25. 9. 2012</a:t>
            </a:r>
          </a:p>
          <a:p>
            <a:endParaRPr lang="cs-CZ" sz="900" b="1" dirty="0" smtClean="0"/>
          </a:p>
          <a:p>
            <a:endParaRPr lang="cs-CZ" sz="2000" dirty="0" smtClean="0"/>
          </a:p>
          <a:p>
            <a:pPr eaLnBrk="1" hangingPunct="1"/>
            <a:endParaRPr lang="cs-CZ" sz="2000" dirty="0" smtClean="0">
              <a:solidFill>
                <a:srgbClr val="000000"/>
              </a:solidFill>
            </a:endParaRPr>
          </a:p>
          <a:p>
            <a:pPr eaLnBrk="1" hangingPunct="1"/>
            <a:endParaRPr lang="cs-CZ" sz="2000" dirty="0" smtClean="0"/>
          </a:p>
        </p:txBody>
      </p:sp>
    </p:spTree>
  </p:cSld>
  <p:clrMapOvr>
    <a:masterClrMapping/>
  </p:clrMapOvr>
  <p:transition>
    <p:wipe dir="u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260</TotalTime>
  <Words>740</Words>
  <Application>Microsoft Office PowerPoint</Application>
  <PresentationFormat>Předvádění na obrazovce (4:3)</PresentationFormat>
  <Paragraphs>107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STŘEDNÍ ODBORNÁ ŠKOLA    STŘEDNÍ ODBORNÁ ŠKOLA A STŘEDNÍ ODBORNÉ UČILIŠTĚ MĚSTEC KRÁLOVÉ T.G. MASARYKA 4     </vt:lpstr>
      <vt:lpstr>   DIGITÁLNÍ UČEBNÍ MATERIÁL   </vt:lpstr>
      <vt:lpstr>Snímek 3</vt:lpstr>
      <vt:lpstr>Soustava soudů v ČR</vt:lpstr>
      <vt:lpstr>Okresní soudy</vt:lpstr>
      <vt:lpstr>Budova OKRESNÍHO SOUDU  v Nymburce</vt:lpstr>
      <vt:lpstr>Krajské soudy</vt:lpstr>
      <vt:lpstr>Budova  KRAJSKÉHO SOUDU  v Hradci Králové</vt:lpstr>
      <vt:lpstr>Vrchní soudy</vt:lpstr>
      <vt:lpstr>Budova VRCHNÍHO SOUDU Praha</vt:lpstr>
      <vt:lpstr>Nejvyšší soudy</vt:lpstr>
      <vt:lpstr>Nejvyšší soud ČR</vt:lpstr>
      <vt:lpstr>Snímek 13</vt:lpstr>
      <vt:lpstr>Nejvyšší správní soud </vt:lpstr>
      <vt:lpstr>Snímek 15</vt:lpstr>
      <vt:lpstr>Poznáš, o budovu jakého soudu se jedná?</vt:lpstr>
      <vt:lpstr>Odpověď</vt:lpstr>
      <vt:lpstr>ÚSTAVNÍ SOUD v Brně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ucitel</cp:lastModifiedBy>
  <cp:revision>31</cp:revision>
  <dcterms:created xsi:type="dcterms:W3CDTF">2013-02-20T10:18:31Z</dcterms:created>
  <dcterms:modified xsi:type="dcterms:W3CDTF">2013-07-11T08:18:14Z</dcterms:modified>
</cp:coreProperties>
</file>