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83" r:id="rId5"/>
    <p:sldId id="298" r:id="rId6"/>
    <p:sldId id="299" r:id="rId7"/>
    <p:sldId id="300" r:id="rId8"/>
    <p:sldId id="301" r:id="rId9"/>
    <p:sldId id="302" r:id="rId10"/>
    <p:sldId id="303" r:id="rId11"/>
    <p:sldId id="304" r:id="rId12"/>
    <p:sldId id="305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0000" y="3429000"/>
            <a:ext cx="58674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FINANČNÍ GRAMOTNOST</a:t>
            </a:r>
          </a:p>
          <a:p>
            <a:endParaRPr lang="cs-CZ" sz="2800" dirty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				</a:t>
            </a:r>
            <a:r>
              <a:rPr lang="cs-CZ" sz="2800" b="1" dirty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S</a:t>
            </a:r>
            <a:r>
              <a:rPr lang="cs-CZ" sz="2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poření 4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52368" y="764704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3.  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VI-2-16-13_Sporeni-4_Stavebni-sporeni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okruh:  Ekonomika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01.06.2013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Autorem materiálu a všech jeho částí, není-li uvedeno jinak, je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	Ing. Jana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Csiková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70132" y="5229200"/>
            <a:ext cx="5867400" cy="13478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377808" cy="852704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latin typeface="Arial Black" pitchFamily="34" charset="0"/>
              </a:rPr>
              <a:t>Spoření 4</a:t>
            </a:r>
            <a:endParaRPr lang="cs-CZ" b="1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5141" y="2179171"/>
            <a:ext cx="8048058" cy="4216539"/>
          </a:xfrm>
          <a:prstGeom prst="rect">
            <a:avLst/>
          </a:prstGeom>
          <a:noFill/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Spořicí účty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Termínované vklady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Vkladní knížky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Stavební spoření</a:t>
            </a:r>
          </a:p>
          <a:p>
            <a:pPr marL="742950" indent="-742950">
              <a:buFont typeface="+mj-lt"/>
              <a:buAutoNum type="arabicPeriod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Penzijní připojištění</a:t>
            </a:r>
            <a:endParaRPr lang="cs-CZ" sz="5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60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6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Klíčová slova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Stavební spoření, fáze spoření, fáze úvěru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564672"/>
          </a:xfrm>
        </p:spPr>
        <p:txBody>
          <a:bodyPr>
            <a:noAutofit/>
          </a:bodyPr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Základní pojmy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Spoření </a:t>
            </a:r>
            <a:r>
              <a:rPr lang="cs-CZ" b="1" dirty="0"/>
              <a:t>- </a:t>
            </a:r>
            <a:r>
              <a:rPr lang="cs-CZ" dirty="0"/>
              <a:t>Účelem spoření je zhodnotit peníze, které </a:t>
            </a:r>
            <a:r>
              <a:rPr lang="cs-CZ" dirty="0" smtClean="0"/>
              <a:t>nepotřebujeme</a:t>
            </a:r>
            <a:r>
              <a:rPr lang="cs-CZ" b="1" dirty="0"/>
              <a:t>. </a:t>
            </a: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Stavební spoření - </a:t>
            </a:r>
            <a:r>
              <a:rPr lang="cs-CZ" dirty="0" smtClean="0"/>
              <a:t>vhodný spořicí produkt </a:t>
            </a:r>
            <a:r>
              <a:rPr lang="cs-CZ" dirty="0"/>
              <a:t>pro všechny, kteří mají na příštích </a:t>
            </a:r>
            <a:r>
              <a:rPr lang="cs-CZ" dirty="0" smtClean="0"/>
              <a:t>6 </a:t>
            </a:r>
            <a:r>
              <a:rPr lang="cs-CZ" dirty="0"/>
              <a:t>let jasno, že uspořené finance nebudou potřebovat. Stavební spoření je účelové spoření spočívající:</a:t>
            </a:r>
          </a:p>
          <a:p>
            <a:pPr marL="0" indent="0">
              <a:buNone/>
            </a:pPr>
            <a:r>
              <a:rPr lang="cs-CZ" dirty="0"/>
              <a:t>•	v přijímání vkladů od účastníků</a:t>
            </a:r>
          </a:p>
          <a:p>
            <a:pPr marL="0" indent="0">
              <a:buNone/>
            </a:pPr>
            <a:r>
              <a:rPr lang="cs-CZ" dirty="0"/>
              <a:t>•	v poskytování úvěrů účastníkům</a:t>
            </a:r>
          </a:p>
          <a:p>
            <a:pPr marL="0" indent="0">
              <a:buNone/>
            </a:pPr>
            <a:r>
              <a:rPr lang="cs-CZ" dirty="0"/>
              <a:t>•	v poskytování státní podpory účastníkům - fyzickým osobám</a:t>
            </a:r>
          </a:p>
          <a:p>
            <a:pPr marL="0" indent="0">
              <a:buNone/>
            </a:pPr>
            <a:r>
              <a:rPr lang="cs-CZ" dirty="0"/>
              <a:t>Stavební spoření má v podstatě každý druhý Čech.</a:t>
            </a:r>
          </a:p>
          <a:p>
            <a:pPr marL="0" indent="0">
              <a:buNone/>
            </a:pPr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101155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Zásady fungování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Smlouvu může </a:t>
            </a:r>
            <a:r>
              <a:rPr lang="cs-CZ" dirty="0"/>
              <a:t>uzavřít jak fyzická tak právnická osoba.                                </a:t>
            </a:r>
          </a:p>
          <a:p>
            <a:r>
              <a:rPr lang="cs-CZ" dirty="0" smtClean="0"/>
              <a:t>Spoření </a:t>
            </a:r>
            <a:r>
              <a:rPr lang="cs-CZ" dirty="0"/>
              <a:t>není omezeno </a:t>
            </a:r>
            <a:r>
              <a:rPr lang="cs-CZ" dirty="0" smtClean="0"/>
              <a:t>věkem</a:t>
            </a:r>
            <a:endParaRPr lang="cs-CZ" dirty="0"/>
          </a:p>
          <a:p>
            <a:r>
              <a:rPr lang="cs-CZ" dirty="0" smtClean="0"/>
              <a:t>Smlouva </a:t>
            </a:r>
            <a:r>
              <a:rPr lang="cs-CZ" dirty="0"/>
              <a:t>se sepisuje na určitou </a:t>
            </a:r>
            <a:r>
              <a:rPr lang="cs-CZ" b="1" dirty="0"/>
              <a:t>cílovou částku </a:t>
            </a:r>
            <a:r>
              <a:rPr lang="cs-CZ" dirty="0"/>
              <a:t>a obsahuje předem sjednané podmínky </a:t>
            </a:r>
            <a:r>
              <a:rPr lang="cs-CZ" dirty="0" smtClean="0"/>
              <a:t>spoření                                                                                                                                          </a:t>
            </a:r>
            <a:endParaRPr lang="cs-CZ" dirty="0"/>
          </a:p>
          <a:p>
            <a:r>
              <a:rPr lang="cs-CZ" dirty="0" smtClean="0"/>
              <a:t>Cílová </a:t>
            </a:r>
            <a:r>
              <a:rPr lang="cs-CZ" dirty="0"/>
              <a:t>částka představuje součet vkladů, státní podpory, úroků snížených o daň z příjmů </a:t>
            </a:r>
            <a:r>
              <a:rPr lang="cs-CZ" dirty="0" smtClean="0"/>
              <a:t>a </a:t>
            </a:r>
            <a:r>
              <a:rPr lang="cs-CZ" dirty="0"/>
              <a:t>úvěru ze stavebního </a:t>
            </a:r>
            <a:r>
              <a:rPr lang="cs-CZ" dirty="0" smtClean="0"/>
              <a:t>spoření                                                                                                    </a:t>
            </a:r>
            <a:endParaRPr lang="cs-CZ" dirty="0"/>
          </a:p>
          <a:p>
            <a:r>
              <a:rPr lang="cs-CZ" dirty="0" smtClean="0"/>
              <a:t>Cílová </a:t>
            </a:r>
            <a:r>
              <a:rPr lang="cs-CZ" dirty="0"/>
              <a:t>částka se volí podle toho, kolik peněz na konci spoření budete potřebovat. Výše bude záviset na tom, jestli máte v úmyslu jen spořit, nebo si chcete vzít </a:t>
            </a:r>
            <a:r>
              <a:rPr lang="cs-CZ" dirty="0" smtClean="0"/>
              <a:t>úvěr                                                                                                             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769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Zásady fungování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Doba spoření není nijak maximálně omezena                                                                                          </a:t>
            </a:r>
          </a:p>
          <a:p>
            <a:r>
              <a:rPr lang="cs-CZ" dirty="0"/>
              <a:t>Pokud nepožádáte o úvěr a nechcete přijít o státní podporu, musíte vklady ve spořitelně nechat nejméně po dobu 6 let</a:t>
            </a:r>
          </a:p>
          <a:p>
            <a:r>
              <a:rPr lang="cs-CZ" dirty="0" smtClean="0"/>
              <a:t>Pokud </a:t>
            </a:r>
            <a:r>
              <a:rPr lang="cs-CZ" dirty="0"/>
              <a:t>smlouvu vypovíte dříve, přijdete o celou státní podporu a zaplatíte také poplatek za předčasné ukončení. (Ten v současné době u všech spořitelen představuje 0,5 % z cílové částky).     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Doba </a:t>
            </a:r>
            <a:r>
              <a:rPr lang="cs-CZ" dirty="0"/>
              <a:t>trvání smlouvy o stavebním spoření se dělí na</a:t>
            </a:r>
            <a:r>
              <a:rPr lang="cs-CZ" b="1" dirty="0"/>
              <a:t> fázi spoření a fázi úvěru. </a:t>
            </a:r>
          </a:p>
          <a:p>
            <a:r>
              <a:rPr lang="cs-CZ" dirty="0" smtClean="0"/>
              <a:t>Uzavřením </a:t>
            </a:r>
            <a:r>
              <a:rPr lang="cs-CZ" dirty="0"/>
              <a:t>smlouvy o stavebním spoření začíná fáze spoření. </a:t>
            </a:r>
          </a:p>
        </p:txBody>
      </p:sp>
    </p:spTree>
    <p:extLst>
      <p:ext uri="{BB962C8B-B14F-4D97-AF65-F5344CB8AC3E}">
        <p14:creationId xmlns:p14="http://schemas.microsoft.com/office/powerpoint/2010/main" xmlns="" val="32915878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/>
              <a:t>Fáze spoření</a:t>
            </a:r>
          </a:p>
          <a:p>
            <a:r>
              <a:rPr lang="cs-CZ" dirty="0"/>
              <a:t>Klient spoří </a:t>
            </a:r>
            <a:r>
              <a:rPr lang="cs-CZ" dirty="0" smtClean="0"/>
              <a:t>smluvené </a:t>
            </a:r>
            <a:r>
              <a:rPr lang="cs-CZ" dirty="0"/>
              <a:t>částky, </a:t>
            </a:r>
            <a:r>
              <a:rPr lang="cs-CZ" dirty="0" smtClean="0"/>
              <a:t>i </a:t>
            </a:r>
            <a:r>
              <a:rPr lang="cs-CZ" dirty="0"/>
              <a:t>jednorázově v průběhu roku. </a:t>
            </a:r>
            <a:r>
              <a:rPr lang="cs-CZ" dirty="0" smtClean="0"/>
              <a:t>Připsané </a:t>
            </a:r>
            <a:r>
              <a:rPr lang="cs-CZ" dirty="0"/>
              <a:t>úroky jsou daněny 15 %.                                                                                   Jednou ročně je ke vkladům připisována </a:t>
            </a:r>
            <a:r>
              <a:rPr lang="cs-CZ" b="1" dirty="0"/>
              <a:t>státní podpora. </a:t>
            </a:r>
            <a:r>
              <a:rPr lang="cs-CZ" dirty="0"/>
              <a:t>Státní podporu může podle zákona získat pouze fyzická osoba, která je klientem po dobu nejméně 6 let, a tou je:      </a:t>
            </a:r>
          </a:p>
          <a:p>
            <a:r>
              <a:rPr lang="cs-CZ" dirty="0" smtClean="0"/>
              <a:t>občan </a:t>
            </a:r>
            <a:r>
              <a:rPr lang="cs-CZ" dirty="0"/>
              <a:t>České republiky                       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občan </a:t>
            </a:r>
            <a:r>
              <a:rPr lang="cs-CZ" dirty="0"/>
              <a:t>Evropské unie, kterému bylo vydáno povolení k pobytu na území České republiky </a:t>
            </a:r>
            <a:r>
              <a:rPr lang="cs-CZ" dirty="0" smtClean="0"/>
              <a:t>a </a:t>
            </a:r>
            <a:r>
              <a:rPr lang="cs-CZ" dirty="0"/>
              <a:t>přiděleno rodné </a:t>
            </a:r>
            <a:r>
              <a:rPr lang="cs-CZ" dirty="0" smtClean="0"/>
              <a:t>číslo</a:t>
            </a:r>
            <a:endParaRPr lang="cs-CZ" dirty="0"/>
          </a:p>
          <a:p>
            <a:r>
              <a:rPr lang="cs-CZ" dirty="0" smtClean="0"/>
              <a:t>fyzická </a:t>
            </a:r>
            <a:r>
              <a:rPr lang="cs-CZ" dirty="0"/>
              <a:t>osoba s trvalým pobytem na území České republiky a rodným číslem přiděleným příslušným orgánem České republiky </a:t>
            </a:r>
          </a:p>
        </p:txBody>
      </p:sp>
    </p:spTree>
    <p:extLst>
      <p:ext uri="{BB962C8B-B14F-4D97-AF65-F5344CB8AC3E}">
        <p14:creationId xmlns:p14="http://schemas.microsoft.com/office/powerpoint/2010/main" xmlns="" val="26531160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Stavební spoření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/>
              <a:t>Státní podpora činí deset procent z ročního vkladu, nejvýše však 2 000 Kč. </a:t>
            </a:r>
            <a:r>
              <a:rPr lang="cs-CZ" dirty="0"/>
              <a:t>Maximum, které se ročně vyplatí odeslat na stavební spoření, je 20 000 Kč. </a:t>
            </a:r>
            <a:r>
              <a:rPr lang="cs-CZ" b="1" dirty="0"/>
              <a:t>Při předčasném ukončení smlouvy nárok na státní podporu zaniká. Po uplynutí povinné lhůty šesti let </a:t>
            </a:r>
            <a:r>
              <a:rPr lang="cs-CZ" dirty="0"/>
              <a:t>můžete naspořené prostředky </a:t>
            </a:r>
            <a:r>
              <a:rPr lang="cs-CZ" b="1" dirty="0"/>
              <a:t>použít k jakémukoliv účelu </a:t>
            </a:r>
            <a:r>
              <a:rPr lang="cs-CZ" dirty="0"/>
              <a:t>nebo můžete na stejnou smlouvu a za stejných podmínek spořit i nadále, do doby dosažení cílové částky.                                                                                                             </a:t>
            </a:r>
          </a:p>
          <a:p>
            <a:r>
              <a:rPr lang="cs-CZ" dirty="0"/>
              <a:t>Pokud dosáhnete cílové částky, musíte smlouvu vypovědět nebo můžete požádat o její navýšení.                                                                                                                                         </a:t>
            </a:r>
          </a:p>
          <a:p>
            <a:r>
              <a:rPr lang="cs-CZ" dirty="0"/>
              <a:t>Fází spoření může klient celý cyklus stavebního spoření ukončit, ale samozřejmě také nemusí.                                                                                                                                   </a:t>
            </a:r>
          </a:p>
          <a:p>
            <a:r>
              <a:rPr lang="cs-CZ" dirty="0"/>
              <a:t>Jakmile člověk splní potřebné podmínky, může požádat o úvěr ze stavebního spoření.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92193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Stavební spoření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Fáze úvěru</a:t>
            </a:r>
          </a:p>
          <a:p>
            <a:r>
              <a:rPr lang="cs-CZ" dirty="0"/>
              <a:t>Nárok na úvěr ze stavebního spoření získáte po splnění podmínek:</a:t>
            </a:r>
          </a:p>
          <a:p>
            <a:r>
              <a:rPr lang="cs-CZ" dirty="0" smtClean="0"/>
              <a:t>Spoření </a:t>
            </a:r>
            <a:r>
              <a:rPr lang="cs-CZ" dirty="0"/>
              <a:t>minimálně 24 měsíců (někdy i déle)</a:t>
            </a:r>
          </a:p>
          <a:p>
            <a:r>
              <a:rPr lang="cs-CZ" dirty="0" smtClean="0"/>
              <a:t>Naspoření </a:t>
            </a:r>
            <a:r>
              <a:rPr lang="cs-CZ" dirty="0"/>
              <a:t>40 % cílové </a:t>
            </a:r>
            <a:r>
              <a:rPr lang="cs-CZ" dirty="0" smtClean="0"/>
              <a:t>částky, </a:t>
            </a:r>
            <a:r>
              <a:rPr lang="cs-CZ" dirty="0"/>
              <a:t>abyste mohli dostat zbylých 60 % v podobě úvěru. </a:t>
            </a:r>
          </a:p>
          <a:p>
            <a:r>
              <a:rPr lang="cs-CZ" dirty="0" smtClean="0"/>
              <a:t>Dosažení </a:t>
            </a:r>
            <a:r>
              <a:rPr lang="cs-CZ" dirty="0"/>
              <a:t>určité výše hodnoticího čísla </a:t>
            </a:r>
            <a:r>
              <a:rPr lang="cs-CZ" dirty="0" smtClean="0"/>
              <a:t>(určení výkonnosti a spolehlivosti klienta)</a:t>
            </a:r>
          </a:p>
          <a:p>
            <a:r>
              <a:rPr lang="cs-CZ" dirty="0" smtClean="0"/>
              <a:t>Úroky z úvěru lze odečíst od základu daně při ročním </a:t>
            </a:r>
            <a:r>
              <a:rPr lang="cs-CZ" dirty="0" smtClean="0"/>
              <a:t>zúčtování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909580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Stavební spoření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/>
              <a:t>Použití úvěru</a:t>
            </a:r>
          </a:p>
          <a:p>
            <a:r>
              <a:rPr lang="cs-CZ" dirty="0" smtClean="0"/>
              <a:t>je </a:t>
            </a:r>
            <a:r>
              <a:rPr lang="cs-CZ" dirty="0"/>
              <a:t>přísně účelový, prostředky můžete použít pouze na předem vymezený </a:t>
            </a:r>
            <a:r>
              <a:rPr lang="cs-CZ" dirty="0" smtClean="0"/>
              <a:t>účel</a:t>
            </a:r>
          </a:p>
          <a:p>
            <a:pPr marL="0" indent="0">
              <a:buNone/>
            </a:pPr>
            <a:r>
              <a:rPr lang="cs-CZ" b="1" dirty="0" smtClean="0"/>
              <a:t>Výpis </a:t>
            </a:r>
            <a:r>
              <a:rPr lang="cs-CZ" b="1" dirty="0"/>
              <a:t>možných </a:t>
            </a:r>
            <a:r>
              <a:rPr lang="cs-CZ" b="1" dirty="0" smtClean="0"/>
              <a:t>použití</a:t>
            </a:r>
            <a:endParaRPr lang="cs-CZ" b="1" dirty="0"/>
          </a:p>
          <a:p>
            <a:r>
              <a:rPr lang="cs-CZ" dirty="0" smtClean="0"/>
              <a:t>nákup </a:t>
            </a:r>
            <a:r>
              <a:rPr lang="cs-CZ" dirty="0"/>
              <a:t>pozemku</a:t>
            </a:r>
          </a:p>
          <a:p>
            <a:r>
              <a:rPr lang="cs-CZ" dirty="0" smtClean="0"/>
              <a:t>projektová </a:t>
            </a:r>
            <a:r>
              <a:rPr lang="cs-CZ" dirty="0"/>
              <a:t>dokumentace</a:t>
            </a:r>
          </a:p>
          <a:p>
            <a:r>
              <a:rPr lang="cs-CZ" dirty="0" smtClean="0"/>
              <a:t>přípojky </a:t>
            </a:r>
            <a:r>
              <a:rPr lang="cs-CZ" dirty="0"/>
              <a:t>plynu, vody, kanalizace, elektrického proudu</a:t>
            </a:r>
          </a:p>
          <a:p>
            <a:r>
              <a:rPr lang="cs-CZ" dirty="0" smtClean="0"/>
              <a:t>úhrada </a:t>
            </a:r>
            <a:r>
              <a:rPr lang="cs-CZ" dirty="0"/>
              <a:t>jiných půjček a úvěrů na bytové účely</a:t>
            </a:r>
          </a:p>
          <a:p>
            <a:r>
              <a:rPr lang="cs-CZ" dirty="0" smtClean="0"/>
              <a:t>daň </a:t>
            </a:r>
            <a:r>
              <a:rPr lang="cs-CZ" dirty="0"/>
              <a:t>z převodu bytů a domů, notářské poplatky</a:t>
            </a:r>
          </a:p>
          <a:p>
            <a:r>
              <a:rPr lang="cs-CZ" dirty="0" smtClean="0"/>
              <a:t>vypořádání </a:t>
            </a:r>
            <a:r>
              <a:rPr lang="cs-CZ" dirty="0"/>
              <a:t>dědických nebo družstevních podílů</a:t>
            </a:r>
          </a:p>
          <a:p>
            <a:r>
              <a:rPr lang="cs-CZ" dirty="0" smtClean="0"/>
              <a:t>požární </a:t>
            </a:r>
            <a:r>
              <a:rPr lang="cs-CZ" dirty="0"/>
              <a:t>zabezpečení a bezpečnostní zajištění</a:t>
            </a:r>
          </a:p>
          <a:p>
            <a:r>
              <a:rPr lang="cs-CZ" dirty="0" smtClean="0"/>
              <a:t>opravy </a:t>
            </a:r>
            <a:r>
              <a:rPr lang="cs-CZ" dirty="0"/>
              <a:t>a rekonstrukce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45900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Stavební spoření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/>
              <a:t>Překlenovací úvěr</a:t>
            </a:r>
          </a:p>
          <a:p>
            <a:r>
              <a:rPr lang="cs-CZ" dirty="0"/>
              <a:t>J</a:t>
            </a:r>
            <a:r>
              <a:rPr lang="cs-CZ" dirty="0" smtClean="0"/>
              <a:t>e </a:t>
            </a:r>
            <a:r>
              <a:rPr lang="cs-CZ" dirty="0"/>
              <a:t>poskytován na dobu, než vznikne nárok na řádný úvěr </a:t>
            </a:r>
            <a:r>
              <a:rPr lang="cs-CZ" dirty="0" smtClean="0"/>
              <a:t>(spoření </a:t>
            </a:r>
            <a:r>
              <a:rPr lang="cs-CZ" dirty="0"/>
              <a:t>alespoň 2 roky, na účtu min. 40 % cílové částky, potřebná výše hodnotícího čísla).        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Překlenovacím </a:t>
            </a:r>
            <a:r>
              <a:rPr lang="cs-CZ" dirty="0"/>
              <a:t>úvěrem vám pak bude přidělena celková požadovaná částka a nastaveny splátky.                                            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Po </a:t>
            </a:r>
            <a:r>
              <a:rPr lang="cs-CZ" dirty="0"/>
              <a:t>celou dobu trvání překlenovacího úvěru splácíte pouze úroky, nikoli jistinu. </a:t>
            </a:r>
          </a:p>
          <a:p>
            <a:r>
              <a:rPr lang="cs-CZ" dirty="0" smtClean="0"/>
              <a:t>Současně </a:t>
            </a:r>
            <a:r>
              <a:rPr lang="cs-CZ" dirty="0"/>
              <a:t>musíte spořit za účelem dosažení podmínek pro překlopení do řádného úvěru.  Překlenovací úvěr je splacen až přidělením řádného úvěru ze stavebního spoření.                    </a:t>
            </a:r>
          </a:p>
          <a:p>
            <a:r>
              <a:rPr lang="cs-CZ" dirty="0" smtClean="0"/>
              <a:t>Teprve </a:t>
            </a:r>
            <a:r>
              <a:rPr lang="cs-CZ" dirty="0"/>
              <a:t>pak se začíná splácet jistina (teď už řádného úvěru ze stavebního spoření) a úroky se v čase snižují.                                                                                                                             </a:t>
            </a:r>
          </a:p>
          <a:p>
            <a:r>
              <a:rPr lang="cs-CZ" dirty="0" smtClean="0"/>
              <a:t>Úroky </a:t>
            </a:r>
            <a:r>
              <a:rPr lang="cs-CZ" dirty="0"/>
              <a:t>z překlenovacích úvěrů lze odečítat od daňového základu.                                             </a:t>
            </a:r>
          </a:p>
          <a:p>
            <a:r>
              <a:rPr lang="cs-CZ" dirty="0" smtClean="0"/>
              <a:t>Překlenovací </a:t>
            </a:r>
            <a:r>
              <a:rPr lang="cs-CZ" dirty="0"/>
              <a:t>úvěr je účelový. </a:t>
            </a:r>
          </a:p>
        </p:txBody>
      </p:sp>
    </p:spTree>
    <p:extLst>
      <p:ext uri="{BB962C8B-B14F-4D97-AF65-F5344CB8AC3E}">
        <p14:creationId xmlns:p14="http://schemas.microsoft.com/office/powerpoint/2010/main" xmlns="" val="17954238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Stavební spoření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Výhody</a:t>
            </a:r>
          </a:p>
          <a:p>
            <a:r>
              <a:rPr lang="cs-CZ" dirty="0" smtClean="0"/>
              <a:t>velmi </a:t>
            </a:r>
            <a:r>
              <a:rPr lang="cs-CZ" dirty="0"/>
              <a:t>bezpečný spořicí nástroj</a:t>
            </a:r>
          </a:p>
          <a:p>
            <a:r>
              <a:rPr lang="cs-CZ" dirty="0" smtClean="0"/>
              <a:t>10 </a:t>
            </a:r>
            <a:r>
              <a:rPr lang="cs-CZ" dirty="0"/>
              <a:t>% státní podpora z uspořené částky (max. 2 000 Kč ročně)</a:t>
            </a:r>
          </a:p>
          <a:p>
            <a:r>
              <a:rPr lang="cs-CZ" dirty="0" smtClean="0"/>
              <a:t>možnost </a:t>
            </a:r>
            <a:r>
              <a:rPr lang="cs-CZ" dirty="0"/>
              <a:t>odpočtu zaplacených úroků z úvěru od daňového základu                            </a:t>
            </a:r>
          </a:p>
          <a:p>
            <a:r>
              <a:rPr lang="cs-CZ" dirty="0" smtClean="0"/>
              <a:t>uspořené </a:t>
            </a:r>
            <a:r>
              <a:rPr lang="cs-CZ" dirty="0"/>
              <a:t>peníze lze po šesti letech využít na cokoli </a:t>
            </a:r>
          </a:p>
          <a:p>
            <a:r>
              <a:rPr lang="cs-CZ" dirty="0" smtClean="0"/>
              <a:t>možnost </a:t>
            </a:r>
            <a:r>
              <a:rPr lang="cs-CZ" dirty="0"/>
              <a:t>mimořádných splátek a předčasného splacení úvěru bez sankcí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b="1" dirty="0"/>
              <a:t>Nevýhody</a:t>
            </a:r>
          </a:p>
          <a:p>
            <a:r>
              <a:rPr lang="cs-CZ" dirty="0" smtClean="0"/>
              <a:t>po </a:t>
            </a:r>
            <a:r>
              <a:rPr lang="cs-CZ" dirty="0"/>
              <a:t>dobu spoření nelze disponovat s finančními prostředky</a:t>
            </a:r>
          </a:p>
          <a:p>
            <a:r>
              <a:rPr lang="cs-CZ" dirty="0" smtClean="0"/>
              <a:t>na </a:t>
            </a:r>
            <a:r>
              <a:rPr lang="cs-CZ" dirty="0"/>
              <a:t>financování koupě nemovitostí je zpravidla výhodnější </a:t>
            </a:r>
            <a:r>
              <a:rPr lang="cs-CZ" dirty="0" smtClean="0"/>
              <a:t>hypotéka</a:t>
            </a:r>
          </a:p>
          <a:p>
            <a:r>
              <a:rPr lang="cs-CZ" dirty="0" smtClean="0"/>
              <a:t>nízká </a:t>
            </a:r>
            <a:r>
              <a:rPr lang="cs-CZ" dirty="0"/>
              <a:t>výnosnost v delším časovém horizontu</a:t>
            </a:r>
          </a:p>
          <a:p>
            <a:r>
              <a:rPr lang="cs-CZ" dirty="0" smtClean="0"/>
              <a:t>náklady </a:t>
            </a:r>
            <a:r>
              <a:rPr lang="cs-CZ" dirty="0"/>
              <a:t>spojené se založením smlouvy a poplatky za vedení </a:t>
            </a:r>
            <a:r>
              <a:rPr lang="cs-CZ" dirty="0" smtClean="0"/>
              <a:t>účtu</a:t>
            </a:r>
          </a:p>
          <a:p>
            <a:pPr marL="0" indent="0">
              <a:buNone/>
            </a:pPr>
            <a:r>
              <a:rPr lang="cs-CZ" dirty="0"/>
              <a:t>http://www.mesec.cz/produkty/stavebni-sporeni/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4161644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980727"/>
            <a:ext cx="7920880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</a:t>
            </a:r>
          </a:p>
          <a:p>
            <a:r>
              <a:rPr lang="cs-CZ" dirty="0"/>
              <a:t>Prezentace obsahuje </a:t>
            </a:r>
            <a:r>
              <a:rPr lang="cs-CZ" dirty="0" smtClean="0"/>
              <a:t>výklad problematiky stavebního spoření, fáze spoření a fáze úvěru, použití úvěru, překlenovacího úvěru a účelovosti úvěrování. Určeno </a:t>
            </a:r>
            <a:r>
              <a:rPr lang="cs-CZ" dirty="0"/>
              <a:t>k výkladu do hodiny a k praktickému procvičení učiva.</a:t>
            </a:r>
          </a:p>
          <a:p>
            <a:r>
              <a:rPr lang="cs-CZ" dirty="0"/>
              <a:t> </a:t>
            </a:r>
          </a:p>
          <a:p>
            <a:endParaRPr lang="cs-CZ" b="1" dirty="0"/>
          </a:p>
          <a:p>
            <a:r>
              <a:rPr lang="cs-CZ" b="1" dirty="0"/>
              <a:t>Použité zdroje: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978-80-7402-107-7.</a:t>
            </a:r>
          </a:p>
          <a:p>
            <a:r>
              <a:rPr lang="cs-CZ" dirty="0"/>
              <a:t>ING. PETRA NAVRÁTILOVÁ. Finanční gramotnost. Praha: </a:t>
            </a:r>
            <a:r>
              <a:rPr lang="cs-CZ" dirty="0" err="1"/>
              <a:t>Ikar</a:t>
            </a:r>
            <a:r>
              <a:rPr lang="cs-CZ" dirty="0"/>
              <a:t> Praha, 1995. ISBN 978-80-7402-106-0.</a:t>
            </a:r>
          </a:p>
          <a:p>
            <a:r>
              <a:rPr lang="cs-CZ" dirty="0"/>
              <a:t>OBCHODNÍ AKADEMIE, Mohelnice. Ekonomické kompetence v občanském životě. ISBN CZ.1.07/1.1.04/02.0139.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Pokud není uvedeno jinak, použitý materiál je z 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xmlns="" val="2503716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3786</TotalTime>
  <Words>943</Words>
  <Application>Microsoft Office PowerPoint</Application>
  <PresentationFormat>Předvádění na obrazovce (4:3)</PresentationFormat>
  <Paragraphs>109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Tok</vt:lpstr>
      <vt:lpstr>Snímek 1</vt:lpstr>
      <vt:lpstr>Snímek 2</vt:lpstr>
      <vt:lpstr>Spoření 4</vt:lpstr>
      <vt:lpstr>Základní pojmy</vt:lpstr>
      <vt:lpstr>Zásady fungování </vt:lpstr>
      <vt:lpstr>Zásady fungování </vt:lpstr>
      <vt:lpstr>Stavební spoření</vt:lpstr>
      <vt:lpstr>Stavební spoření</vt:lpstr>
      <vt:lpstr>Stavební spoření</vt:lpstr>
      <vt:lpstr>Stavební spoření</vt:lpstr>
      <vt:lpstr>Stavební spoření</vt:lpstr>
      <vt:lpstr>Stavební spoření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Dum</cp:lastModifiedBy>
  <cp:revision>194</cp:revision>
  <dcterms:created xsi:type="dcterms:W3CDTF">2013-01-11T17:11:37Z</dcterms:created>
  <dcterms:modified xsi:type="dcterms:W3CDTF">2014-10-16T11:53:30Z</dcterms:modified>
</cp:coreProperties>
</file>