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98" r:id="rId6"/>
    <p:sldId id="299" r:id="rId7"/>
    <p:sldId id="300" r:id="rId8"/>
    <p:sldId id="302" r:id="rId9"/>
    <p:sldId id="28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S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poření 5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37112"/>
            <a:ext cx="18288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00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VI-2-16-14_Sporeni-5_Penzijni-pripojisteni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08518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Spoření 5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79171"/>
            <a:ext cx="8048058" cy="4216539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Spořicí účty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Termínované vklady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Vkladní knížky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spoření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Penzijní připojištění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6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Penzijní připojištění, druhy penzí, daňové výhody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16832"/>
            <a:ext cx="18288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Základní pojmy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Spoření </a:t>
            </a:r>
            <a:r>
              <a:rPr lang="cs-CZ" b="1" dirty="0"/>
              <a:t>- </a:t>
            </a:r>
            <a:r>
              <a:rPr lang="cs-CZ" dirty="0"/>
              <a:t>Účelem spoření je zhodnotit peníze, které </a:t>
            </a:r>
            <a:r>
              <a:rPr lang="cs-CZ" dirty="0" smtClean="0"/>
              <a:t>nepotřebujeme</a:t>
            </a:r>
            <a:r>
              <a:rPr lang="cs-CZ" b="1" dirty="0"/>
              <a:t>.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Penzijní připojištění – </a:t>
            </a:r>
            <a:r>
              <a:rPr lang="cs-CZ" dirty="0" smtClean="0"/>
              <a:t>je </a:t>
            </a:r>
            <a:r>
              <a:rPr lang="cs-CZ" dirty="0"/>
              <a:t>forma dlouhodobého spoření finančních prostředků, </a:t>
            </a:r>
            <a:r>
              <a:rPr lang="cs-CZ" dirty="0" smtClean="0"/>
              <a:t>pro </a:t>
            </a:r>
            <a:r>
              <a:rPr lang="cs-CZ" dirty="0"/>
              <a:t>každého občana představuje možnost spořit si na důchod dle jeho vlastních možností. J</a:t>
            </a:r>
            <a:r>
              <a:rPr lang="cs-CZ" dirty="0" smtClean="0"/>
              <a:t>e podporováno </a:t>
            </a:r>
            <a:r>
              <a:rPr lang="cs-CZ" dirty="0"/>
              <a:t>ze strany státu, který předpokládá, že se do budoucna takto získané příjmy stanou nedílnou součástí starobní penze.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/>
              <a:t>založeno na pravidelných měsíčních, čtvrtletních a ročních úložkách, které jsou investovány a </a:t>
            </a:r>
            <a:r>
              <a:rPr lang="cs-CZ" dirty="0" smtClean="0"/>
              <a:t>zhodnocovány. Penzijní </a:t>
            </a:r>
            <a:r>
              <a:rPr lang="cs-CZ" dirty="0"/>
              <a:t>připojištění spravují </a:t>
            </a:r>
            <a:r>
              <a:rPr lang="cs-CZ" dirty="0" smtClean="0"/>
              <a:t>penzijní společnosti</a:t>
            </a:r>
            <a:r>
              <a:rPr lang="cs-CZ" dirty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Penzijní připojištění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  <a:p>
            <a:r>
              <a:rPr lang="cs-CZ" b="1" dirty="0"/>
              <a:t>Výhody penzijního připojištění                                                                                                       </a:t>
            </a:r>
          </a:p>
          <a:p>
            <a:r>
              <a:rPr lang="cs-CZ" dirty="0" smtClean="0"/>
              <a:t>Státní </a:t>
            </a:r>
            <a:r>
              <a:rPr lang="cs-CZ" dirty="0"/>
              <a:t>příspěvek </a:t>
            </a:r>
          </a:p>
          <a:p>
            <a:r>
              <a:rPr lang="cs-CZ" dirty="0" smtClean="0"/>
              <a:t>Úspora </a:t>
            </a:r>
            <a:r>
              <a:rPr lang="cs-CZ" dirty="0"/>
              <a:t>na </a:t>
            </a:r>
            <a:r>
              <a:rPr lang="cs-CZ" dirty="0" smtClean="0"/>
              <a:t>daních</a:t>
            </a:r>
            <a:endParaRPr lang="cs-CZ" dirty="0"/>
          </a:p>
          <a:p>
            <a:r>
              <a:rPr lang="cs-CZ" dirty="0" smtClean="0"/>
              <a:t>Zhodnocení </a:t>
            </a:r>
            <a:r>
              <a:rPr lang="cs-CZ" dirty="0"/>
              <a:t>finančních prostředků, které nemůže být záporné                                               </a:t>
            </a:r>
          </a:p>
          <a:p>
            <a:r>
              <a:rPr lang="cs-CZ" dirty="0" smtClean="0"/>
              <a:t>Podíly </a:t>
            </a:r>
            <a:r>
              <a:rPr lang="cs-CZ" dirty="0"/>
              <a:t>na výnosech připisovány v průběhu vyplácení penzí</a:t>
            </a:r>
          </a:p>
          <a:p>
            <a:r>
              <a:rPr lang="cs-CZ" dirty="0" smtClean="0"/>
              <a:t>Možnost </a:t>
            </a:r>
            <a:r>
              <a:rPr lang="cs-CZ" dirty="0"/>
              <a:t>získání příspěvku na penzijní připojištění od zaměstnavatele nebo 3. osoby</a:t>
            </a:r>
          </a:p>
          <a:p>
            <a:r>
              <a:rPr lang="cs-CZ" dirty="0" smtClean="0"/>
              <a:t>Flexibilita </a:t>
            </a:r>
            <a:r>
              <a:rPr lang="cs-CZ" dirty="0"/>
              <a:t>-  možnost provádět změny např. ve výši příspěvku                                                </a:t>
            </a:r>
            <a:endParaRPr lang="cs-CZ" dirty="0" smtClean="0"/>
          </a:p>
          <a:p>
            <a:r>
              <a:rPr lang="cs-CZ" dirty="0" smtClean="0"/>
              <a:t>Možnost </a:t>
            </a:r>
            <a:r>
              <a:rPr lang="cs-CZ" dirty="0"/>
              <a:t>sjednání pozůstalostní a invalidní penze</a:t>
            </a:r>
          </a:p>
          <a:p>
            <a:r>
              <a:rPr lang="cs-CZ" dirty="0" smtClean="0"/>
              <a:t>Možnost </a:t>
            </a:r>
            <a:r>
              <a:rPr lang="cs-CZ" dirty="0"/>
              <a:t>volby způsobu výplaty při řádném ukončení smlouvy                                                  </a:t>
            </a:r>
          </a:p>
          <a:p>
            <a:r>
              <a:rPr lang="cs-CZ" dirty="0" smtClean="0"/>
              <a:t>Odložená </a:t>
            </a:r>
            <a:r>
              <a:rPr lang="cs-CZ" dirty="0"/>
              <a:t>daň (výnosy penzijních fondů zdaněny 15 % až při výplatě důchodu)           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NB1\AppData\Local\Microsoft\Windows\Temporary Internet Files\Content.IE5\A2ZPU791\MC900309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60195"/>
            <a:ext cx="1826971" cy="171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7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Penzijní připojištění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/>
              <a:t>Daňové výhody pro účastníka penzijního </a:t>
            </a:r>
            <a:r>
              <a:rPr lang="cs-CZ" b="1" dirty="0" smtClean="0"/>
              <a:t>připojištění</a:t>
            </a:r>
          </a:p>
          <a:p>
            <a:r>
              <a:rPr lang="cs-CZ" dirty="0" smtClean="0"/>
              <a:t>Snížení základu </a:t>
            </a:r>
            <a:r>
              <a:rPr lang="cs-CZ" dirty="0"/>
              <a:t>daně o 12 000 Kč, ale pouze při spoření nad 12 000 Kč ročně bude možné si o částku, která ji přesáhne, snížit základ daně, a to až do zmíněných 12 000 Kč za zdaňovací období. Maximální daňové úspory dosáhne tedy občan při pravidelném spoření 2 000 Kč.</a:t>
            </a:r>
          </a:p>
          <a:p>
            <a:r>
              <a:rPr lang="cs-CZ" dirty="0" smtClean="0"/>
              <a:t>Zaměstnavatel </a:t>
            </a:r>
            <a:r>
              <a:rPr lang="cs-CZ" dirty="0"/>
              <a:t>může zaměstnancům ročně přispívat částkou až 24 000 Kč, tento příspěvek je pro zaměstnance osvobozen od daně z příjmu, zatímco zaměstnavateli snižuje daňový základ</a:t>
            </a:r>
            <a:r>
              <a:rPr lang="cs-CZ" dirty="0" smtClean="0"/>
              <a:t>.</a:t>
            </a:r>
          </a:p>
          <a:p>
            <a:r>
              <a:rPr lang="cs-CZ" dirty="0"/>
              <a:t>http://www.mesec.cz/pojisteni/penzijni-sporeni/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40"/>
            <a:ext cx="18288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0097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Penzijní připojištění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7200" b="1" dirty="0" smtClean="0"/>
              <a:t>Druhy penzí od penzijního fondu </a:t>
            </a:r>
          </a:p>
          <a:p>
            <a:r>
              <a:rPr lang="cs-CZ" sz="7200" b="1" dirty="0" smtClean="0"/>
              <a:t>starobní </a:t>
            </a:r>
            <a:r>
              <a:rPr lang="cs-CZ" sz="7200" b="1" dirty="0"/>
              <a:t>penze - </a:t>
            </a:r>
            <a:r>
              <a:rPr lang="cs-CZ" sz="7200" dirty="0"/>
              <a:t>spoření minimálně 5 let, dosažení věku 60 let (pro smlouvy uzavřené od roku 2013 výplata penze až po dosažení důchodového věku)</a:t>
            </a:r>
          </a:p>
          <a:p>
            <a:r>
              <a:rPr lang="cs-CZ" sz="7200" b="1" dirty="0" smtClean="0"/>
              <a:t>invalidní </a:t>
            </a:r>
            <a:r>
              <a:rPr lang="cs-CZ" sz="7200" b="1" dirty="0"/>
              <a:t>penze </a:t>
            </a:r>
            <a:r>
              <a:rPr lang="cs-CZ" sz="7200" dirty="0"/>
              <a:t>- musí  být sjednána ve smlouvě, přiznán plný invalidní důchod, spoření minimálně 5 let</a:t>
            </a:r>
          </a:p>
          <a:p>
            <a:r>
              <a:rPr lang="cs-CZ" sz="7200" b="1" dirty="0" smtClean="0"/>
              <a:t>výsluhová </a:t>
            </a:r>
            <a:r>
              <a:rPr lang="cs-CZ" sz="7200" b="1" dirty="0"/>
              <a:t>penze </a:t>
            </a:r>
            <a:r>
              <a:rPr lang="cs-CZ" sz="7200" dirty="0"/>
              <a:t>- spoření minimálně 15 let, možnost výběru před dosažením 60 let, lze vybrat pouze část (max. 50 %) uložených vkladů (od roku 2013 tento druh penze končí)</a:t>
            </a:r>
          </a:p>
          <a:p>
            <a:r>
              <a:rPr lang="cs-CZ" sz="7200" b="1" dirty="0" smtClean="0"/>
              <a:t>pozůstalostní </a:t>
            </a:r>
            <a:r>
              <a:rPr lang="cs-CZ" sz="7200" b="1" dirty="0"/>
              <a:t>penze </a:t>
            </a:r>
            <a:r>
              <a:rPr lang="cs-CZ" sz="7200" dirty="0"/>
              <a:t>- získá oprávněná osoba v případě úmrtí účastníka penzijního připojištění, pokud účastník spořil alespoň 3 roky nebo byl příjemcem starobní či invalidní penze, vyplácí se po určitou předem sjednanou dobu</a:t>
            </a:r>
          </a:p>
          <a:p>
            <a:r>
              <a:rPr lang="cs-CZ" sz="7200" b="1" dirty="0" smtClean="0"/>
              <a:t>jednorázové </a:t>
            </a:r>
            <a:r>
              <a:rPr lang="cs-CZ" sz="7200" b="1" dirty="0"/>
              <a:t>vyrovnání </a:t>
            </a:r>
            <a:r>
              <a:rPr lang="cs-CZ" sz="7200" dirty="0"/>
              <a:t>- uspořené prostředky lze vybrat najednou, podmínkou je získání nároku, nelze u pozůstalostní penze</a:t>
            </a:r>
          </a:p>
          <a:p>
            <a:r>
              <a:rPr lang="cs-CZ" sz="7200" b="1" dirty="0" smtClean="0"/>
              <a:t>odbytné</a:t>
            </a:r>
            <a:r>
              <a:rPr lang="cs-CZ" sz="7200" dirty="0" smtClean="0"/>
              <a:t> </a:t>
            </a:r>
            <a:r>
              <a:rPr lang="cs-CZ" sz="7200" dirty="0"/>
              <a:t>- patří účastníkovi, který platil příspěvky alespoň 12 měsíců a nevznikl mu nárok na penzi nebo oprávněné osobě v případě, že zemřelý účastník nesplnil nárok </a:t>
            </a:r>
            <a:r>
              <a:rPr lang="cs-CZ" sz="7200" dirty="0" smtClean="0"/>
              <a:t>na starobní </a:t>
            </a:r>
            <a:r>
              <a:rPr lang="cs-CZ" sz="7200" dirty="0"/>
              <a:t>penzi či pozůstalostní důchod.                                                                                                               Odbytné je naspořená částka - státní příspěvek - výnos ze st. příspěvku – zdaněno </a:t>
            </a:r>
            <a:r>
              <a:rPr lang="cs-CZ" sz="7200" dirty="0" smtClean="0"/>
              <a:t>25 </a:t>
            </a:r>
            <a:r>
              <a:rPr lang="cs-CZ" sz="7200" dirty="0"/>
              <a:t>% </a:t>
            </a:r>
          </a:p>
          <a:p>
            <a:endParaRPr lang="cs-CZ" dirty="0"/>
          </a:p>
        </p:txBody>
      </p:sp>
      <p:pic>
        <p:nvPicPr>
          <p:cNvPr id="2052" name="Picture 4" descr="C:\Users\NB1\AppData\Local\Microsoft\Windows\Temporary Internet Files\Content.IE5\A2ZPU791\MC900309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6672"/>
            <a:ext cx="1826971" cy="171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65964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Penzijní připojištění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smtClean="0"/>
              <a:t>Nevýhody penzijního připojištění </a:t>
            </a:r>
          </a:p>
          <a:p>
            <a:r>
              <a:rPr lang="cs-CZ" smtClean="0"/>
              <a:t>Výběr vkladu nejdříve po 5 letech, při dosažení 60 let věku (Nově u smluv uzavřených po 30. 11. 2012 výplata penze až po dovršení důchodového věku.)  </a:t>
            </a:r>
          </a:p>
          <a:p>
            <a:r>
              <a:rPr lang="cs-CZ" smtClean="0"/>
              <a:t>Výnosy penzijních fondů zdaňovány 15 %, při předčasném zrušení 25 %   </a:t>
            </a:r>
          </a:p>
          <a:p>
            <a:r>
              <a:rPr lang="cs-CZ" smtClean="0"/>
              <a:t>Vklady nejsou ze zákona pojištěny, ČNB funguje jako dozor  </a:t>
            </a:r>
          </a:p>
          <a:p>
            <a:r>
              <a:rPr lang="cs-CZ" smtClean="0"/>
              <a:t>Omezené možnosti  investovat - fond nepodstupuje vysoké riziko, protože nesmí připsat ztrátu, současně tímto přichází o vyšší výnosy.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18288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4596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</a:t>
            </a:r>
            <a:r>
              <a:rPr lang="cs-CZ" dirty="0" smtClean="0"/>
              <a:t>výklad problematiky penzijního připojištění, druhy penzí, výhody a nevýhody penzijního připojištění.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4602</TotalTime>
  <Words>704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Snímek 2</vt:lpstr>
      <vt:lpstr>Spoření 5</vt:lpstr>
      <vt:lpstr>Základní pojmy</vt:lpstr>
      <vt:lpstr>Penzijní připojištění</vt:lpstr>
      <vt:lpstr>Penzijní připojištění</vt:lpstr>
      <vt:lpstr>Penzijní připojištění</vt:lpstr>
      <vt:lpstr>Penzijní připojištění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203</cp:revision>
  <dcterms:created xsi:type="dcterms:W3CDTF">2013-01-11T17:11:37Z</dcterms:created>
  <dcterms:modified xsi:type="dcterms:W3CDTF">2014-10-16T11:52:00Z</dcterms:modified>
</cp:coreProperties>
</file>