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70" r:id="rId2"/>
    <p:sldId id="271" r:id="rId3"/>
    <p:sldId id="256" r:id="rId4"/>
    <p:sldId id="263" r:id="rId5"/>
    <p:sldId id="266" r:id="rId6"/>
    <p:sldId id="264" r:id="rId7"/>
    <p:sldId id="258" r:id="rId8"/>
    <p:sldId id="267" r:id="rId9"/>
    <p:sldId id="268" r:id="rId10"/>
    <p:sldId id="259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DCF0C5C-5D00-47B9-A0F9-CFF6A700FC8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DB38EE7-862D-405F-BCD1-72AB6DCB43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DCF0C5C-5D00-47B9-A0F9-CFF6A700FC8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DB38EE7-862D-405F-BCD1-72AB6DCB43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DCF0C5C-5D00-47B9-A0F9-CFF6A700FC8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DB38EE7-862D-405F-BCD1-72AB6DCB43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F0C5C-5D00-47B9-A0F9-CFF6A700FC8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38EE7-862D-405F-BCD1-72AB6DCB43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F0C5C-5D00-47B9-A0F9-CFF6A700FC8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38EE7-862D-405F-BCD1-72AB6DCB43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DCF0C5C-5D00-47B9-A0F9-CFF6A700FC8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DB38EE7-862D-405F-BCD1-72AB6DCB43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F0C5C-5D00-47B9-A0F9-CFF6A700FC8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38EE7-862D-405F-BCD1-72AB6DCB43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DCF0C5C-5D00-47B9-A0F9-CFF6A700FC8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DB38EE7-862D-405F-BCD1-72AB6DCB43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DCF0C5C-5D00-47B9-A0F9-CFF6A700FC8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DB38EE7-862D-405F-BCD1-72AB6DCB43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F0C5C-5D00-47B9-A0F9-CFF6A700FC8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38EE7-862D-405F-BCD1-72AB6DCB43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F0C5C-5D00-47B9-A0F9-CFF6A700FC8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38EE7-862D-405F-BCD1-72AB6DCB43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6F54F2-C206-4C18-BCB9-A752F5968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DCF0C5C-5D00-47B9-A0F9-CFF6A700FC83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DB38EE7-862D-405F-BCD1-72AB6DCB438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zakony.centrum.cz/zakonik-pra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</a:t>
            </a:r>
            <a:r>
              <a:rPr lang="cs-CZ" dirty="0" smtClean="0"/>
              <a:t>Pracovní právo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PR_ 82 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Pracovněprávní vztahy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</a:t>
            </a:r>
            <a:r>
              <a:rPr lang="cs-CZ" dirty="0"/>
              <a:t>okruh: </a:t>
            </a:r>
            <a:r>
              <a:rPr lang="cs-CZ" dirty="0" smtClean="0"/>
              <a:t> Ekonomika </a:t>
            </a:r>
            <a:r>
              <a:rPr lang="cs-CZ" dirty="0"/>
              <a:t>a právo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 2. </a:t>
            </a:r>
            <a:r>
              <a:rPr lang="cs-CZ" dirty="0"/>
              <a:t>obor Podnikání</a:t>
            </a:r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srpen-říjen 2013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Pracovněprávní vztahy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Klíčová slova: pracovní poměr, zaměstnanec, zaměstnavatel, závislý poměr</a:t>
            </a:r>
            <a:endParaRPr lang="cs-CZ" dirty="0"/>
          </a:p>
        </p:txBody>
      </p:sp>
    </p:spTree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Pracovněprávní vztahy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1. individuální – pracovní poměr </a:t>
            </a:r>
          </a:p>
          <a:p>
            <a:r>
              <a:rPr lang="cs-CZ" dirty="0"/>
              <a:t> </a:t>
            </a:r>
            <a:r>
              <a:rPr lang="cs-CZ" dirty="0" smtClean="0"/>
              <a:t>   zaměstnavatel x zaměstnanec</a:t>
            </a:r>
          </a:p>
          <a:p>
            <a:r>
              <a:rPr lang="cs-CZ" dirty="0" smtClean="0"/>
              <a:t>2. kolektivní – zaměstnavatel x odborová </a:t>
            </a:r>
          </a:p>
          <a:p>
            <a:r>
              <a:rPr lang="cs-CZ" dirty="0"/>
              <a:t> </a:t>
            </a:r>
            <a:r>
              <a:rPr lang="cs-CZ" dirty="0" smtClean="0"/>
              <a:t>   organizace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Documents and Settings\ucitel\Local Settings\Temporary Internet Files\Content.IE5\44E4RQJA\MP9004265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82190"/>
            <a:ext cx="9144000" cy="6093619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Závislá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Zaměstnavatel – nadřízený, zaměstnanec – podřízený</a:t>
            </a:r>
          </a:p>
          <a:p>
            <a:endParaRPr lang="cs-CZ" dirty="0" smtClean="0"/>
          </a:p>
          <a:p>
            <a:r>
              <a:rPr lang="cs-CZ" dirty="0" smtClean="0"/>
              <a:t>- zaměstnanec vykonává práci osobně pro </a:t>
            </a:r>
          </a:p>
          <a:p>
            <a:r>
              <a:rPr lang="cs-CZ" dirty="0"/>
              <a:t> </a:t>
            </a:r>
            <a:r>
              <a:rPr lang="cs-CZ" dirty="0" smtClean="0"/>
              <a:t> zaměstnavatele, dle jeho pokynů a na jeho </a:t>
            </a:r>
          </a:p>
          <a:p>
            <a:r>
              <a:rPr lang="cs-CZ" dirty="0"/>
              <a:t> </a:t>
            </a:r>
            <a:r>
              <a:rPr lang="cs-CZ" dirty="0" smtClean="0"/>
              <a:t> odpovědnost a jméno, na pracovišti (či jiném </a:t>
            </a:r>
          </a:p>
          <a:p>
            <a:r>
              <a:rPr lang="cs-CZ" dirty="0"/>
              <a:t> </a:t>
            </a:r>
            <a:r>
              <a:rPr lang="cs-CZ" dirty="0" smtClean="0"/>
              <a:t> dohodnutém místě), v pracovní době a za  – </a:t>
            </a:r>
          </a:p>
          <a:p>
            <a:r>
              <a:rPr lang="cs-CZ" dirty="0"/>
              <a:t> </a:t>
            </a:r>
            <a:r>
              <a:rPr lang="cs-CZ" dirty="0" smtClean="0"/>
              <a:t> mzdu, plat, odměnu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Pracovní poměr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dirty="0" smtClean="0"/>
              <a:t>- je nejvýznamnější z pracovněprávních  </a:t>
            </a:r>
          </a:p>
          <a:p>
            <a:pPr eaLnBrk="1" hangingPunct="1"/>
            <a:r>
              <a:rPr lang="cs-CZ" dirty="0" smtClean="0"/>
              <a:t>  vztahů – smluvní vztah mezi </a:t>
            </a:r>
          </a:p>
          <a:p>
            <a:pPr eaLnBrk="1" hangingPunct="1"/>
            <a:r>
              <a:rPr lang="cs-CZ" dirty="0" smtClean="0"/>
              <a:t>  zaměstnancem a zaměstnavatelem</a:t>
            </a:r>
          </a:p>
          <a:p>
            <a:pPr eaLnBrk="1" hangingPunct="1"/>
            <a:r>
              <a:rPr lang="cs-CZ" dirty="0" smtClean="0"/>
              <a:t> Druhy PP </a:t>
            </a:r>
            <a:r>
              <a:rPr lang="cs-CZ" sz="1800" dirty="0" smtClean="0"/>
              <a:t>–</a:t>
            </a:r>
            <a:r>
              <a:rPr lang="cs-CZ" sz="2800" dirty="0" smtClean="0"/>
              <a:t> na plnou x na zkrácenou  </a:t>
            </a:r>
          </a:p>
          <a:p>
            <a:pPr eaLnBrk="1" hangingPunct="1"/>
            <a:r>
              <a:rPr lang="cs-CZ" sz="2800" dirty="0" smtClean="0"/>
              <a:t>                  pracovní dobu</a:t>
            </a:r>
          </a:p>
          <a:p>
            <a:pPr eaLnBrk="1" hangingPunct="1"/>
            <a:r>
              <a:rPr lang="cs-CZ" sz="2800" dirty="0" smtClean="0"/>
              <a:t>                - na dobu určitou x neurčitou</a:t>
            </a:r>
          </a:p>
          <a:p>
            <a:pPr eaLnBrk="1" hangingPunct="1"/>
            <a:endParaRPr lang="cs-CZ" sz="2800" dirty="0" smtClean="0"/>
          </a:p>
          <a:p>
            <a:pPr eaLnBrk="1" hangingPunct="1"/>
            <a:r>
              <a:rPr lang="cs-CZ" sz="2800" dirty="0" smtClean="0"/>
              <a:t>Podle vzájemných vztahů – hlavní a vedlejší, souběžné a vedlejší činnost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Pracovní poměr na dobu určitou může trvat maximálně po dobu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                         a) devíti let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b) dvou let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c) tří let 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Správná odpověď: </a:t>
            </a:r>
          </a:p>
          <a:p>
            <a:endParaRPr lang="cs-CZ" dirty="0" smtClean="0"/>
          </a:p>
          <a:p>
            <a:r>
              <a:rPr lang="cs-CZ" dirty="0" smtClean="0"/>
              <a:t>3 roky,  ale pozor - možno 2x prodloužit o stejnou dobu – maximum je tedy 3x3 roky –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9 let</a:t>
            </a:r>
          </a:p>
          <a:p>
            <a:endParaRPr lang="cs-CZ" dirty="0" smtClean="0"/>
          </a:p>
          <a:p>
            <a:r>
              <a:rPr lang="cs-CZ" dirty="0" smtClean="0"/>
              <a:t>Správná odpověď je tedy odpověď a).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Vznik pracovněprávního vztahu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cs-CZ" sz="2800" dirty="0" smtClean="0"/>
              <a:t>1. </a:t>
            </a:r>
            <a:r>
              <a:rPr lang="cs-CZ" sz="2800" dirty="0" smtClean="0">
                <a:solidFill>
                  <a:srgbClr val="7030A0"/>
                </a:solidFill>
              </a:rPr>
              <a:t>pracovní smlouvou</a:t>
            </a:r>
          </a:p>
          <a:p>
            <a:pPr eaLnBrk="1" hangingPunct="1"/>
            <a:r>
              <a:rPr lang="cs-CZ" sz="2800" dirty="0" smtClean="0"/>
              <a:t>2. </a:t>
            </a:r>
            <a:r>
              <a:rPr lang="cs-CZ" sz="2800" dirty="0" smtClean="0">
                <a:solidFill>
                  <a:srgbClr val="7030A0"/>
                </a:solidFill>
              </a:rPr>
              <a:t>jmenováním</a:t>
            </a:r>
            <a:r>
              <a:rPr lang="cs-CZ" sz="2800" dirty="0" smtClean="0"/>
              <a:t> </a:t>
            </a:r>
            <a:r>
              <a:rPr lang="cs-CZ" sz="2000" dirty="0" smtClean="0"/>
              <a:t>(dle </a:t>
            </a:r>
          </a:p>
          <a:p>
            <a:pPr eaLnBrk="1" hangingPunct="1"/>
            <a:r>
              <a:rPr lang="cs-CZ" sz="2000" dirty="0" smtClean="0"/>
              <a:t>    zvláštního právního </a:t>
            </a:r>
          </a:p>
          <a:p>
            <a:pPr eaLnBrk="1" hangingPunct="1"/>
            <a:r>
              <a:rPr lang="cs-CZ" sz="2000" dirty="0" smtClean="0"/>
              <a:t>    předpisu) –</a:t>
            </a:r>
            <a:r>
              <a:rPr lang="cs-CZ" sz="2800" dirty="0" smtClean="0"/>
              <a:t> např.   </a:t>
            </a:r>
          </a:p>
          <a:p>
            <a:pPr eaLnBrk="1" hangingPunct="1"/>
            <a:r>
              <a:rPr lang="cs-CZ" sz="2800" dirty="0" smtClean="0"/>
              <a:t>    vedoucí </a:t>
            </a:r>
            <a:r>
              <a:rPr lang="cs-CZ" sz="2800" dirty="0" err="1" smtClean="0"/>
              <a:t>přísp</a:t>
            </a:r>
            <a:r>
              <a:rPr lang="cs-CZ" sz="2800" dirty="0" smtClean="0"/>
              <a:t>.  </a:t>
            </a:r>
          </a:p>
          <a:p>
            <a:pPr eaLnBrk="1" hangingPunct="1"/>
            <a:r>
              <a:rPr lang="cs-CZ" sz="2800" dirty="0" smtClean="0"/>
              <a:t>    organizace</a:t>
            </a:r>
          </a:p>
          <a:p>
            <a:pPr eaLnBrk="1" hangingPunct="1"/>
            <a:r>
              <a:rPr lang="cs-CZ" sz="2800" dirty="0" smtClean="0"/>
              <a:t>3. </a:t>
            </a:r>
            <a:r>
              <a:rPr lang="cs-CZ" sz="2800" dirty="0" smtClean="0">
                <a:solidFill>
                  <a:srgbClr val="7030A0"/>
                </a:solidFill>
              </a:rPr>
              <a:t>volbou</a:t>
            </a:r>
            <a:r>
              <a:rPr lang="cs-CZ" sz="2800" dirty="0" smtClean="0"/>
              <a:t> – ale ta je jen </a:t>
            </a:r>
          </a:p>
          <a:p>
            <a:pPr eaLnBrk="1" hangingPunct="1"/>
            <a:r>
              <a:rPr lang="cs-CZ" sz="2800" dirty="0" smtClean="0"/>
              <a:t>   předpokladem pro </a:t>
            </a:r>
          </a:p>
          <a:p>
            <a:pPr eaLnBrk="1" hangingPunct="1"/>
            <a:r>
              <a:rPr lang="cs-CZ" sz="2800" dirty="0" smtClean="0"/>
              <a:t>   sjednání pracovní </a:t>
            </a:r>
          </a:p>
          <a:p>
            <a:pPr eaLnBrk="1" hangingPunct="1"/>
            <a:r>
              <a:rPr lang="cs-CZ" sz="2800" dirty="0" smtClean="0"/>
              <a:t>   smlouvy</a:t>
            </a:r>
          </a:p>
        </p:txBody>
      </p:sp>
      <p:sp>
        <p:nvSpPr>
          <p:cNvPr id="11268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1269" name="Picture 12" descr="C:\Documents and Settings\ucitel\Local Settings\Temporary Internet Files\Content.IE5\1LB7IWPI\MP90038532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412875"/>
            <a:ext cx="3797300" cy="531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JAROSLAVA, </a:t>
            </a:r>
            <a:r>
              <a:rPr lang="cs-CZ" sz="2000" dirty="0" err="1" smtClean="0"/>
              <a:t>Tomancová</a:t>
            </a:r>
            <a:r>
              <a:rPr lang="cs-CZ" sz="2000" dirty="0" smtClean="0"/>
              <a:t> a kol. </a:t>
            </a:r>
            <a:r>
              <a:rPr lang="cs-CZ" sz="2000" i="1" dirty="0" smtClean="0"/>
              <a:t>Základy práva</a:t>
            </a:r>
            <a:r>
              <a:rPr lang="cs-CZ" sz="2000" dirty="0" smtClean="0"/>
              <a:t>. Boskovice: ALBERT, 2007, ISBN 80-7326-110-3. </a:t>
            </a:r>
          </a:p>
          <a:p>
            <a:pPr eaLnBrk="1" hangingPunct="1"/>
            <a:r>
              <a:rPr lang="cs-CZ" sz="2000" dirty="0" smtClean="0"/>
              <a:t>RYSKA, Radovan; PUŠKINOVÁ, Monika. </a:t>
            </a:r>
            <a:r>
              <a:rPr lang="cs-CZ" sz="2000" i="1" dirty="0" smtClean="0"/>
              <a:t>Právo pro střední školy</a:t>
            </a:r>
            <a:r>
              <a:rPr lang="cs-CZ" sz="2000" dirty="0" smtClean="0"/>
              <a:t>. Praha: EDUKO, 2012, ISBN 978-80-8720-457-3.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sz="2000" dirty="0" smtClean="0"/>
              <a:t>ZLÁMAL, Jaroslav; BELLOVÁ, Jana; HALUZA, Jakub. </a:t>
            </a:r>
            <a:r>
              <a:rPr lang="cs-CZ" sz="2000" i="1" dirty="0" smtClean="0"/>
              <a:t>Občanský a společenskovědní základ PRÁVO</a:t>
            </a:r>
            <a:r>
              <a:rPr lang="cs-CZ" sz="2000" dirty="0" smtClean="0"/>
              <a:t>. Kralice na Hané: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Media s.r.o., 2011, ISBN 978-80-7402-090-2. </a:t>
            </a:r>
          </a:p>
          <a:p>
            <a:r>
              <a:rPr lang="cs-CZ" sz="2000" dirty="0" smtClean="0"/>
              <a:t>Microsoft Word – </a:t>
            </a:r>
            <a:r>
              <a:rPr lang="cs-CZ" sz="2000" dirty="0" smtClean="0"/>
              <a:t>klipart - </a:t>
            </a:r>
            <a:r>
              <a:rPr lang="cs-CZ" sz="2000" dirty="0" smtClean="0"/>
              <a:t>www.office.</a:t>
            </a:r>
            <a:r>
              <a:rPr lang="cs-CZ" sz="2000" smtClean="0"/>
              <a:t>microsoft.com</a:t>
            </a:r>
            <a:endParaRPr lang="cs-CZ" sz="2000" dirty="0" smtClean="0"/>
          </a:p>
          <a:p>
            <a:pPr eaLnBrk="1" hangingPunct="1"/>
            <a:r>
              <a:rPr lang="cs-CZ" sz="2000" dirty="0" smtClean="0"/>
              <a:t>Čerpáno: 4. 9. 2013</a:t>
            </a:r>
          </a:p>
          <a:p>
            <a:r>
              <a:rPr lang="cs-CZ" sz="2000" dirty="0" smtClean="0">
                <a:hlinkClick r:id="rId2"/>
              </a:rPr>
              <a:t>http://zakony.centrum.cz/zakonik-prace</a:t>
            </a:r>
            <a:endParaRPr lang="cs-CZ" sz="2000" dirty="0" smtClean="0"/>
          </a:p>
          <a:p>
            <a:endParaRPr 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>
              <a:solidFill>
                <a:srgbClr val="000000"/>
              </a:solidFill>
            </a:endParaRPr>
          </a:p>
          <a:p>
            <a:pPr eaLnBrk="1" hangingPunct="1"/>
            <a:endParaRPr lang="cs-CZ" sz="2000" dirty="0" smtClean="0"/>
          </a:p>
        </p:txBody>
      </p:sp>
    </p:spTree>
  </p:cSld>
  <p:clrMapOvr>
    <a:masterClrMapping/>
  </p:clrMapOvr>
  <p:transition>
    <p:wipe dir="r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2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106</TotalTime>
  <Words>349</Words>
  <Application>Microsoft Office PowerPoint</Application>
  <PresentationFormat>Předvádění na obrazovce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Snímek 2</vt:lpstr>
      <vt:lpstr>Pracovněprávní vztahy</vt:lpstr>
      <vt:lpstr>Pracovněprávní vztahy</vt:lpstr>
      <vt:lpstr>Snímek 5</vt:lpstr>
      <vt:lpstr>Závislá práce</vt:lpstr>
      <vt:lpstr>Pracovní poměr</vt:lpstr>
      <vt:lpstr>Pracovní poměr na dobu určitou může trvat maximálně po dobu :</vt:lpstr>
      <vt:lpstr>Snímek 9</vt:lpstr>
      <vt:lpstr>Vznik pracovněprávního vztahu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Pracovněprávní vztahy - účastníci</dc:title>
  <dc:creator>ucitel</dc:creator>
  <cp:lastModifiedBy>Dum</cp:lastModifiedBy>
  <cp:revision>18</cp:revision>
  <dcterms:created xsi:type="dcterms:W3CDTF">2013-08-07T07:12:07Z</dcterms:created>
  <dcterms:modified xsi:type="dcterms:W3CDTF">2014-10-16T11:07:21Z</dcterms:modified>
</cp:coreProperties>
</file>