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0" r:id="rId2"/>
    <p:sldId id="271" r:id="rId3"/>
    <p:sldId id="256" r:id="rId4"/>
    <p:sldId id="257" r:id="rId5"/>
    <p:sldId id="266" r:id="rId6"/>
    <p:sldId id="259" r:id="rId7"/>
    <p:sldId id="260" r:id="rId8"/>
    <p:sldId id="262" r:id="rId9"/>
    <p:sldId id="263" r:id="rId10"/>
    <p:sldId id="264" r:id="rId11"/>
    <p:sldId id="267" r:id="rId12"/>
    <p:sldId id="268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677E9AA-7597-4D2C-8698-D5FB532A5C29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2F78DC6-1F27-42CF-A6AC-17999E61EF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pull dir="d"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/cast-2-hlava-2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Číslo projektu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83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Pracovní smlouva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srpen-říjen 2013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3600451"/>
          </a:xfrm>
        </p:spPr>
        <p:txBody>
          <a:bodyPr/>
          <a:lstStyle/>
          <a:p>
            <a:r>
              <a:rPr lang="cs-CZ" dirty="0" smtClean="0"/>
              <a:t>Pracovní smlouva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podstatné náležitosti, zkušební doba </a:t>
            </a:r>
          </a:p>
        </p:txBody>
      </p:sp>
      <p:pic>
        <p:nvPicPr>
          <p:cNvPr id="1026" name="Picture 2" descr="C:\Documents and Settings\ucitel\Local Settings\Temporary Internet Files\Content.IE5\44E4RQJA\MP90042244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76672"/>
            <a:ext cx="2880320" cy="2081481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b="1" dirty="0" smtClean="0"/>
              <a:t/>
            </a:r>
            <a:br>
              <a:rPr lang="cs-CZ" sz="3100" b="1" dirty="0" smtClean="0"/>
            </a:br>
            <a:r>
              <a:rPr lang="cs-CZ" sz="3100" b="1" dirty="0" smtClean="0"/>
              <a:t>Zákon č. 262/2006 Sb.</a:t>
            </a:r>
            <a:br>
              <a:rPr lang="cs-CZ" sz="3100" b="1" dirty="0" smtClean="0"/>
            </a:br>
            <a:r>
              <a:rPr lang="cs-CZ" sz="3100" b="1" dirty="0" smtClean="0"/>
              <a:t>(§ 34)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Pracovní smlouva musí obsahovat 3 podstatné náležitosti</a:t>
            </a:r>
          </a:p>
          <a:p>
            <a:endParaRPr lang="cs-CZ" dirty="0" smtClean="0"/>
          </a:p>
          <a:p>
            <a:pPr marL="609600" indent="-609600">
              <a:buFontTx/>
              <a:buAutoNum type="arabicPeriod"/>
            </a:pPr>
            <a:r>
              <a:rPr lang="cs-CZ" dirty="0">
                <a:solidFill>
                  <a:srgbClr val="7030A0"/>
                </a:solidFill>
              </a:rPr>
              <a:t>d</a:t>
            </a:r>
            <a:r>
              <a:rPr lang="cs-CZ" dirty="0" smtClean="0">
                <a:solidFill>
                  <a:srgbClr val="7030A0"/>
                </a:solidFill>
              </a:rPr>
              <a:t>en nástupu do práce</a:t>
            </a:r>
          </a:p>
          <a:p>
            <a:pPr marL="609600" indent="-609600">
              <a:buFontTx/>
              <a:buAutoNum type="arabicPeriod"/>
            </a:pPr>
            <a:r>
              <a:rPr lang="cs-CZ" dirty="0">
                <a:solidFill>
                  <a:srgbClr val="7030A0"/>
                </a:solidFill>
              </a:rPr>
              <a:t>m</a:t>
            </a:r>
            <a:r>
              <a:rPr lang="cs-CZ" dirty="0" smtClean="0">
                <a:solidFill>
                  <a:srgbClr val="7030A0"/>
                </a:solidFill>
              </a:rPr>
              <a:t>ísto výkonu práce</a:t>
            </a:r>
          </a:p>
          <a:p>
            <a:pPr marL="609600" indent="-609600">
              <a:buFontTx/>
              <a:buAutoNum type="arabicPeriod"/>
            </a:pPr>
            <a:r>
              <a:rPr lang="cs-CZ" dirty="0">
                <a:solidFill>
                  <a:srgbClr val="7030A0"/>
                </a:solidFill>
              </a:rPr>
              <a:t>d</a:t>
            </a:r>
            <a:r>
              <a:rPr lang="cs-CZ" dirty="0" smtClean="0">
                <a:solidFill>
                  <a:srgbClr val="7030A0"/>
                </a:solidFill>
              </a:rPr>
              <a:t>ruh práce – funkce</a:t>
            </a:r>
          </a:p>
          <a:p>
            <a:pPr marL="609600" indent="-609600">
              <a:buFontTx/>
              <a:buAutoNum type="arabicPeriod"/>
            </a:pPr>
            <a:endParaRPr lang="cs-CZ" dirty="0" smtClean="0"/>
          </a:p>
          <a:p>
            <a:pPr marL="609600" indent="-609600">
              <a:buNone/>
            </a:pPr>
            <a:r>
              <a:rPr lang="cs-CZ" dirty="0" smtClean="0"/>
              <a:t>Vždy písemná forma, každá strana obdrží jedno</a:t>
            </a:r>
          </a:p>
          <a:p>
            <a:pPr marL="609600" indent="-609600">
              <a:buNone/>
            </a:pPr>
            <a:r>
              <a:rPr lang="cs-CZ" dirty="0"/>
              <a:t>v</a:t>
            </a:r>
            <a:r>
              <a:rPr lang="cs-CZ" dirty="0" smtClean="0"/>
              <a:t>yhotovení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sz="4400" b="1" dirty="0" smtClean="0"/>
              <a:t>Další ujednání:</a:t>
            </a:r>
          </a:p>
          <a:p>
            <a:endParaRPr lang="cs-CZ" dirty="0" smtClean="0"/>
          </a:p>
          <a:p>
            <a:r>
              <a:rPr lang="cs-CZ" dirty="0" smtClean="0"/>
              <a:t>doba, na kterou se pracovní poměr uzavírá</a:t>
            </a:r>
          </a:p>
          <a:p>
            <a:r>
              <a:rPr lang="cs-CZ" dirty="0" smtClean="0"/>
              <a:t>platové zařazení, základní měsíční mzda</a:t>
            </a:r>
          </a:p>
          <a:p>
            <a:r>
              <a:rPr lang="cs-CZ" dirty="0" smtClean="0"/>
              <a:t>rozvržení pracovní doby…….</a:t>
            </a:r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   U některých zaměstnanců může být místem výkonu práce celá ČR – revizoři inventurní pracovníci, montéři…</a:t>
            </a:r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609600" indent="-60960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Nenastoupí-li zaměstnanec ve sjednanou dobu</a:t>
            </a:r>
            <a:br>
              <a:rPr lang="cs-CZ" sz="3100" dirty="0" smtClean="0"/>
            </a:br>
            <a:r>
              <a:rPr lang="cs-CZ" sz="3100" dirty="0" smtClean="0"/>
              <a:t>bezdůvodně – může zaměstnavatel od smlouvy odstoupit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1" name="Picture 3" descr="C:\Documents and Settings\ucitel\Local Settings\Temporary Internet Files\Content.IE5\44E4RQJA\MP9004392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492896"/>
            <a:ext cx="5720680" cy="3830131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Pozor!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Zaměstnavatel velmi často volí pro  druh práce obecnější pojmenování </a:t>
            </a:r>
            <a:r>
              <a:rPr lang="cs-CZ" dirty="0" smtClean="0"/>
              <a:t>/např</a:t>
            </a:r>
            <a:r>
              <a:rPr lang="cs-CZ" dirty="0"/>
              <a:t>. práce v administrativě, úklidové práce…/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Zaměstnanec má zájem na přesném pojmenování /např</a:t>
            </a:r>
            <a:r>
              <a:rPr lang="cs-CZ" dirty="0" smtClean="0"/>
              <a:t>. ne účetní, ale </a:t>
            </a:r>
            <a:r>
              <a:rPr lang="cs-CZ" dirty="0"/>
              <a:t>mzdová účetní/</a:t>
            </a:r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Mezi zaměstnavatelem a zaměstnancem může být sjednána ZKUŠEBNÍ DOBA</a:t>
            </a:r>
            <a:endParaRPr lang="cs-CZ" sz="3200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- maximálně 3 měsíce </a:t>
            </a:r>
            <a:r>
              <a:rPr lang="cs-CZ" dirty="0" smtClean="0"/>
              <a:t> - u vedoucích pracovníků až 6 měsíců, u </a:t>
            </a:r>
            <a:r>
              <a:rPr lang="cs-CZ" dirty="0"/>
              <a:t>některých povolání se místo toho využije pracovní</a:t>
            </a:r>
          </a:p>
          <a:p>
            <a:pPr>
              <a:buFontTx/>
              <a:buNone/>
            </a:pPr>
            <a:r>
              <a:rPr lang="cs-CZ" dirty="0"/>
              <a:t>   </a:t>
            </a:r>
            <a:r>
              <a:rPr lang="cs-CZ" dirty="0" smtClean="0"/>
              <a:t> poměr </a:t>
            </a:r>
            <a:r>
              <a:rPr lang="cs-CZ" dirty="0"/>
              <a:t>na dobu určitou /učitel</a:t>
            </a:r>
            <a:r>
              <a:rPr lang="cs-CZ" dirty="0" smtClean="0"/>
              <a:t>/</a:t>
            </a:r>
          </a:p>
          <a:p>
            <a:pPr>
              <a:buFontTx/>
              <a:buNone/>
            </a:pPr>
            <a:r>
              <a:rPr lang="cs-CZ" dirty="0"/>
              <a:t> </a:t>
            </a:r>
            <a:r>
              <a:rPr lang="cs-CZ" dirty="0" smtClean="0"/>
              <a:t>   - písemná forma</a:t>
            </a:r>
          </a:p>
          <a:p>
            <a:pPr>
              <a:buFontTx/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600" dirty="0" smtClean="0"/>
              <a:t>Dodatečně se neprodlužuje</a:t>
            </a:r>
          </a:p>
          <a:p>
            <a:pPr>
              <a:buFontTx/>
              <a:buNone/>
            </a:pPr>
            <a:r>
              <a:rPr lang="cs-CZ" sz="2600" dirty="0" smtClean="0"/>
              <a:t>    (prodlužuje se jen o</a:t>
            </a:r>
          </a:p>
          <a:p>
            <a:pPr>
              <a:buFontTx/>
              <a:buNone/>
            </a:pPr>
            <a:r>
              <a:rPr lang="cs-CZ" sz="2600" dirty="0"/>
              <a:t> </a:t>
            </a:r>
            <a:r>
              <a:rPr lang="cs-CZ" sz="2600" dirty="0" smtClean="0"/>
              <a:t>   dobu celodenních překážek </a:t>
            </a:r>
          </a:p>
          <a:p>
            <a:pPr>
              <a:buFontTx/>
              <a:buNone/>
            </a:pPr>
            <a:r>
              <a:rPr lang="cs-CZ" sz="2600" dirty="0" smtClean="0"/>
              <a:t>    v práci – např. svatba)</a:t>
            </a:r>
          </a:p>
          <a:p>
            <a:pPr>
              <a:buFontTx/>
              <a:buNone/>
            </a:pP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22032" y="3645024"/>
            <a:ext cx="3521968" cy="26414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Jaké jsou výhody zkušební </a:t>
            </a:r>
            <a:br>
              <a:rPr lang="cs-CZ" dirty="0" smtClean="0"/>
            </a:br>
            <a:r>
              <a:rPr lang="cs-CZ" dirty="0" smtClean="0"/>
              <a:t>doby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Documents and Settings\ucitel\Local Settings\Temporary Internet Files\Content.IE5\1LB7IWPI\MP9004318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772816"/>
            <a:ext cx="6696744" cy="4933617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Zkušební doba - výhody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Zaměstnanec – </a:t>
            </a:r>
            <a:r>
              <a:rPr lang="cs-CZ" sz="2000" dirty="0" smtClean="0"/>
              <a:t>seznámí se s pracovištěm, pozná kolegy, nadřízené pracovníky, práci – pokud mu nevyhovuje – oznámí </a:t>
            </a:r>
          </a:p>
          <a:p>
            <a:r>
              <a:rPr lang="cs-CZ" sz="2000" dirty="0" smtClean="0"/>
              <a:t>3 dny předem -  bez uvedení důvodu - zaměstnavateli, že pracovní poměr ukončuje (písemná forma – pokud ne – není sankce)</a:t>
            </a:r>
          </a:p>
          <a:p>
            <a:endParaRPr lang="cs-CZ" sz="2000" dirty="0"/>
          </a:p>
          <a:p>
            <a:r>
              <a:rPr lang="cs-CZ" dirty="0" smtClean="0"/>
              <a:t>Zaměstnavatel – </a:t>
            </a:r>
            <a:r>
              <a:rPr lang="cs-CZ" sz="2000" dirty="0" smtClean="0"/>
              <a:t>zjistí, jak dobře si zaměstnanec vede, jaká je jeho pracovní morálka, jaké má schopnosti, dovednosti, vztahy … - pokud nevyhovuje – možno ukončit bez důvodu – tři dny předem – písemná forma</a:t>
            </a:r>
          </a:p>
          <a:p>
            <a:endParaRPr lang="cs-CZ" sz="2000" dirty="0"/>
          </a:p>
          <a:p>
            <a:r>
              <a:rPr lang="cs-CZ" sz="2000" dirty="0" smtClean="0"/>
              <a:t>Zaměstnavatelé můžou tento institut zneužít</a:t>
            </a:r>
            <a:endParaRPr lang="cs-CZ" sz="2000" dirty="0"/>
          </a:p>
        </p:txBody>
      </p:sp>
    </p:spTree>
  </p:cSld>
  <p:clrMapOvr>
    <a:masterClrMapping/>
  </p:clrMapOvr>
  <p:transition>
    <p:pull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Mezi podstatné náležitosti pracovní smlouvy nepatří: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09600" indent="-609600">
              <a:buFontTx/>
              <a:buAutoNum type="arabicPeriod"/>
            </a:pPr>
            <a:endParaRPr lang="cs-CZ" dirty="0" smtClean="0">
              <a:solidFill>
                <a:srgbClr val="7030A0"/>
              </a:solidFill>
            </a:endParaRPr>
          </a:p>
          <a:p>
            <a:pPr marL="609600" indent="-609600">
              <a:buNone/>
            </a:pPr>
            <a:r>
              <a:rPr lang="cs-CZ" dirty="0" smtClean="0">
                <a:solidFill>
                  <a:srgbClr val="7030A0"/>
                </a:solidFill>
              </a:rPr>
              <a:t>       </a:t>
            </a:r>
          </a:p>
          <a:p>
            <a:pPr marL="609600" indent="-609600"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</a:t>
            </a:r>
            <a:r>
              <a:rPr lang="cs-CZ" dirty="0" smtClean="0">
                <a:solidFill>
                  <a:schemeClr val="bg1"/>
                </a:solidFill>
              </a:rPr>
              <a:t>a)    den nástupu do práce</a:t>
            </a:r>
          </a:p>
          <a:p>
            <a:pPr marL="609600" indent="-609600">
              <a:buNone/>
            </a:pPr>
            <a:r>
              <a:rPr lang="cs-CZ" dirty="0" smtClean="0">
                <a:solidFill>
                  <a:srgbClr val="7030A0"/>
                </a:solidFill>
              </a:rPr>
              <a:t>         </a:t>
            </a:r>
            <a:r>
              <a:rPr lang="cs-CZ" dirty="0" smtClean="0">
                <a:solidFill>
                  <a:schemeClr val="bg1"/>
                </a:solidFill>
              </a:rPr>
              <a:t>b)    ujednání o výši mzdy</a:t>
            </a:r>
          </a:p>
          <a:p>
            <a:pPr marL="609600" indent="-609600"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c)    místo výkonu práce</a:t>
            </a:r>
          </a:p>
          <a:p>
            <a:pPr marL="609600" indent="-60960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609600" indent="-60960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pull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 - § 34 ZP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http://zakony.centrum.cz/zakonik-prace/cast-2-hlava-2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</a:t>
            </a:r>
            <a:r>
              <a:rPr lang="cs-CZ" sz="2000" dirty="0" smtClean="0"/>
              <a:t>978-80-7402-090-2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Microsoft Word – </a:t>
            </a:r>
            <a:r>
              <a:rPr lang="cs-CZ" sz="2000" dirty="0" smtClean="0"/>
              <a:t>klipart </a:t>
            </a:r>
            <a:r>
              <a:rPr lang="cs-CZ" sz="2000" dirty="0" smtClean="0"/>
              <a:t>- 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Čerpán o: 5. 9. 2013</a:t>
            </a:r>
          </a:p>
          <a:p>
            <a:r>
              <a:rPr lang="cs-CZ" altLang="cs-CZ" sz="2000" dirty="0" smtClean="0">
                <a:hlinkClick r:id="rId2"/>
              </a:rPr>
              <a:t>http://zakony.centrum.cz/zakonik-prace</a:t>
            </a:r>
            <a:endParaRPr lang="cs-CZ" alt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pull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74</TotalTime>
  <Words>429</Words>
  <Application>Microsoft Office PowerPoint</Application>
  <PresentationFormat>Předvádění na obrazovce (4:3)</PresentationFormat>
  <Paragraphs>90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Snímek 1</vt:lpstr>
      <vt:lpstr>Snímek 2</vt:lpstr>
      <vt:lpstr>Pracovní smlouva</vt:lpstr>
      <vt:lpstr> Zákon č. 262/2006 Sb. (§ 34) </vt:lpstr>
      <vt:lpstr>Snímek 5</vt:lpstr>
      <vt:lpstr>   Nenastoupí-li zaměstnanec ve sjednanou dobu bezdůvodně – může zaměstnavatel od smlouvy odstoupit </vt:lpstr>
      <vt:lpstr>Pozor!</vt:lpstr>
      <vt:lpstr>Mezi zaměstnavatelem a zaměstnancem může být sjednána ZKUŠEBNÍ DOBA</vt:lpstr>
      <vt:lpstr>Jaké jsou výhody zkušební  doby ?</vt:lpstr>
      <vt:lpstr>Zkušební doba - výhody</vt:lpstr>
      <vt:lpstr>Mezi podstatné náležitosti pracovní smlouvy nepatří:</vt:lpstr>
      <vt:lpstr>Správná odpověď - § 34 ZP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smlouva</dc:title>
  <dc:creator>ucitel</dc:creator>
  <cp:lastModifiedBy>Dum</cp:lastModifiedBy>
  <cp:revision>19</cp:revision>
  <dcterms:created xsi:type="dcterms:W3CDTF">2013-07-11T13:20:22Z</dcterms:created>
  <dcterms:modified xsi:type="dcterms:W3CDTF">2014-10-16T11:05:27Z</dcterms:modified>
</cp:coreProperties>
</file>