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22FBC-9021-4047-BA83-97D5EB0F85E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19EE0-132D-43D5-9E49-D8D5803EA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zakony.centrum.cz/zakonik-prace/cast-1-hlava-2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zakony.centrum.cz/zakonik-prace/cast-1-hlava-2" TargetMode="External"/><Relationship Id="rId2" Type="http://schemas.openxmlformats.org/officeDocument/2006/relationships/hyperlink" Target="http://zakony.centrum.cz/zakonik-prac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</a:t>
            </a:r>
            <a:r>
              <a:rPr lang="cs-CZ" dirty="0" smtClean="0"/>
              <a:t>Pracovní právo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8640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645024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učiliště </a:t>
            </a:r>
            <a:r>
              <a:rPr lang="cs-CZ" b="1" dirty="0"/>
              <a:t>Městec Králové, T.G. Masaryka 4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PR_84  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Účastníci pracovněprávních vztahů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</a:t>
            </a:r>
            <a:r>
              <a:rPr lang="cs-CZ" dirty="0"/>
              <a:t>okruh: </a:t>
            </a:r>
            <a:r>
              <a:rPr lang="cs-CZ" dirty="0" smtClean="0"/>
              <a:t> Ekonomika </a:t>
            </a:r>
            <a:r>
              <a:rPr lang="cs-CZ" dirty="0"/>
              <a:t>a právo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 2. </a:t>
            </a:r>
            <a:r>
              <a:rPr lang="cs-CZ" dirty="0"/>
              <a:t>obor Podnikání</a:t>
            </a:r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srpen-říjen 2013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Účastníci pracovněprávních vztahů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Klíčová slova: zaměstnanec, zaměstnavatel, stát, pracovněprávní způsobilost</a:t>
            </a:r>
            <a:endParaRPr lang="cs-CZ" dirty="0"/>
          </a:p>
        </p:txBody>
      </p:sp>
    </p:spTree>
  </p:cSld>
  <p:clrMapOvr>
    <a:masterClrMapping/>
  </p:clrMapOvr>
  <p:transition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539750" y="333375"/>
            <a:ext cx="8229600" cy="1143000"/>
          </a:xfrm>
        </p:spPr>
        <p:txBody>
          <a:bodyPr/>
          <a:lstStyle/>
          <a:p>
            <a:r>
              <a:rPr lang="cs-CZ" sz="3200" dirty="0" smtClean="0"/>
              <a:t>Pokus se sám vysvětlit, kdo jsou smluvní strany základních pracovněprávních vztahů:</a:t>
            </a:r>
          </a:p>
        </p:txBody>
      </p:sp>
      <p:pic>
        <p:nvPicPr>
          <p:cNvPr id="7171" name="Picture 5" descr="C:\Documents and Settings\ucitel\Local Settings\Temporary Internet Files\Content.IE5\44E4RQJA\MP900382987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3429000"/>
            <a:ext cx="3978275" cy="2841625"/>
          </a:xfrm>
          <a:noFill/>
        </p:spPr>
      </p:pic>
      <p:pic>
        <p:nvPicPr>
          <p:cNvPr id="7172" name="Picture 2" descr="C:\Documents and Settings\ucitel\Local Settings\Temporary Internet Files\Content.IE5\1LB7IWPI\MP9004307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1700213"/>
            <a:ext cx="4897438" cy="325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sz="3600" dirty="0" smtClean="0"/>
              <a:t>Řešení: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/>
            <a:r>
              <a:rPr lang="cs-CZ" sz="4000" b="1" dirty="0" smtClean="0"/>
              <a:t>smluvní strany:</a:t>
            </a:r>
          </a:p>
          <a:p>
            <a:pPr eaLnBrk="1" hangingPunct="1"/>
            <a:r>
              <a:rPr lang="cs-CZ" sz="4000" b="1" dirty="0" smtClean="0"/>
              <a:t>zaměstnanec</a:t>
            </a:r>
            <a:r>
              <a:rPr lang="cs-CZ" dirty="0" smtClean="0"/>
              <a:t> – vždy jen pracovněprávně způsobilá  </a:t>
            </a:r>
          </a:p>
          <a:p>
            <a:pPr eaLnBrk="1" hangingPunct="1"/>
            <a:r>
              <a:rPr lang="cs-CZ" dirty="0" smtClean="0"/>
              <a:t>                                  FO</a:t>
            </a:r>
          </a:p>
          <a:p>
            <a:pPr eaLnBrk="1" hangingPunct="1"/>
            <a:r>
              <a:rPr lang="cs-CZ" sz="4000" b="1" dirty="0" smtClean="0"/>
              <a:t>zaměstnavatel</a:t>
            </a:r>
            <a:r>
              <a:rPr lang="cs-CZ" dirty="0" smtClean="0"/>
              <a:t> – osoba, která zaměstnává FO, má </a:t>
            </a:r>
          </a:p>
          <a:p>
            <a:pPr eaLnBrk="1" hangingPunct="1"/>
            <a:r>
              <a:rPr lang="cs-CZ" dirty="0" smtClean="0"/>
              <a:t>                                     právní subjektivitu </a:t>
            </a:r>
          </a:p>
          <a:p>
            <a:pPr eaLnBrk="1" hangingPunct="1">
              <a:buNone/>
            </a:pPr>
            <a:r>
              <a:rPr lang="cs-CZ" dirty="0" smtClean="0"/>
              <a:t>                                       </a:t>
            </a:r>
            <a:r>
              <a:rPr lang="cs-CZ" b="1" dirty="0" smtClean="0"/>
              <a:t>- PRÁVNICKÁ OSOBA</a:t>
            </a:r>
          </a:p>
          <a:p>
            <a:pPr eaLnBrk="1" hangingPunct="1">
              <a:buNone/>
            </a:pPr>
            <a:r>
              <a:rPr lang="cs-CZ" b="1" dirty="0" smtClean="0"/>
              <a:t>                                       - FYZICKÁ OSOBA</a:t>
            </a:r>
          </a:p>
          <a:p>
            <a:pPr eaLnBrk="1" hangingPunct="1">
              <a:buNone/>
            </a:pPr>
            <a:r>
              <a:rPr lang="cs-CZ" b="1" dirty="0" smtClean="0"/>
              <a:t>                                       - STÁT</a:t>
            </a:r>
          </a:p>
          <a:p>
            <a:pPr>
              <a:buNone/>
            </a:pPr>
            <a:r>
              <a:rPr lang="cs-CZ" b="1" dirty="0" smtClean="0">
                <a:hlinkClick r:id="rId2"/>
              </a:rPr>
              <a:t>http://zakony.centrum.cz/zakonik-prace/cast-1-hlava-2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ransition>
    <p:diamond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Další účastníci pracovněprávních vztahů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72111" y="1573487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- příslušné </a:t>
            </a:r>
            <a:r>
              <a:rPr lang="cs-CZ" b="1" dirty="0" smtClean="0"/>
              <a:t>odborové </a:t>
            </a:r>
          </a:p>
          <a:p>
            <a:r>
              <a:rPr lang="cs-CZ" b="1" dirty="0" smtClean="0"/>
              <a:t>  organizace</a:t>
            </a:r>
          </a:p>
          <a:p>
            <a:r>
              <a:rPr lang="cs-CZ" b="1" dirty="0" smtClean="0"/>
              <a:t>- rada zaměstnanců </a:t>
            </a:r>
          </a:p>
          <a:p>
            <a:r>
              <a:rPr lang="cs-CZ" b="1" dirty="0" smtClean="0"/>
              <a:t>- zástupci BOZP</a:t>
            </a:r>
            <a:endParaRPr lang="cs-CZ" dirty="0"/>
          </a:p>
        </p:txBody>
      </p:sp>
      <p:pic>
        <p:nvPicPr>
          <p:cNvPr id="2050" name="Picture 2" descr="C:\Documents and Settings\ucitel\Local Settings\Temporary Internet Files\Content.IE5\HQFKJYQB\MP90040489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492896"/>
            <a:ext cx="4438937" cy="317067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 -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je to právnická osoba, zastoupená v   </a:t>
            </a:r>
          </a:p>
          <a:p>
            <a:r>
              <a:rPr lang="cs-CZ" dirty="0" smtClean="0"/>
              <a:t> </a:t>
            </a:r>
          </a:p>
          <a:p>
            <a:r>
              <a:rPr lang="cs-CZ" dirty="0"/>
              <a:t> </a:t>
            </a:r>
            <a:r>
              <a:rPr lang="cs-CZ" dirty="0" smtClean="0"/>
              <a:t> pracovněprávním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vztahu  svou  </a:t>
            </a:r>
          </a:p>
          <a:p>
            <a:endParaRPr lang="cs-CZ" dirty="0" smtClean="0"/>
          </a:p>
          <a:p>
            <a:r>
              <a:rPr lang="cs-CZ" dirty="0" smtClean="0"/>
              <a:t>  organizační složkou</a:t>
            </a:r>
            <a:endParaRPr lang="cs-CZ" dirty="0"/>
          </a:p>
        </p:txBody>
      </p:sp>
      <p:pic>
        <p:nvPicPr>
          <p:cNvPr id="3074" name="Picture 2" descr="C:\Documents and Settings\ucitel\Local Settings\Temporary Internet Files\Content.IE5\1LB7IWPI\MP90040904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924944"/>
            <a:ext cx="3645024" cy="3645024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Zaměstnavatelé </a:t>
            </a:r>
          </a:p>
          <a:p>
            <a:r>
              <a:rPr lang="cs-CZ" dirty="0" smtClean="0"/>
              <a:t>- jsou povinni zajistit rovné zacházení se všemi</a:t>
            </a:r>
            <a:br>
              <a:rPr lang="cs-CZ" dirty="0" smtClean="0"/>
            </a:br>
            <a:r>
              <a:rPr lang="cs-CZ" dirty="0" smtClean="0"/>
              <a:t>  zaměstnanci</a:t>
            </a:r>
          </a:p>
          <a:p>
            <a:r>
              <a:rPr lang="cs-CZ" dirty="0" smtClean="0"/>
              <a:t>- platí pro ně zákaz jakékoli diskriminace v </a:t>
            </a:r>
          </a:p>
          <a:p>
            <a:r>
              <a:rPr lang="cs-CZ" dirty="0" smtClean="0"/>
              <a:t>   pracovněprávních vztazích</a:t>
            </a:r>
            <a:endParaRPr lang="cs-CZ" dirty="0"/>
          </a:p>
        </p:txBody>
      </p:sp>
    </p:spTree>
  </p:cSld>
  <p:clrMapOvr>
    <a:masterClrMapping/>
  </p:clrMapOvr>
  <p:transition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Pracovněprávní způsobilost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Tx/>
              <a:buNone/>
            </a:pPr>
            <a:r>
              <a:rPr lang="cs-CZ" dirty="0" smtClean="0"/>
              <a:t>   – vzniká dosažením 15 let /výjimečně </a:t>
            </a:r>
          </a:p>
          <a:p>
            <a:pPr>
              <a:buFontTx/>
              <a:buNone/>
            </a:pPr>
            <a:r>
              <a:rPr lang="cs-CZ" dirty="0" smtClean="0"/>
              <a:t>      od 14 let/ </a:t>
            </a:r>
          </a:p>
          <a:p>
            <a:pPr>
              <a:buFontTx/>
              <a:buNone/>
            </a:pPr>
            <a:endParaRPr lang="cs-CZ" dirty="0" smtClean="0"/>
          </a:p>
          <a:p>
            <a:r>
              <a:rPr lang="cs-CZ" sz="2000" dirty="0" smtClean="0"/>
              <a:t> – nástup až po</a:t>
            </a:r>
          </a:p>
          <a:p>
            <a:r>
              <a:rPr lang="cs-CZ" sz="2000" dirty="0" smtClean="0"/>
              <a:t>   ukončení povinné </a:t>
            </a:r>
          </a:p>
          <a:p>
            <a:r>
              <a:rPr lang="cs-CZ" sz="2000" dirty="0" smtClean="0"/>
              <a:t>   školní docházky</a:t>
            </a:r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3000" dirty="0" smtClean="0"/>
              <a:t>Této způsobilosti může</a:t>
            </a:r>
          </a:p>
          <a:p>
            <a:r>
              <a:rPr lang="cs-CZ" sz="3000" dirty="0" smtClean="0"/>
              <a:t> být FO zbavena, případně</a:t>
            </a:r>
          </a:p>
          <a:p>
            <a:r>
              <a:rPr lang="cs-CZ" sz="3000" dirty="0" smtClean="0"/>
              <a:t> jí může být omezena.</a:t>
            </a:r>
          </a:p>
          <a:p>
            <a:r>
              <a:rPr lang="cs-CZ" sz="3000" dirty="0" smtClean="0"/>
              <a:t> </a:t>
            </a:r>
          </a:p>
        </p:txBody>
      </p:sp>
      <p:pic>
        <p:nvPicPr>
          <p:cNvPr id="9220" name="Picture 3" descr="C:\Documents and Settings\ucitel\Local Settings\Temporary Internet Files\Content.IE5\1LB7IWPI\MP9004278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8504" y="2420888"/>
            <a:ext cx="3953274" cy="2940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None/>
            </a:pPr>
            <a:endParaRPr lang="cs-CZ" sz="2000" dirty="0" smtClean="0"/>
          </a:p>
          <a:p>
            <a:pPr eaLnBrk="1" hangingPunct="1">
              <a:buNone/>
            </a:pPr>
            <a:r>
              <a:rPr lang="cs-CZ" sz="2000" dirty="0" smtClean="0"/>
              <a:t>      JAROSLAVA, </a:t>
            </a:r>
            <a:r>
              <a:rPr lang="cs-CZ" sz="2000" dirty="0" err="1" smtClean="0"/>
              <a:t>Tomancová</a:t>
            </a:r>
            <a:r>
              <a:rPr lang="cs-CZ" sz="2000" dirty="0" smtClean="0"/>
              <a:t> a kol. </a:t>
            </a:r>
            <a:r>
              <a:rPr lang="cs-CZ" sz="2000" i="1" dirty="0" smtClean="0"/>
              <a:t>Základy práva</a:t>
            </a:r>
            <a:r>
              <a:rPr lang="cs-CZ" sz="2000" dirty="0" smtClean="0"/>
              <a:t>. Boskovice: ALBERT, 2007, ISBN 80-7326-110-3. </a:t>
            </a:r>
          </a:p>
          <a:p>
            <a:pPr eaLnBrk="1" hangingPunct="1"/>
            <a:r>
              <a:rPr lang="cs-CZ" sz="2000" dirty="0" smtClean="0"/>
              <a:t>RYSKA, Radovan; PUŠKINOVÁ, Monika. </a:t>
            </a:r>
            <a:r>
              <a:rPr lang="cs-CZ" sz="2000" i="1" dirty="0" smtClean="0"/>
              <a:t>Právo pro střední školy</a:t>
            </a:r>
            <a:r>
              <a:rPr lang="cs-CZ" sz="2000" dirty="0" smtClean="0"/>
              <a:t>. Praha: EDUKO, 2012, ISBN 978-80-8720-457-3.</a:t>
            </a:r>
            <a:r>
              <a:rPr lang="cs-CZ" dirty="0" smtClean="0"/>
              <a:t> </a:t>
            </a:r>
          </a:p>
          <a:p>
            <a:pPr eaLnBrk="1" hangingPunct="1"/>
            <a:r>
              <a:rPr lang="cs-CZ" sz="2000" dirty="0" smtClean="0"/>
              <a:t>ZLÁMAL, Jaroslav; BELLOVÁ, Jana; HALUZA, Jakub. </a:t>
            </a:r>
            <a:r>
              <a:rPr lang="cs-CZ" sz="2000" i="1" dirty="0" smtClean="0"/>
              <a:t>Občanský a společenskovědní základ PRÁVO</a:t>
            </a:r>
            <a:r>
              <a:rPr lang="cs-CZ" sz="2000" dirty="0" smtClean="0"/>
              <a:t>. Kralice na Hané: </a:t>
            </a:r>
            <a:r>
              <a:rPr lang="cs-CZ" sz="2000" dirty="0" err="1" smtClean="0"/>
              <a:t>Computer</a:t>
            </a:r>
            <a:r>
              <a:rPr lang="cs-CZ" sz="2000" dirty="0" smtClean="0"/>
              <a:t> Media s.r.o., 2011, ISBN 978-80-7402-090-2. </a:t>
            </a:r>
          </a:p>
          <a:p>
            <a:r>
              <a:rPr lang="cs-CZ" sz="2000" dirty="0" smtClean="0"/>
              <a:t>Microsoft Word – </a:t>
            </a:r>
            <a:r>
              <a:rPr lang="cs-CZ" sz="2000" dirty="0" smtClean="0"/>
              <a:t>klipart - </a:t>
            </a:r>
            <a:r>
              <a:rPr lang="cs-CZ" sz="2000" dirty="0" smtClean="0"/>
              <a:t>www.office.</a:t>
            </a:r>
            <a:r>
              <a:rPr lang="cs-CZ" sz="2000" dirty="0" err="1" smtClean="0"/>
              <a:t>microsoft.com</a:t>
            </a:r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 smtClean="0"/>
              <a:t>Čerpáno: 12. 9. 2013</a:t>
            </a:r>
          </a:p>
          <a:p>
            <a:pPr>
              <a:buNone/>
            </a:pPr>
            <a:r>
              <a:rPr lang="cs-CZ" altLang="cs-CZ" sz="1600" dirty="0" smtClean="0">
                <a:hlinkClick r:id="rId2"/>
              </a:rPr>
              <a:t>http://zakony.centrum.cz/zakonik-prace</a:t>
            </a:r>
            <a:endParaRPr lang="cs-CZ" altLang="cs-CZ" sz="1600" dirty="0" smtClean="0"/>
          </a:p>
          <a:p>
            <a:pPr>
              <a:buNone/>
            </a:pPr>
            <a:r>
              <a:rPr lang="cs-CZ" sz="1600" b="1" dirty="0" smtClean="0">
                <a:hlinkClick r:id="rId3"/>
              </a:rPr>
              <a:t> http://zakony.centrum.cz/zakonik-prace/cast-1-hlava-2</a:t>
            </a:r>
            <a:endParaRPr lang="cs-CZ" sz="1600" b="1" dirty="0" smtClean="0"/>
          </a:p>
          <a:p>
            <a:pPr>
              <a:buNone/>
            </a:pPr>
            <a:endParaRPr lang="cs-CZ" sz="2000" b="1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>
              <a:solidFill>
                <a:srgbClr val="000000"/>
              </a:solidFill>
            </a:endParaRPr>
          </a:p>
          <a:p>
            <a:pPr eaLnBrk="1" hangingPunct="1"/>
            <a:endParaRPr lang="cs-CZ" sz="2000" dirty="0" smtClean="0"/>
          </a:p>
        </p:txBody>
      </p:sp>
    </p:spTree>
  </p:cSld>
  <p:clrMapOvr>
    <a:masterClrMapping/>
  </p:clrMapOvr>
  <p:transition>
    <p:diamond/>
  </p:transition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275</Words>
  <Application>Microsoft Office PowerPoint</Application>
  <PresentationFormat>Předvádění na obrazovce (4:3)</PresentationFormat>
  <Paragraphs>90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Účastníci pracovněprávních vztahů</vt:lpstr>
      <vt:lpstr>Pokus se sám vysvětlit, kdo jsou smluvní strany základních pracovněprávních vztahů:</vt:lpstr>
      <vt:lpstr>Řešení:</vt:lpstr>
      <vt:lpstr>Další účastníci pracovněprávních vztahů</vt:lpstr>
      <vt:lpstr>Stát - ČR</vt:lpstr>
      <vt:lpstr>Pozor!</vt:lpstr>
      <vt:lpstr>Pracovněprávní způsobilost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Účastníci pracovněprávních vztahů</dc:title>
  <dc:creator>ucitel</dc:creator>
  <cp:lastModifiedBy>Dum</cp:lastModifiedBy>
  <cp:revision>11</cp:revision>
  <dcterms:created xsi:type="dcterms:W3CDTF">2013-08-07T08:48:09Z</dcterms:created>
  <dcterms:modified xsi:type="dcterms:W3CDTF">2014-10-16T11:02:43Z</dcterms:modified>
</cp:coreProperties>
</file>