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71" r:id="rId3"/>
    <p:sldId id="256" r:id="rId4"/>
    <p:sldId id="261" r:id="rId5"/>
    <p:sldId id="258" r:id="rId6"/>
    <p:sldId id="259" r:id="rId7"/>
    <p:sldId id="260" r:id="rId8"/>
    <p:sldId id="265" r:id="rId9"/>
    <p:sldId id="263" r:id="rId10"/>
    <p:sldId id="264" r:id="rId11"/>
    <p:sldId id="266" r:id="rId12"/>
    <p:sldId id="267" r:id="rId13"/>
    <p:sldId id="272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AC6E764-75E4-4AD9-B713-D1A9AB612D42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6EF5A54-6954-4C0B-B5FF-4F202C9EDD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C6E764-75E4-4AD9-B713-D1A9AB612D42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EF5A54-6954-4C0B-B5FF-4F202C9EDD8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C6E764-75E4-4AD9-B713-D1A9AB612D42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EF5A54-6954-4C0B-B5FF-4F202C9EDD8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C6E764-75E4-4AD9-B713-D1A9AB612D42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EF5A54-6954-4C0B-B5FF-4F202C9EDD8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C6E764-75E4-4AD9-B713-D1A9AB612D42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EF5A54-6954-4C0B-B5FF-4F202C9EDD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C6E764-75E4-4AD9-B713-D1A9AB612D42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EF5A54-6954-4C0B-B5FF-4F202C9EDD8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C6E764-75E4-4AD9-B713-D1A9AB612D42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EF5A54-6954-4C0B-B5FF-4F202C9EDD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AC6E764-75E4-4AD9-B713-D1A9AB612D42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EF5A54-6954-4C0B-B5FF-4F202C9EDD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AC6E764-75E4-4AD9-B713-D1A9AB612D42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6EF5A54-6954-4C0B-B5FF-4F202C9EDD8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C6E764-75E4-4AD9-B713-D1A9AB612D42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EF5A54-6954-4C0B-B5FF-4F202C9EDD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C6E764-75E4-4AD9-B713-D1A9AB612D42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6EF5A54-6954-4C0B-B5FF-4F202C9EDD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AC6E764-75E4-4AD9-B713-D1A9AB612D42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6EF5A54-6954-4C0B-B5FF-4F202C9EDD8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edge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business.center.cz/business/pravo/zakony/zakonik-prace/cast2h4.aspx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sfd.cz/tvurce/295-gerard-depardieu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business.center.cz/business/pravo/zakony/zakonik-prace/cast2h4.aspx" TargetMode="External"/><Relationship Id="rId2" Type="http://schemas.openxmlformats.org/officeDocument/2006/relationships/hyperlink" Target="http://zakony.centrum.cz/zakonik-prac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STŘEDNÍ ODBORNÁ ŠKOLA A STŘEDNÍ ODBORNÉ UČILIŠTĚ</a:t>
            </a: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cs-CZ" sz="2000" dirty="0" smtClean="0">
              <a:latin typeface="Arial" pitchFamily="34" charset="0"/>
            </a:endParaRP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latin typeface="Arial" pitchFamily="34" charset="0"/>
              </a:rPr>
              <a:t> </a:t>
            </a: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MĚSTEC KRÁLOVÉ, T. G. MASARYKA 4</a:t>
            </a:r>
            <a:endParaRPr lang="cs-CZ" sz="2000" dirty="0" smtClean="0">
              <a:latin typeface="Arial" pitchFamily="34" charset="0"/>
            </a:endParaRP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pPr>
              <a:buNone/>
            </a:pPr>
            <a:r>
              <a:rPr lang="cs-CZ" b="1" dirty="0" smtClean="0"/>
              <a:t>                          </a:t>
            </a:r>
          </a:p>
          <a:p>
            <a:pPr>
              <a:buNone/>
            </a:pPr>
            <a:r>
              <a:rPr lang="cs-CZ" b="1" dirty="0" smtClean="0"/>
              <a:t>                        </a:t>
            </a:r>
            <a:r>
              <a:rPr lang="cs-CZ" dirty="0" smtClean="0"/>
              <a:t>Pracovní právo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88640"/>
            <a:ext cx="5972175" cy="14573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2286000" y="241333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  <p:pic>
        <p:nvPicPr>
          <p:cNvPr id="1027" name="Obrázek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3645024"/>
            <a:ext cx="5219700" cy="90487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cs-CZ" b="1" dirty="0" smtClean="0"/>
              <a:t>                                     </a:t>
            </a:r>
          </a:p>
          <a:p>
            <a:pPr>
              <a:buNone/>
            </a:pPr>
            <a:r>
              <a:rPr lang="cs-CZ" b="1" dirty="0" smtClean="0"/>
              <a:t>                                      DIGITÁLNÍ </a:t>
            </a:r>
            <a:r>
              <a:rPr lang="cs-CZ" b="1" dirty="0"/>
              <a:t>UČEBNÍ MATERIÁL</a:t>
            </a:r>
            <a:endParaRPr lang="cs-CZ" dirty="0"/>
          </a:p>
          <a:p>
            <a:pPr>
              <a:buNone/>
            </a:pPr>
            <a:r>
              <a:rPr lang="cs-CZ" b="1" dirty="0" smtClean="0"/>
              <a:t>                         </a:t>
            </a:r>
          </a:p>
          <a:p>
            <a:pPr>
              <a:buNone/>
            </a:pPr>
            <a:r>
              <a:rPr lang="cs-CZ" b="1" dirty="0" smtClean="0"/>
              <a:t>                                </a:t>
            </a:r>
            <a:r>
              <a:rPr lang="cs-CZ" b="1" dirty="0" err="1" smtClean="0"/>
              <a:t>Č.projektu</a:t>
            </a:r>
            <a:r>
              <a:rPr lang="cs-CZ" b="1" dirty="0" smtClean="0"/>
              <a:t> </a:t>
            </a:r>
            <a:r>
              <a:rPr lang="cs-CZ" b="1" dirty="0"/>
              <a:t>: CZ.1.07/1.5.00/34.0921</a:t>
            </a:r>
            <a:endParaRPr lang="cs-CZ" dirty="0"/>
          </a:p>
          <a:p>
            <a:pPr>
              <a:buNone/>
            </a:pPr>
            <a:r>
              <a:rPr lang="cs-CZ" b="1" dirty="0"/>
              <a:t> </a:t>
            </a:r>
            <a:endParaRPr lang="cs-CZ" dirty="0"/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 smtClean="0"/>
              <a:t>         Škola:  </a:t>
            </a:r>
            <a:r>
              <a:rPr lang="cs-CZ" b="1" dirty="0" smtClean="0"/>
              <a:t>Střední </a:t>
            </a:r>
            <a:r>
              <a:rPr lang="cs-CZ" b="1" dirty="0"/>
              <a:t>odborná škola a Střední odborné </a:t>
            </a:r>
            <a:br>
              <a:rPr lang="cs-CZ" b="1" dirty="0"/>
            </a:br>
            <a:r>
              <a:rPr lang="cs-CZ" b="1" dirty="0"/>
              <a:t>            </a:t>
            </a:r>
            <a:r>
              <a:rPr lang="cs-CZ" b="1" dirty="0" smtClean="0"/>
              <a:t>    učiliště </a:t>
            </a:r>
            <a:r>
              <a:rPr lang="cs-CZ" b="1" dirty="0"/>
              <a:t>Městec Králové, T.G. Masaryka 4 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 smtClean="0"/>
              <a:t>        Kód </a:t>
            </a:r>
            <a:r>
              <a:rPr lang="cs-CZ" dirty="0" err="1" smtClean="0"/>
              <a:t>DUMu</a:t>
            </a:r>
            <a:r>
              <a:rPr lang="cs-CZ" dirty="0" smtClean="0"/>
              <a:t>: </a:t>
            </a:r>
            <a:r>
              <a:rPr lang="cs-CZ" b="1" dirty="0"/>
              <a:t>VY_32_INOVACE_ </a:t>
            </a:r>
            <a:r>
              <a:rPr lang="cs-CZ" b="1" dirty="0" smtClean="0"/>
              <a:t>PR_ 85</a:t>
            </a:r>
          </a:p>
          <a:p>
            <a:pPr>
              <a:buNone/>
            </a:pPr>
            <a:r>
              <a:rPr lang="cs-CZ" dirty="0" smtClean="0"/>
              <a:t>        Název </a:t>
            </a:r>
            <a:r>
              <a:rPr lang="cs-CZ" dirty="0" err="1" smtClean="0"/>
              <a:t>DUMu</a:t>
            </a:r>
            <a:r>
              <a:rPr lang="cs-CZ" dirty="0" smtClean="0"/>
              <a:t>: Ukončení pracovního poměru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Autor:  </a:t>
            </a:r>
            <a:r>
              <a:rPr lang="cs-CZ" dirty="0"/>
              <a:t>Bc. Kubálková Ludmila</a:t>
            </a:r>
          </a:p>
          <a:p>
            <a:pPr>
              <a:buNone/>
            </a:pPr>
            <a:r>
              <a:rPr lang="cs-CZ" dirty="0" smtClean="0"/>
              <a:t>        Tematický </a:t>
            </a:r>
            <a:r>
              <a:rPr lang="cs-CZ" dirty="0"/>
              <a:t>okruh: </a:t>
            </a:r>
            <a:r>
              <a:rPr lang="cs-CZ" dirty="0" smtClean="0"/>
              <a:t> Ekonomika </a:t>
            </a:r>
            <a:r>
              <a:rPr lang="cs-CZ" dirty="0"/>
              <a:t>a právo</a:t>
            </a:r>
          </a:p>
          <a:p>
            <a:pPr>
              <a:buNone/>
            </a:pPr>
            <a:r>
              <a:rPr lang="cs-CZ" dirty="0" smtClean="0"/>
              <a:t>        Ročník</a:t>
            </a:r>
            <a:r>
              <a:rPr lang="cs-CZ" dirty="0"/>
              <a:t>: </a:t>
            </a:r>
            <a:r>
              <a:rPr lang="cs-CZ" dirty="0" smtClean="0"/>
              <a:t> 2. </a:t>
            </a:r>
            <a:r>
              <a:rPr lang="cs-CZ" dirty="0"/>
              <a:t>obor Podnikání</a:t>
            </a:r>
          </a:p>
          <a:p>
            <a:pPr>
              <a:buNone/>
            </a:pPr>
            <a:r>
              <a:rPr lang="cs-CZ" dirty="0" smtClean="0"/>
              <a:t>        Datum </a:t>
            </a:r>
            <a:r>
              <a:rPr lang="cs-CZ" dirty="0"/>
              <a:t>tvorby:</a:t>
            </a:r>
            <a:r>
              <a:rPr lang="cs-CZ" b="1" dirty="0"/>
              <a:t> </a:t>
            </a:r>
            <a:r>
              <a:rPr lang="cs-CZ" dirty="0" smtClean="0"/>
              <a:t>srpen- říjen 2013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Anotace</a:t>
            </a:r>
            <a:r>
              <a:rPr lang="cs-CZ" dirty="0"/>
              <a:t>: Materiál slouží k </a:t>
            </a:r>
            <a:r>
              <a:rPr lang="cs-CZ" dirty="0" smtClean="0"/>
              <a:t>výkladu </a:t>
            </a:r>
            <a:r>
              <a:rPr lang="cs-CZ" dirty="0"/>
              <a:t>jmenované </a:t>
            </a:r>
            <a:r>
              <a:rPr lang="cs-CZ" dirty="0" smtClean="0"/>
              <a:t>látky 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Metodický </a:t>
            </a:r>
            <a:r>
              <a:rPr lang="cs-CZ" dirty="0"/>
              <a:t>pokyn</a:t>
            </a:r>
            <a:r>
              <a:rPr lang="cs-CZ" dirty="0" smtClean="0"/>
              <a:t>: Prezentace </a:t>
            </a:r>
            <a:r>
              <a:rPr lang="cs-CZ" dirty="0"/>
              <a:t>je určena jako výklad do hodiny i jako materiál </a:t>
            </a:r>
            <a:r>
              <a:rPr lang="cs-CZ" dirty="0" smtClean="0"/>
              <a:t>                                        </a:t>
            </a:r>
          </a:p>
          <a:p>
            <a:pPr>
              <a:buNone/>
            </a:pPr>
            <a:r>
              <a:rPr lang="cs-CZ" dirty="0" smtClean="0"/>
              <a:t>                                    k</a:t>
            </a:r>
            <a:r>
              <a:rPr lang="cs-CZ" dirty="0"/>
              <a:t> samostudiu </a:t>
            </a:r>
            <a:r>
              <a:rPr lang="cs-CZ" dirty="0" smtClean="0"/>
              <a:t>s možností využití počítačové techniky</a:t>
            </a:r>
            <a:endParaRPr lang="cs-CZ" dirty="0"/>
          </a:p>
          <a:p>
            <a:endParaRPr lang="cs-CZ" dirty="0"/>
          </a:p>
        </p:txBody>
      </p:sp>
      <p:pic>
        <p:nvPicPr>
          <p:cNvPr id="15362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88640"/>
            <a:ext cx="5969000" cy="14636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U</a:t>
            </a:r>
            <a:r>
              <a:rPr lang="cs-CZ" dirty="0" smtClean="0"/>
              <a:t>končení pracovního poměru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3645024"/>
            <a:ext cx="7772400" cy="1199704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Zákoník práce § 48 - § 66</a:t>
            </a:r>
          </a:p>
          <a:p>
            <a:r>
              <a:rPr lang="cs-CZ" b="1" dirty="0" smtClean="0"/>
              <a:t>Klíčová slova: </a:t>
            </a:r>
            <a:r>
              <a:rPr lang="cs-CZ" dirty="0" smtClean="0"/>
              <a:t>právní úkony, události, hromadné propouštění, zelená karta</a:t>
            </a:r>
            <a:endParaRPr lang="cs-CZ" dirty="0"/>
          </a:p>
        </p:txBody>
      </p:sp>
    </p:spTree>
  </p:cSld>
  <p:clrMapOvr>
    <a:masterClrMapping/>
  </p:clrMapOvr>
  <p:transition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Pracovní poměr může být rozvázán jen</a:t>
            </a:r>
            <a:br>
              <a:rPr lang="cs-CZ" dirty="0" smtClean="0"/>
            </a:br>
            <a:r>
              <a:rPr lang="cs-CZ" dirty="0" smtClean="0"/>
              <a:t>a) dohodou,</a:t>
            </a:r>
            <a:br>
              <a:rPr lang="cs-CZ" dirty="0" smtClean="0"/>
            </a:br>
            <a:r>
              <a:rPr lang="cs-CZ" dirty="0" smtClean="0"/>
              <a:t>b) výpovědí,</a:t>
            </a:r>
            <a:br>
              <a:rPr lang="cs-CZ" dirty="0" smtClean="0"/>
            </a:br>
            <a:r>
              <a:rPr lang="cs-CZ" dirty="0" smtClean="0"/>
              <a:t>c) okamžitým zrušením,</a:t>
            </a:r>
            <a:br>
              <a:rPr lang="cs-CZ" dirty="0" smtClean="0"/>
            </a:br>
            <a:r>
              <a:rPr lang="cs-CZ" dirty="0" smtClean="0"/>
              <a:t>d) zrušením ve zkušební době.</a:t>
            </a:r>
          </a:p>
          <a:p>
            <a:r>
              <a:rPr lang="cs-CZ" sz="1400" dirty="0" smtClean="0">
                <a:hlinkClick r:id="rId2"/>
              </a:rPr>
              <a:t>http://business.center.</a:t>
            </a:r>
            <a:r>
              <a:rPr lang="cs-CZ" sz="1400" dirty="0" err="1" smtClean="0">
                <a:hlinkClick r:id="rId2"/>
              </a:rPr>
              <a:t>cz</a:t>
            </a:r>
            <a:r>
              <a:rPr lang="cs-CZ" sz="1400" dirty="0" smtClean="0">
                <a:hlinkClick r:id="rId2"/>
              </a:rPr>
              <a:t>/business/</a:t>
            </a:r>
            <a:r>
              <a:rPr lang="cs-CZ" sz="1400" dirty="0" err="1" smtClean="0">
                <a:hlinkClick r:id="rId2"/>
              </a:rPr>
              <a:t>pravo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zakony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zakonik</a:t>
            </a:r>
            <a:r>
              <a:rPr lang="cs-CZ" sz="1400" dirty="0" smtClean="0">
                <a:hlinkClick r:id="rId2"/>
              </a:rPr>
              <a:t>-</a:t>
            </a:r>
            <a:r>
              <a:rPr lang="cs-CZ" sz="1400" dirty="0" err="1" smtClean="0">
                <a:hlinkClick r:id="rId2"/>
              </a:rPr>
              <a:t>prace</a:t>
            </a:r>
            <a:r>
              <a:rPr lang="cs-CZ" sz="1400" dirty="0" smtClean="0">
                <a:hlinkClick r:id="rId2"/>
              </a:rPr>
              <a:t>/cast2h4.aspx</a:t>
            </a:r>
            <a:endParaRPr lang="cs-CZ" sz="1400" dirty="0" smtClean="0"/>
          </a:p>
          <a:p>
            <a:r>
              <a:rPr lang="cs-CZ" sz="1000" dirty="0" smtClean="0"/>
              <a:t> 14. 7. 2013</a:t>
            </a:r>
          </a:p>
          <a:p>
            <a:endParaRPr lang="cs-CZ" sz="1000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§ 48/1</a:t>
            </a:r>
            <a:endParaRPr lang="cs-CZ" dirty="0"/>
          </a:p>
        </p:txBody>
      </p:sp>
    </p:spTree>
  </p:cSld>
  <p:clrMapOvr>
    <a:masterClrMapping/>
  </p:clrMapOvr>
  <p:transition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b="1" dirty="0" smtClean="0"/>
              <a:t>1. Na základě  </a:t>
            </a:r>
            <a:r>
              <a:rPr lang="cs-CZ" sz="4000" b="1" dirty="0" smtClean="0"/>
              <a:t>právních úkonů </a:t>
            </a:r>
            <a:r>
              <a:rPr lang="cs-CZ" b="1" dirty="0" smtClean="0"/>
              <a:t>- vůle</a:t>
            </a:r>
          </a:p>
          <a:p>
            <a:pPr eaLnBrk="1" hangingPunct="1"/>
            <a:endParaRPr lang="cs-CZ" b="1" dirty="0" smtClean="0"/>
          </a:p>
          <a:p>
            <a:pPr eaLnBrk="1" hangingPunct="1"/>
            <a:r>
              <a:rPr lang="cs-CZ" dirty="0" smtClean="0"/>
              <a:t>             -</a:t>
            </a:r>
            <a:r>
              <a:rPr lang="cs-CZ" b="1" dirty="0" smtClean="0"/>
              <a:t> jednostranné</a:t>
            </a:r>
            <a:r>
              <a:rPr lang="cs-CZ" dirty="0" smtClean="0"/>
              <a:t> –</a:t>
            </a:r>
            <a:r>
              <a:rPr lang="cs-CZ" dirty="0" smtClean="0"/>
              <a:t>výpověď, </a:t>
            </a:r>
            <a:r>
              <a:rPr lang="cs-CZ" dirty="0" smtClean="0"/>
              <a:t>okamžité  </a:t>
            </a:r>
          </a:p>
          <a:p>
            <a:pPr eaLnBrk="1" hangingPunct="1">
              <a:buFontTx/>
              <a:buNone/>
            </a:pPr>
            <a:r>
              <a:rPr lang="cs-CZ" dirty="0" smtClean="0"/>
              <a:t>                  zrušení, </a:t>
            </a:r>
            <a:r>
              <a:rPr lang="cs-CZ" dirty="0" err="1" smtClean="0"/>
              <a:t>zrušení</a:t>
            </a:r>
            <a:r>
              <a:rPr lang="cs-CZ" dirty="0"/>
              <a:t> </a:t>
            </a:r>
            <a:r>
              <a:rPr lang="cs-CZ" dirty="0" smtClean="0"/>
              <a:t>ve zkušební době</a:t>
            </a:r>
          </a:p>
          <a:p>
            <a:pPr eaLnBrk="1" hangingPunct="1">
              <a:buFontTx/>
              <a:buNone/>
            </a:pPr>
            <a:r>
              <a:rPr lang="cs-CZ" dirty="0" smtClean="0"/>
              <a:t> </a:t>
            </a:r>
          </a:p>
          <a:p>
            <a:pPr eaLnBrk="1" hangingPunct="1">
              <a:buFontTx/>
              <a:buNone/>
            </a:pPr>
            <a:r>
              <a:rPr lang="cs-CZ" dirty="0"/>
              <a:t> </a:t>
            </a:r>
            <a:r>
              <a:rPr lang="cs-CZ" dirty="0" smtClean="0"/>
              <a:t>               - </a:t>
            </a:r>
            <a:r>
              <a:rPr lang="cs-CZ" b="1" dirty="0" smtClean="0"/>
              <a:t>dvoustranné </a:t>
            </a:r>
            <a:r>
              <a:rPr lang="cs-CZ" dirty="0" smtClean="0"/>
              <a:t>– dohoda o rozvázání   </a:t>
            </a:r>
          </a:p>
          <a:p>
            <a:pPr eaLnBrk="1" hangingPunct="1">
              <a:buFontTx/>
              <a:buNone/>
            </a:pPr>
            <a:r>
              <a:rPr lang="cs-CZ" dirty="0" smtClean="0"/>
              <a:t>                   pracovního poměru</a:t>
            </a:r>
          </a:p>
          <a:p>
            <a:pPr eaLnBrk="1" hangingPunct="1">
              <a:buFontTx/>
              <a:buNone/>
            </a:pPr>
            <a:endParaRPr lang="cs-CZ" dirty="0" smtClean="0"/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Ukončení pracovního poměru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b="1" dirty="0" smtClean="0"/>
              <a:t>2. Na základě </a:t>
            </a:r>
            <a:r>
              <a:rPr lang="cs-CZ" sz="4000" b="1" dirty="0" smtClean="0"/>
              <a:t>událostí</a:t>
            </a:r>
            <a:r>
              <a:rPr lang="cs-CZ" dirty="0" smtClean="0"/>
              <a:t> –neovlivňujeme  </a:t>
            </a:r>
          </a:p>
          <a:p>
            <a:pPr eaLnBrk="1" hangingPunct="1">
              <a:lnSpc>
                <a:spcPct val="90000"/>
              </a:lnSpc>
            </a:pPr>
            <a:r>
              <a:rPr lang="cs-CZ" dirty="0" smtClean="0"/>
              <a:t>    vůlí</a:t>
            </a:r>
          </a:p>
          <a:p>
            <a:pPr marL="109728" indent="0" eaLnBrk="1" hangingPunct="1">
              <a:lnSpc>
                <a:spcPct val="90000"/>
              </a:lnSpc>
              <a:buNone/>
            </a:pPr>
            <a:r>
              <a:rPr lang="cs-CZ" dirty="0"/>
              <a:t> </a:t>
            </a:r>
            <a:r>
              <a:rPr lang="cs-CZ" dirty="0" smtClean="0"/>
              <a:t>     - uplynutí dohodnuté doby, skončení   </a:t>
            </a:r>
          </a:p>
          <a:p>
            <a:pPr eaLnBrk="1" hangingPunct="1">
              <a:lnSpc>
                <a:spcPct val="90000"/>
              </a:lnSpc>
            </a:pPr>
            <a:r>
              <a:rPr lang="cs-CZ" dirty="0" smtClean="0"/>
              <a:t>       sjednané práce, úmrtí zaměstnance</a:t>
            </a:r>
          </a:p>
          <a:p>
            <a:pPr eaLnBrk="1" hangingPunct="1">
              <a:lnSpc>
                <a:spcPct val="90000"/>
              </a:lnSpc>
            </a:pPr>
            <a:endParaRPr lang="cs-CZ" dirty="0" smtClean="0"/>
          </a:p>
          <a:p>
            <a:pPr eaLnBrk="1" hangingPunct="1">
              <a:lnSpc>
                <a:spcPct val="90000"/>
              </a:lnSpc>
            </a:pPr>
            <a:r>
              <a:rPr lang="cs-CZ" dirty="0" smtClean="0"/>
              <a:t>Např.:</a:t>
            </a:r>
          </a:p>
          <a:p>
            <a:pPr eaLnBrk="1" hangingPunct="1">
              <a:lnSpc>
                <a:spcPct val="90000"/>
              </a:lnSpc>
            </a:pPr>
            <a:r>
              <a:rPr lang="cs-CZ" dirty="0" smtClean="0"/>
              <a:t>U cizince – skončením </a:t>
            </a:r>
            <a:r>
              <a:rPr lang="cs-CZ" dirty="0" smtClean="0">
                <a:solidFill>
                  <a:srgbClr val="00B050"/>
                </a:solidFill>
              </a:rPr>
              <a:t>povolení k pobytu</a:t>
            </a:r>
            <a:r>
              <a:rPr lang="cs-CZ" dirty="0" smtClean="0"/>
              <a:t>, skončením </a:t>
            </a:r>
            <a:r>
              <a:rPr lang="cs-CZ" dirty="0" smtClean="0">
                <a:solidFill>
                  <a:srgbClr val="00B050"/>
                </a:solidFill>
              </a:rPr>
              <a:t>povolení k zaměstnání</a:t>
            </a:r>
            <a:r>
              <a:rPr lang="cs-CZ" dirty="0" smtClean="0"/>
              <a:t>, vyhoštěním</a:t>
            </a:r>
          </a:p>
          <a:p>
            <a:pPr eaLnBrk="1" hangingPunct="1">
              <a:lnSpc>
                <a:spcPct val="90000"/>
              </a:lnSpc>
            </a:pPr>
            <a:r>
              <a:rPr lang="cs-CZ" dirty="0" smtClean="0"/>
              <a:t>Uplynutí volebního období, odvolání….</a:t>
            </a:r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Ukončení pracovního poměru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ucitel\Local Settings\Temporary Internet Files\Content.IE5\HQFKJYQB\MP900341720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229132"/>
            <a:ext cx="4464496" cy="625864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286000" y="3008885"/>
            <a:ext cx="4572000" cy="3416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cs-CZ" dirty="0" smtClean="0"/>
              <a:t>….</a:t>
            </a:r>
          </a:p>
        </p:txBody>
      </p:sp>
    </p:spTree>
  </p:cSld>
  <p:clrMapOvr>
    <a:masterClrMapping/>
  </p:clrMapOvr>
  <p:transition>
    <p:wedg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Mluvíme o něm když:</a:t>
            </a:r>
          </a:p>
          <a:p>
            <a:r>
              <a:rPr lang="cs-CZ" dirty="0" smtClean="0"/>
              <a:t>-  v průběhu 30 kalendářních dnů dostane výpověď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10 zaměstnanců </a:t>
            </a:r>
            <a:r>
              <a:rPr lang="cs-CZ" dirty="0" smtClean="0"/>
              <a:t>– zaměstnavatel od 20 do 100 zaměstnanců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10% zaměstnanců </a:t>
            </a:r>
            <a:r>
              <a:rPr lang="cs-CZ" dirty="0" smtClean="0"/>
              <a:t>– zaměstnavatel od 101 do 300 zaměstnanců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30 zaměstnanců </a:t>
            </a:r>
            <a:r>
              <a:rPr lang="cs-CZ" dirty="0" smtClean="0"/>
              <a:t>– zaměstnavatel nad 300 zaměstnanců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§ 62 – Hromadné propouštění</a:t>
            </a:r>
            <a:endParaRPr lang="cs-CZ" dirty="0"/>
          </a:p>
        </p:txBody>
      </p:sp>
    </p:spTree>
  </p:cSld>
  <p:clrMapOvr>
    <a:masterClrMapping/>
  </p:clrMapOvr>
  <p:transition>
    <p:wedg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Písemnou formou zaměstnavatel:</a:t>
            </a:r>
          </a:p>
          <a:p>
            <a:endParaRPr lang="cs-CZ" dirty="0" smtClean="0"/>
          </a:p>
          <a:p>
            <a:r>
              <a:rPr lang="cs-CZ" dirty="0" smtClean="0"/>
              <a:t>- 30 dní předem informuje odborovou   </a:t>
            </a:r>
          </a:p>
          <a:p>
            <a:r>
              <a:rPr lang="cs-CZ" dirty="0" smtClean="0"/>
              <a:t>   organizaci (není-li, pak každého </a:t>
            </a:r>
          </a:p>
          <a:p>
            <a:r>
              <a:rPr lang="cs-CZ" dirty="0" smtClean="0"/>
              <a:t>   dotčeného) a jedná s odbory.</a:t>
            </a:r>
          </a:p>
          <a:p>
            <a:r>
              <a:rPr lang="cs-CZ" dirty="0" smtClean="0"/>
              <a:t>- informuje též krajskou pobočku Úřadu </a:t>
            </a:r>
          </a:p>
          <a:p>
            <a:r>
              <a:rPr lang="cs-CZ" dirty="0" smtClean="0"/>
              <a:t>   práce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Pozor!</a:t>
            </a:r>
            <a:endParaRPr lang="cs-CZ" dirty="0"/>
          </a:p>
        </p:txBody>
      </p:sp>
    </p:spTree>
  </p:cSld>
  <p:clrMapOvr>
    <a:masterClrMapping/>
  </p:clrMapOvr>
  <p:transition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Pracovní poměr na dobu určitou – končí </a:t>
            </a:r>
            <a:r>
              <a:rPr lang="cs-CZ" dirty="0" smtClean="0">
                <a:solidFill>
                  <a:srgbClr val="00B050"/>
                </a:solidFill>
              </a:rPr>
              <a:t>uplynutím doby</a:t>
            </a:r>
            <a:r>
              <a:rPr lang="cs-CZ" dirty="0" smtClean="0"/>
              <a:t>.</a:t>
            </a:r>
          </a:p>
          <a:p>
            <a:r>
              <a:rPr lang="cs-CZ" dirty="0" smtClean="0"/>
              <a:t>Pokračuje-li zaměstnanec v práci i po uplynutí doby s vědomím zaměstnavatele –</a:t>
            </a:r>
          </a:p>
          <a:p>
            <a:r>
              <a:rPr lang="cs-CZ" dirty="0" smtClean="0"/>
              <a:t>mění se PP na </a:t>
            </a:r>
          </a:p>
          <a:p>
            <a:r>
              <a:rPr lang="cs-CZ" dirty="0" smtClean="0"/>
              <a:t>dobu </a:t>
            </a:r>
            <a:r>
              <a:rPr lang="cs-CZ" dirty="0" smtClean="0">
                <a:solidFill>
                  <a:srgbClr val="00B050"/>
                </a:solidFill>
              </a:rPr>
              <a:t>určitou</a:t>
            </a:r>
            <a:r>
              <a:rPr lang="cs-CZ" dirty="0" smtClean="0"/>
              <a:t> v </a:t>
            </a:r>
          </a:p>
          <a:p>
            <a:r>
              <a:rPr lang="cs-CZ" dirty="0" smtClean="0"/>
              <a:t>PP na dobu 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neurčitou.</a:t>
            </a:r>
          </a:p>
          <a:p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možnosti zrušení PP</a:t>
            </a:r>
            <a:endParaRPr lang="cs-CZ" dirty="0"/>
          </a:p>
        </p:txBody>
      </p:sp>
      <p:pic>
        <p:nvPicPr>
          <p:cNvPr id="2051" name="Picture 3" descr="C:\Documents and Settings\ucitel\Local Settings\Temporary Internet Files\Content.IE5\44E4RQJA\MP90044836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3717032"/>
            <a:ext cx="4499233" cy="302433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Otázka na závěr: </a:t>
            </a:r>
            <a:r>
              <a:rPr lang="cs-CZ" dirty="0" smtClean="0"/>
              <a:t>víš, </a:t>
            </a:r>
            <a:r>
              <a:rPr lang="cs-CZ" dirty="0" smtClean="0"/>
              <a:t>co je ZELENÁ KARTA?</a:t>
            </a:r>
            <a:endParaRPr lang="cs-CZ" dirty="0"/>
          </a:p>
        </p:txBody>
      </p:sp>
      <p:pic>
        <p:nvPicPr>
          <p:cNvPr id="4098" name="Picture 2" descr="C:\Documents and Settings\ucitel\Local Settings\Temporary Internet Files\Content.IE5\HQFKJYQB\MP90038300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556792"/>
            <a:ext cx="6400800" cy="45720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- je to povolení cizincům k dlouhodobému   </a:t>
            </a:r>
          </a:p>
          <a:p>
            <a:r>
              <a:rPr lang="cs-CZ" dirty="0" smtClean="0"/>
              <a:t>   pobytu a zaměstnání na území jiného státu</a:t>
            </a:r>
            <a:endParaRPr lang="cs-CZ" dirty="0"/>
          </a:p>
          <a:p>
            <a:r>
              <a:rPr lang="cs-CZ" dirty="0" smtClean="0"/>
              <a:t>- platnost KARTY je obvykle 2 – 3 roky</a:t>
            </a:r>
            <a:endParaRPr lang="cs-CZ" dirty="0"/>
          </a:p>
          <a:p>
            <a:r>
              <a:rPr lang="cs-CZ" dirty="0" smtClean="0"/>
              <a:t>- jsou 3 typy karet – dle požadavků na </a:t>
            </a:r>
          </a:p>
          <a:p>
            <a:r>
              <a:rPr lang="cs-CZ" dirty="0"/>
              <a:t> </a:t>
            </a:r>
            <a:r>
              <a:rPr lang="cs-CZ" dirty="0" smtClean="0"/>
              <a:t>  kvalifikaci (A,B,C)</a:t>
            </a:r>
          </a:p>
          <a:p>
            <a:endParaRPr lang="cs-CZ" dirty="0" smtClean="0"/>
          </a:p>
          <a:p>
            <a:r>
              <a:rPr lang="cs-CZ" dirty="0" smtClean="0"/>
              <a:t>Žádost se podává na zastupitelském úřadu země.</a:t>
            </a:r>
          </a:p>
          <a:p>
            <a:r>
              <a:rPr lang="cs-CZ" sz="2000" dirty="0" smtClean="0"/>
              <a:t>Velmi žádaná v USA (film </a:t>
            </a:r>
            <a:r>
              <a:rPr lang="cs-CZ" sz="2000" b="1" dirty="0" smtClean="0"/>
              <a:t>Green </a:t>
            </a:r>
            <a:r>
              <a:rPr lang="cs-CZ" sz="2000" b="1" dirty="0" err="1" smtClean="0"/>
              <a:t>Card</a:t>
            </a:r>
            <a:r>
              <a:rPr lang="cs-CZ" sz="2000" b="1" dirty="0" smtClean="0"/>
              <a:t> </a:t>
            </a:r>
            <a:r>
              <a:rPr lang="cs-CZ" sz="2000" dirty="0" smtClean="0"/>
              <a:t> s </a:t>
            </a:r>
            <a:r>
              <a:rPr lang="cs-CZ" sz="2000" dirty="0" err="1" smtClean="0">
                <a:hlinkClick r:id="rId2"/>
              </a:rPr>
              <a:t>Gérardem</a:t>
            </a:r>
            <a:r>
              <a:rPr lang="cs-CZ" sz="2000" dirty="0" smtClean="0">
                <a:hlinkClick r:id="rId2"/>
              </a:rPr>
              <a:t> </a:t>
            </a:r>
            <a:r>
              <a:rPr lang="cs-CZ" sz="2000" dirty="0" err="1" smtClean="0">
                <a:hlinkClick r:id="rId2"/>
              </a:rPr>
              <a:t>Depardieu</a:t>
            </a:r>
            <a:r>
              <a:rPr lang="cs-CZ" sz="2000" dirty="0" smtClean="0"/>
              <a:t> v hl. roli)</a:t>
            </a:r>
            <a:endParaRPr lang="cs-CZ" sz="2000" b="1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Odpověď:</a:t>
            </a:r>
            <a:endParaRPr lang="cs-CZ" dirty="0"/>
          </a:p>
        </p:txBody>
      </p:sp>
    </p:spTree>
  </p:cSld>
  <p:clrMapOvr>
    <a:masterClrMapping/>
  </p:clrMapOvr>
  <p:transition>
    <p:wedg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Zdroje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z="2000" dirty="0" smtClean="0"/>
              <a:t>JAROSLAVA, </a:t>
            </a:r>
            <a:r>
              <a:rPr lang="cs-CZ" sz="2000" dirty="0" err="1" smtClean="0"/>
              <a:t>Tomancová</a:t>
            </a:r>
            <a:r>
              <a:rPr lang="cs-CZ" sz="2000" dirty="0" smtClean="0"/>
              <a:t> a kol. </a:t>
            </a:r>
            <a:r>
              <a:rPr lang="cs-CZ" sz="2000" i="1" dirty="0" smtClean="0"/>
              <a:t>Základy práva</a:t>
            </a:r>
            <a:r>
              <a:rPr lang="cs-CZ" sz="2000" dirty="0" smtClean="0"/>
              <a:t>. Boskovice: ALBERT, 2007, ISBN 80-7326-110-3. </a:t>
            </a:r>
          </a:p>
          <a:p>
            <a:pPr eaLnBrk="1" hangingPunct="1"/>
            <a:r>
              <a:rPr lang="cs-CZ" sz="2000" dirty="0" smtClean="0"/>
              <a:t>RYSKA, Radovan; PUŠKINOVÁ, Monika. </a:t>
            </a:r>
            <a:r>
              <a:rPr lang="cs-CZ" sz="2000" i="1" dirty="0" smtClean="0"/>
              <a:t>Právo pro střední školy</a:t>
            </a:r>
            <a:r>
              <a:rPr lang="cs-CZ" sz="2000" dirty="0" smtClean="0"/>
              <a:t>. Praha: EDUKO, 2012, ISBN 978-80-8720-457-3.</a:t>
            </a:r>
            <a:r>
              <a:rPr lang="cs-CZ" dirty="0" smtClean="0"/>
              <a:t> </a:t>
            </a:r>
          </a:p>
          <a:p>
            <a:pPr eaLnBrk="1" hangingPunct="1"/>
            <a:r>
              <a:rPr lang="cs-CZ" sz="2000" dirty="0" smtClean="0"/>
              <a:t>ZLÁMAL, Jaroslav; BELLOVÁ, Jana; HALUZA, Jakub. </a:t>
            </a:r>
            <a:r>
              <a:rPr lang="cs-CZ" sz="2000" i="1" dirty="0" smtClean="0"/>
              <a:t>Občanský a společenskovědní základ PRÁVO</a:t>
            </a:r>
            <a:r>
              <a:rPr lang="cs-CZ" sz="2000" dirty="0" smtClean="0"/>
              <a:t>. Kralice na Hané: </a:t>
            </a:r>
            <a:r>
              <a:rPr lang="cs-CZ" sz="2000" dirty="0" err="1" smtClean="0"/>
              <a:t>Computer</a:t>
            </a:r>
            <a:r>
              <a:rPr lang="cs-CZ" sz="2000" dirty="0" smtClean="0"/>
              <a:t> Media s.r.o., 2011, ISBN 978-80-7402-090-2. </a:t>
            </a:r>
          </a:p>
          <a:p>
            <a:r>
              <a:rPr lang="cs-CZ" sz="2000" dirty="0" smtClean="0"/>
              <a:t>Microsoft Word – </a:t>
            </a:r>
            <a:r>
              <a:rPr lang="cs-CZ" sz="2000" dirty="0" smtClean="0"/>
              <a:t>klipart - </a:t>
            </a:r>
            <a:r>
              <a:rPr lang="cs-CZ" sz="2000" dirty="0" smtClean="0"/>
              <a:t>www.office.</a:t>
            </a:r>
            <a:r>
              <a:rPr lang="cs-CZ" sz="2000" smtClean="0"/>
              <a:t>microsoft.com</a:t>
            </a:r>
            <a:endParaRPr lang="cs-CZ" sz="2000" dirty="0" smtClean="0"/>
          </a:p>
          <a:p>
            <a:pPr eaLnBrk="1" hangingPunct="1"/>
            <a:r>
              <a:rPr lang="cs-CZ" sz="2000" dirty="0" smtClean="0"/>
              <a:t>Čerpáno: 14. 8. 2013</a:t>
            </a:r>
          </a:p>
          <a:p>
            <a:r>
              <a:rPr lang="cs-CZ" altLang="cs-CZ" sz="2000" dirty="0" smtClean="0">
                <a:hlinkClick r:id="rId2"/>
              </a:rPr>
              <a:t>http://zakony.centrum.cz/zakonik-prace</a:t>
            </a:r>
            <a:endParaRPr lang="cs-CZ" altLang="cs-CZ" sz="2000" dirty="0" smtClean="0"/>
          </a:p>
          <a:p>
            <a:r>
              <a:rPr lang="cs-CZ" sz="2000" dirty="0" smtClean="0">
                <a:hlinkClick r:id="rId3"/>
              </a:rPr>
              <a:t>http://business.center.</a:t>
            </a:r>
            <a:r>
              <a:rPr lang="cs-CZ" sz="2000" dirty="0" err="1" smtClean="0">
                <a:hlinkClick r:id="rId3"/>
              </a:rPr>
              <a:t>cz</a:t>
            </a:r>
            <a:r>
              <a:rPr lang="cs-CZ" sz="2000" dirty="0" smtClean="0">
                <a:hlinkClick r:id="rId3"/>
              </a:rPr>
              <a:t>/business/</a:t>
            </a:r>
            <a:r>
              <a:rPr lang="cs-CZ" sz="2000" dirty="0" err="1" smtClean="0">
                <a:hlinkClick r:id="rId3"/>
              </a:rPr>
              <a:t>pravo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zakony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zakonik</a:t>
            </a:r>
            <a:r>
              <a:rPr lang="cs-CZ" sz="2000" dirty="0" smtClean="0">
                <a:hlinkClick r:id="rId3"/>
              </a:rPr>
              <a:t>-</a:t>
            </a:r>
            <a:r>
              <a:rPr lang="cs-CZ" sz="2000" dirty="0" err="1" smtClean="0">
                <a:hlinkClick r:id="rId3"/>
              </a:rPr>
              <a:t>prace</a:t>
            </a:r>
            <a:r>
              <a:rPr lang="cs-CZ" sz="2000" dirty="0" smtClean="0">
                <a:hlinkClick r:id="rId3"/>
              </a:rPr>
              <a:t>/cast2h4.aspx</a:t>
            </a:r>
            <a:endParaRPr lang="cs-CZ" sz="2000" dirty="0" smtClean="0"/>
          </a:p>
          <a:p>
            <a:pPr eaLnBrk="1" hangingPunct="1"/>
            <a:endParaRPr lang="cs-CZ" sz="2000" dirty="0" smtClean="0"/>
          </a:p>
          <a:p>
            <a:pPr eaLnBrk="1" hangingPunct="1"/>
            <a:endParaRPr lang="cs-CZ" sz="2000" dirty="0" smtClean="0"/>
          </a:p>
          <a:p>
            <a:pPr eaLnBrk="1" hangingPunct="1"/>
            <a:endParaRPr lang="cs-CZ" sz="2000" dirty="0" smtClean="0">
              <a:solidFill>
                <a:srgbClr val="000000"/>
              </a:solidFill>
            </a:endParaRPr>
          </a:p>
          <a:p>
            <a:pPr eaLnBrk="1" hangingPunct="1"/>
            <a:endParaRPr lang="cs-CZ" sz="2000" dirty="0" smtClean="0"/>
          </a:p>
        </p:txBody>
      </p:sp>
    </p:spTree>
  </p:cSld>
  <p:clrMapOvr>
    <a:masterClrMapping/>
  </p:clrMapOvr>
  <p:transition>
    <p:wedg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97</TotalTime>
  <Words>426</Words>
  <Application>Microsoft Office PowerPoint</Application>
  <PresentationFormat>Předvádění na obrazovce (4:3)</PresentationFormat>
  <Paragraphs>95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Shluk</vt:lpstr>
      <vt:lpstr>Snímek 1</vt:lpstr>
      <vt:lpstr>Snímek 2</vt:lpstr>
      <vt:lpstr>Ukončení pracovního poměru</vt:lpstr>
      <vt:lpstr>§ 48/1</vt:lpstr>
      <vt:lpstr>Ukončení pracovního poměru</vt:lpstr>
      <vt:lpstr>Ukončení pracovního poměru</vt:lpstr>
      <vt:lpstr>Snímek 7</vt:lpstr>
      <vt:lpstr>§ 62 – Hromadné propouštění</vt:lpstr>
      <vt:lpstr>Pozor!</vt:lpstr>
      <vt:lpstr>Další možnosti zrušení PP</vt:lpstr>
      <vt:lpstr>Otázka na závěr: víš, co je ZELENÁ KARTA?</vt:lpstr>
      <vt:lpstr>Odpověď: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Skončení pracovního poměru</dc:title>
  <dc:creator>ucitel</dc:creator>
  <cp:lastModifiedBy>Dum</cp:lastModifiedBy>
  <cp:revision>15</cp:revision>
  <dcterms:created xsi:type="dcterms:W3CDTF">2013-07-14T16:35:31Z</dcterms:created>
  <dcterms:modified xsi:type="dcterms:W3CDTF">2014-10-16T11:01:06Z</dcterms:modified>
</cp:coreProperties>
</file>