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2"/>
  </p:handoutMasterIdLst>
  <p:sldIdLst>
    <p:sldId id="265" r:id="rId2"/>
    <p:sldId id="266" r:id="rId3"/>
    <p:sldId id="256" r:id="rId4"/>
    <p:sldId id="259" r:id="rId5"/>
    <p:sldId id="257" r:id="rId6"/>
    <p:sldId id="258" r:id="rId7"/>
    <p:sldId id="260" r:id="rId8"/>
    <p:sldId id="261" r:id="rId9"/>
    <p:sldId id="262" r:id="rId10"/>
    <p:sldId id="267" r:id="rId11"/>
  </p:sldIdLst>
  <p:sldSz cx="9144000" cy="6858000" type="screen4x3"/>
  <p:notesSz cx="9144000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10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5B667-11F9-49BE-A645-B5A28C46755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F60597-9E3A-47CE-BF3F-F51E875F6C2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12226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E7B68BC-8BB6-4626-9B1E-F108350D4DA7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03481C1-89BD-4D29-940F-D514C69CB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zakony.centrum.cz/zakonik-prace/cast-2-hlava-4-dil-9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zakony.centrum.cz/zakonik-prace/cast-2-hlava-4-dil-9" TargetMode="External"/><Relationship Id="rId2" Type="http://schemas.openxmlformats.org/officeDocument/2006/relationships/hyperlink" Target="http://zakony.centrum.cz/zakonik-prac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</a:t>
            </a:r>
            <a:r>
              <a:rPr lang="cs-CZ" dirty="0" smtClean="0"/>
              <a:t>Pracovní právo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16632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717032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PR_87  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Neplatné rozvázání pracovního poměru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</a:t>
            </a:r>
            <a:r>
              <a:rPr lang="cs-CZ" dirty="0"/>
              <a:t>okruh: </a:t>
            </a:r>
            <a:r>
              <a:rPr lang="cs-CZ" dirty="0" smtClean="0"/>
              <a:t> Ekonomika </a:t>
            </a:r>
            <a:r>
              <a:rPr lang="cs-CZ" dirty="0"/>
              <a:t>a právo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 2. </a:t>
            </a:r>
            <a:r>
              <a:rPr lang="cs-CZ" dirty="0"/>
              <a:t>obor Podnikání</a:t>
            </a:r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 - říjen 2013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16632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  Neplatné rozvázání    </a:t>
            </a:r>
            <a:br>
              <a:rPr lang="cs-CZ" dirty="0" smtClean="0"/>
            </a:br>
            <a:r>
              <a:rPr lang="cs-CZ" dirty="0" smtClean="0"/>
              <a:t>   pracovního poměru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2560" y="3789040"/>
            <a:ext cx="7406640" cy="1584176"/>
          </a:xfrm>
        </p:spPr>
        <p:txBody>
          <a:bodyPr>
            <a:normAutofit/>
          </a:bodyPr>
          <a:lstStyle/>
          <a:p>
            <a:r>
              <a:rPr lang="cs-CZ" dirty="0" smtClean="0"/>
              <a:t>Klíčová slova:  neplatné rozvázání, náhrada mzdy 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Ukončení pracovního poměru </a:t>
            </a:r>
            <a:r>
              <a:rPr lang="cs-CZ" sz="1800" dirty="0" smtClean="0"/>
              <a:t>(§48-66)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- má svá pravidla, která nutno dodržet</a:t>
            </a:r>
          </a:p>
          <a:p>
            <a:r>
              <a:rPr lang="cs-CZ" dirty="0" smtClean="0"/>
              <a:t>- při jejich nedodržení může dojít k </a:t>
            </a:r>
          </a:p>
          <a:p>
            <a:r>
              <a:rPr lang="cs-CZ" dirty="0"/>
              <a:t> </a:t>
            </a:r>
            <a:r>
              <a:rPr lang="cs-CZ" dirty="0" smtClean="0"/>
              <a:t>  neplatnému rozvázání </a:t>
            </a:r>
          </a:p>
          <a:p>
            <a:r>
              <a:rPr lang="cs-CZ" dirty="0"/>
              <a:t> </a:t>
            </a:r>
            <a:r>
              <a:rPr lang="cs-CZ" dirty="0" smtClean="0"/>
              <a:t>  pracovního</a:t>
            </a:r>
          </a:p>
          <a:p>
            <a:r>
              <a:rPr lang="cs-CZ" dirty="0"/>
              <a:t> </a:t>
            </a:r>
            <a:r>
              <a:rPr lang="cs-CZ" dirty="0" smtClean="0"/>
              <a:t>  poměru</a:t>
            </a:r>
          </a:p>
          <a:p>
            <a:r>
              <a:rPr lang="cs-CZ" dirty="0" smtClean="0"/>
              <a:t> </a:t>
            </a:r>
            <a:r>
              <a:rPr lang="cs-CZ" sz="1600" dirty="0" smtClean="0"/>
              <a:t>(</a:t>
            </a:r>
            <a:r>
              <a:rPr lang="cs-CZ" sz="1600" dirty="0" smtClean="0">
                <a:hlinkClick r:id="rId2"/>
              </a:rPr>
              <a:t>http://zakony.centrum.cz/zakonik-</a:t>
            </a:r>
          </a:p>
          <a:p>
            <a:r>
              <a:rPr lang="cs-CZ" sz="1600" dirty="0" smtClean="0">
                <a:hlinkClick r:id="rId2"/>
              </a:rPr>
              <a:t>    </a:t>
            </a:r>
            <a:r>
              <a:rPr lang="cs-CZ" sz="1600" dirty="0" err="1" smtClean="0">
                <a:hlinkClick r:id="rId2"/>
              </a:rPr>
              <a:t>prace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cast</a:t>
            </a:r>
            <a:r>
              <a:rPr lang="cs-CZ" sz="1600" dirty="0" smtClean="0">
                <a:hlinkClick r:id="rId2"/>
              </a:rPr>
              <a:t>-2-hlava-4-</a:t>
            </a:r>
            <a:r>
              <a:rPr lang="cs-CZ" sz="1600" dirty="0" err="1" smtClean="0">
                <a:hlinkClick r:id="rId2"/>
              </a:rPr>
              <a:t>dil</a:t>
            </a:r>
            <a:r>
              <a:rPr lang="cs-CZ" sz="1600" dirty="0" smtClean="0">
                <a:hlinkClick r:id="rId2"/>
              </a:rPr>
              <a:t>-9</a:t>
            </a:r>
            <a:r>
              <a:rPr lang="cs-CZ" sz="1600" dirty="0" smtClean="0"/>
              <a:t>) </a:t>
            </a:r>
          </a:p>
          <a:p>
            <a:endParaRPr lang="cs-CZ" sz="1600" dirty="0" smtClean="0"/>
          </a:p>
          <a:p>
            <a:r>
              <a:rPr lang="cs-CZ" sz="1600" b="1" dirty="0" smtClean="0"/>
              <a:t>POZOR!   </a:t>
            </a:r>
            <a:endParaRPr lang="cs-CZ" b="1" dirty="0" smtClean="0"/>
          </a:p>
          <a:p>
            <a:r>
              <a:rPr lang="cs-CZ" sz="2000" dirty="0" smtClean="0"/>
              <a:t>K chybě může dojít jak na straně</a:t>
            </a:r>
          </a:p>
          <a:p>
            <a:pPr>
              <a:buNone/>
            </a:pPr>
            <a:r>
              <a:rPr lang="cs-CZ" sz="2000" dirty="0"/>
              <a:t> </a:t>
            </a:r>
            <a:r>
              <a:rPr lang="cs-CZ" sz="2000" dirty="0" smtClean="0"/>
              <a:t>   zaměstnance, tak i na </a:t>
            </a:r>
          </a:p>
          <a:p>
            <a:r>
              <a:rPr lang="cs-CZ" sz="2000" dirty="0" smtClean="0"/>
              <a:t>straně zaměstnavatele</a:t>
            </a:r>
            <a:endParaRPr lang="cs-CZ" sz="2000" dirty="0"/>
          </a:p>
        </p:txBody>
      </p:sp>
      <p:pic>
        <p:nvPicPr>
          <p:cNvPr id="1027" name="Picture 3" descr="C:\Documents and Settings\ucitel\Local Settings\Temporary Internet Files\Content.IE5\44E4RQJA\MP90034169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96952"/>
            <a:ext cx="2321056" cy="325381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Příklady neplatného rozvázání pracovního poměru - zaměstnavatel: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772816"/>
            <a:ext cx="7498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 - výpověď – nebyla písemnou formou</a:t>
            </a:r>
          </a:p>
          <a:p>
            <a:pPr>
              <a:buNone/>
            </a:pPr>
            <a:r>
              <a:rPr lang="cs-CZ" sz="2800" dirty="0" smtClean="0"/>
              <a:t> - zaměstnanec dostal výpověď z důvodu </a:t>
            </a:r>
          </a:p>
          <a:p>
            <a:pPr>
              <a:buNone/>
            </a:pPr>
            <a:r>
              <a:rPr lang="cs-CZ" sz="2800" dirty="0" smtClean="0"/>
              <a:t>   neuspokojivých pracovních výsledků, </a:t>
            </a:r>
          </a:p>
          <a:p>
            <a:pPr>
              <a:buNone/>
            </a:pPr>
            <a:r>
              <a:rPr lang="cs-CZ" sz="2800" dirty="0" smtClean="0"/>
              <a:t>   přestože nebyl nikdy písemnou formou </a:t>
            </a:r>
          </a:p>
          <a:p>
            <a:pPr>
              <a:buNone/>
            </a:pPr>
            <a:r>
              <a:rPr lang="cs-CZ" sz="2800" dirty="0" smtClean="0"/>
              <a:t>   upozorňován, aby nedostatky odstranil</a:t>
            </a:r>
          </a:p>
          <a:p>
            <a:pPr>
              <a:buNone/>
            </a:pPr>
            <a:r>
              <a:rPr lang="cs-CZ" sz="2800" dirty="0" smtClean="0"/>
              <a:t>- zaměstnanec dostal výpověď v době </a:t>
            </a:r>
          </a:p>
          <a:p>
            <a:pPr>
              <a:buNone/>
            </a:pPr>
            <a:r>
              <a:rPr lang="cs-CZ" sz="2800" dirty="0" smtClean="0"/>
              <a:t>   pracovní neschopnosti </a:t>
            </a:r>
          </a:p>
          <a:p>
            <a:pPr>
              <a:buFontTx/>
              <a:buChar char="-"/>
            </a:pPr>
            <a:r>
              <a:rPr lang="cs-CZ" sz="2800" dirty="0" smtClean="0"/>
              <a:t>žena dostala výpověď v době, kdy byla na 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mateřské dovolené…… atd.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Příklady neplatného rozvázání pracovního poměru- zaměstnanec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zaměstnanec nedal výpověď z  </a:t>
            </a:r>
          </a:p>
          <a:p>
            <a:r>
              <a:rPr lang="cs-CZ" dirty="0" smtClean="0"/>
              <a:t>  pracovního poměru písemnou formou</a:t>
            </a:r>
          </a:p>
          <a:p>
            <a:r>
              <a:rPr lang="cs-CZ" dirty="0" smtClean="0"/>
              <a:t>- zaměstnanec </a:t>
            </a:r>
          </a:p>
          <a:p>
            <a:r>
              <a:rPr lang="cs-CZ" dirty="0"/>
              <a:t> </a:t>
            </a:r>
            <a:r>
              <a:rPr lang="cs-CZ" dirty="0" smtClean="0"/>
              <a:t> nedodržel </a:t>
            </a:r>
          </a:p>
          <a:p>
            <a:r>
              <a:rPr lang="cs-CZ" dirty="0"/>
              <a:t> </a:t>
            </a:r>
            <a:r>
              <a:rPr lang="cs-CZ" dirty="0" smtClean="0"/>
              <a:t> výpovědní </a:t>
            </a:r>
          </a:p>
          <a:p>
            <a:r>
              <a:rPr lang="cs-CZ" dirty="0"/>
              <a:t> </a:t>
            </a:r>
            <a:r>
              <a:rPr lang="cs-CZ" dirty="0" smtClean="0"/>
              <a:t> lhůtu</a:t>
            </a:r>
            <a:endParaRPr lang="cs-CZ" dirty="0"/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…atd.</a:t>
            </a:r>
            <a:endParaRPr lang="cs-CZ" dirty="0"/>
          </a:p>
        </p:txBody>
      </p:sp>
      <p:pic>
        <p:nvPicPr>
          <p:cNvPr id="2050" name="Picture 2" descr="C:\Documents and Settings\ucitel\Local Settings\Temporary Internet Files\Content.IE5\1LB7IWPI\MP90038298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429000"/>
            <a:ext cx="4208512" cy="30060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Následky neplatného rozvázání pracovního poměru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Chyby u zaměstnavatele – zaměstnanec se písemnou formou dovolává svého práva</a:t>
            </a:r>
          </a:p>
          <a:p>
            <a:endParaRPr lang="cs-CZ" dirty="0" smtClean="0"/>
          </a:p>
          <a:p>
            <a:r>
              <a:rPr lang="cs-CZ" dirty="0" smtClean="0"/>
              <a:t> –  vrátí a pokračuje v pracovním poměru– </a:t>
            </a:r>
          </a:p>
          <a:p>
            <a:r>
              <a:rPr lang="cs-CZ" dirty="0" smtClean="0"/>
              <a:t>     za dobu kdy nepracoval – náhrada mzdy </a:t>
            </a:r>
          </a:p>
          <a:p>
            <a:r>
              <a:rPr lang="cs-CZ" dirty="0" smtClean="0"/>
              <a:t>     ve výši průměrného výdělku </a:t>
            </a:r>
          </a:p>
          <a:p>
            <a:endParaRPr lang="cs-CZ" dirty="0" smtClean="0"/>
          </a:p>
          <a:p>
            <a:r>
              <a:rPr lang="cs-CZ" dirty="0" smtClean="0"/>
              <a:t>- přesáhne-li doba náhrady 6 měsíců – může </a:t>
            </a:r>
          </a:p>
          <a:p>
            <a:r>
              <a:rPr lang="cs-CZ" dirty="0"/>
              <a:t> </a:t>
            </a:r>
            <a:r>
              <a:rPr lang="cs-CZ" dirty="0" smtClean="0"/>
              <a:t> soud rozhodnout o přiměřeném snížení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764704"/>
            <a:ext cx="7498080" cy="548369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Chyba na straně zaměstnance – zaměstnavatel písemnou formou vyzval k pokračování  v práci</a:t>
            </a:r>
          </a:p>
          <a:p>
            <a:r>
              <a:rPr lang="cs-CZ" dirty="0" smtClean="0"/>
              <a:t>- zaměstnanec v práci nepokračuje – </a:t>
            </a:r>
          </a:p>
          <a:p>
            <a:r>
              <a:rPr lang="cs-CZ" dirty="0" smtClean="0"/>
              <a:t>  zaměstnavatel může požadovat náhradu </a:t>
            </a:r>
          </a:p>
          <a:p>
            <a:r>
              <a:rPr lang="cs-CZ" dirty="0" smtClean="0"/>
              <a:t>  (náklady na nového zaměstnance, na </a:t>
            </a:r>
          </a:p>
          <a:p>
            <a:r>
              <a:rPr lang="cs-CZ" dirty="0" smtClean="0"/>
              <a:t>  externí firmu, </a:t>
            </a:r>
            <a:r>
              <a:rPr lang="cs-CZ" dirty="0"/>
              <a:t>k</a:t>
            </a:r>
            <a:r>
              <a:rPr lang="cs-CZ" dirty="0" smtClean="0"/>
              <a:t>terá práci vykoná…)</a:t>
            </a:r>
          </a:p>
          <a:p>
            <a:endParaRPr lang="cs-CZ" dirty="0"/>
          </a:p>
          <a:p>
            <a:r>
              <a:rPr lang="cs-CZ" dirty="0" smtClean="0"/>
              <a:t>Náhrada požadována jen výjimečně – náklady se nesnadno prokazují.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Žaloba na neplatnost rozvázání pracovního poměru 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- jen do 2 měsíců ode dne, kdy měl   </a:t>
            </a:r>
          </a:p>
          <a:p>
            <a:r>
              <a:rPr lang="cs-CZ" dirty="0" smtClean="0"/>
              <a:t>   pracovní poměr skončit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2000" dirty="0" smtClean="0"/>
              <a:t>JAROSLAVA, </a:t>
            </a:r>
            <a:r>
              <a:rPr lang="cs-CZ" sz="2000" dirty="0" err="1" smtClean="0"/>
              <a:t>Tomancová</a:t>
            </a:r>
            <a:r>
              <a:rPr lang="cs-CZ" sz="2000" dirty="0" smtClean="0"/>
              <a:t> a kol. </a:t>
            </a:r>
            <a:r>
              <a:rPr lang="cs-CZ" sz="2000" i="1" dirty="0" smtClean="0"/>
              <a:t>Základy práva</a:t>
            </a:r>
            <a:r>
              <a:rPr lang="cs-CZ" sz="2000" dirty="0" smtClean="0"/>
              <a:t>. Boskovice: ALBERT, 2007, ISBN 80-7326-110-3. </a:t>
            </a:r>
          </a:p>
          <a:p>
            <a:pPr eaLnBrk="1" hangingPunct="1"/>
            <a:r>
              <a:rPr lang="cs-CZ" sz="2000" dirty="0" smtClean="0"/>
              <a:t>RYSKA, Radovan; PUŠKINOVÁ, Monika. </a:t>
            </a:r>
            <a:r>
              <a:rPr lang="cs-CZ" sz="2000" i="1" dirty="0" smtClean="0"/>
              <a:t>Právo pro střední školy</a:t>
            </a:r>
            <a:r>
              <a:rPr lang="cs-CZ" sz="2000" dirty="0" smtClean="0"/>
              <a:t>. Praha: EDUKO, 2012, ISBN 978-80-8720-457-3.</a:t>
            </a:r>
            <a:r>
              <a:rPr lang="cs-CZ" dirty="0" smtClean="0"/>
              <a:t> </a:t>
            </a:r>
          </a:p>
          <a:p>
            <a:pPr eaLnBrk="1" hangingPunct="1"/>
            <a:r>
              <a:rPr lang="cs-CZ" sz="2000" dirty="0" smtClean="0"/>
              <a:t>ZLÁMAL, Jaroslav; BELLOVÁ, Jana; HALUZA, Jakub. </a:t>
            </a:r>
            <a:r>
              <a:rPr lang="cs-CZ" sz="2000" i="1" dirty="0" smtClean="0"/>
              <a:t>Občanský a společenskovědní základ PRÁVO</a:t>
            </a:r>
            <a:r>
              <a:rPr lang="cs-CZ" sz="2000" dirty="0" smtClean="0"/>
              <a:t>. Kralice na Hané: </a:t>
            </a:r>
            <a:r>
              <a:rPr lang="cs-CZ" sz="2000" dirty="0" err="1" smtClean="0"/>
              <a:t>Computer</a:t>
            </a:r>
            <a:r>
              <a:rPr lang="cs-CZ" sz="2000" dirty="0" smtClean="0"/>
              <a:t> Media s.r.o., 2011, ISBN 978-80-7402-090-2. </a:t>
            </a:r>
          </a:p>
          <a:p>
            <a:r>
              <a:rPr lang="cs-CZ" sz="2000" dirty="0" smtClean="0"/>
              <a:t>Microsoft Word – </a:t>
            </a:r>
            <a:r>
              <a:rPr lang="cs-CZ" sz="2000" dirty="0" smtClean="0"/>
              <a:t>klipart - </a:t>
            </a:r>
            <a:r>
              <a:rPr lang="cs-CZ" sz="2000" dirty="0" smtClean="0"/>
              <a:t>www.office.</a:t>
            </a:r>
            <a:r>
              <a:rPr lang="cs-CZ" sz="2000" smtClean="0"/>
              <a:t>microsoft.com</a:t>
            </a:r>
            <a:endParaRPr lang="cs-CZ" sz="2000" dirty="0" smtClean="0"/>
          </a:p>
          <a:p>
            <a:pPr eaLnBrk="1" hangingPunct="1"/>
            <a:r>
              <a:rPr lang="cs-CZ" sz="2000" dirty="0" smtClean="0"/>
              <a:t>Čerpáno:  15. 9. 2013</a:t>
            </a:r>
          </a:p>
          <a:p>
            <a:r>
              <a:rPr lang="cs-CZ" altLang="cs-CZ" sz="2000" dirty="0" smtClean="0">
                <a:hlinkClick r:id="rId2"/>
              </a:rPr>
              <a:t>http://zakony.centrum.cz/zakonik-prace</a:t>
            </a:r>
            <a:endParaRPr lang="cs-CZ" altLang="cs-CZ" sz="2000" dirty="0" smtClean="0"/>
          </a:p>
          <a:p>
            <a:r>
              <a:rPr lang="cs-CZ" sz="2000" dirty="0" smtClean="0">
                <a:hlinkClick r:id="rId3"/>
              </a:rPr>
              <a:t>http://zakony.centrum.cz/zakonik-</a:t>
            </a:r>
          </a:p>
          <a:p>
            <a:r>
              <a:rPr lang="cs-CZ" sz="2000" dirty="0" smtClean="0">
                <a:hlinkClick r:id="rId3"/>
              </a:rPr>
              <a:t>    </a:t>
            </a:r>
            <a:r>
              <a:rPr lang="cs-CZ" sz="2000" dirty="0" err="1" smtClean="0">
                <a:hlinkClick r:id="rId3"/>
              </a:rPr>
              <a:t>prace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cast</a:t>
            </a:r>
            <a:r>
              <a:rPr lang="cs-CZ" sz="2000" dirty="0" smtClean="0">
                <a:hlinkClick r:id="rId3"/>
              </a:rPr>
              <a:t>-2-hlava-4-</a:t>
            </a:r>
            <a:r>
              <a:rPr lang="cs-CZ" sz="2000" dirty="0" err="1" smtClean="0">
                <a:hlinkClick r:id="rId3"/>
              </a:rPr>
              <a:t>dil</a:t>
            </a:r>
            <a:r>
              <a:rPr lang="cs-CZ" sz="2000" dirty="0" smtClean="0">
                <a:hlinkClick r:id="rId3"/>
              </a:rPr>
              <a:t>-9</a:t>
            </a:r>
            <a:endParaRPr lang="cs-CZ" alt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>
              <a:solidFill>
                <a:srgbClr val="000000"/>
              </a:solidFill>
            </a:endParaRPr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91</TotalTime>
  <Words>402</Words>
  <Application>Microsoft Office PowerPoint</Application>
  <PresentationFormat>Předvádění na obrazovce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Snímek 1</vt:lpstr>
      <vt:lpstr>Snímek 2</vt:lpstr>
      <vt:lpstr>   Neplatné rozvázání        pracovního poměru </vt:lpstr>
      <vt:lpstr>Ukončení pracovního poměru (§48-66) </vt:lpstr>
      <vt:lpstr>Příklady neplatného rozvázání pracovního poměru - zaměstnavatel:</vt:lpstr>
      <vt:lpstr>Příklady neplatného rozvázání pracovního poměru- zaměstnanec</vt:lpstr>
      <vt:lpstr>Následky neplatného rozvázání pracovního poměru</vt:lpstr>
      <vt:lpstr>Snímek 8</vt:lpstr>
      <vt:lpstr>Pozor!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 Neplatné rozvázání pracovního poměru</dc:title>
  <dc:creator>ucitel</dc:creator>
  <cp:lastModifiedBy>Dum</cp:lastModifiedBy>
  <cp:revision>13</cp:revision>
  <cp:lastPrinted>2013-10-01T11:24:39Z</cp:lastPrinted>
  <dcterms:created xsi:type="dcterms:W3CDTF">2013-08-13T11:23:16Z</dcterms:created>
  <dcterms:modified xsi:type="dcterms:W3CDTF">2014-10-16T10:56:56Z</dcterms:modified>
</cp:coreProperties>
</file>