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69" r:id="rId2"/>
    <p:sldId id="270" r:id="rId3"/>
    <p:sldId id="256" r:id="rId4"/>
    <p:sldId id="260" r:id="rId5"/>
    <p:sldId id="257" r:id="rId6"/>
    <p:sldId id="258" r:id="rId7"/>
    <p:sldId id="262" r:id="rId8"/>
    <p:sldId id="259" r:id="rId9"/>
    <p:sldId id="266" r:id="rId10"/>
    <p:sldId id="267" r:id="rId11"/>
    <p:sldId id="263" r:id="rId12"/>
    <p:sldId id="27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0FA4239-3524-4DD6-BCBD-D287AC9C36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ACE35-10EA-4579-93DC-A8EC97374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D1091E-8881-4F29-B41B-36EE4F8C8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DC8510-FE11-474C-8281-F798FE973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92B1E9F-03EE-4690-A78D-C506F9F85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7C351F-5B2A-472F-BEC8-B1044BA958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1C59-55B3-492C-BE04-240047CE6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ACF382-BA09-4810-BD2E-6647BB509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57D61C6-4E94-477A-B7CF-E860193464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F0D38-2383-4AD5-9D65-3AFF9E0EE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291B5-04D9-4D9E-B9A3-BC3F53507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C459E44-B952-4605-91DD-5CE773E3A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3" r:id="rId2"/>
    <p:sldLayoutId id="2147483788" r:id="rId3"/>
    <p:sldLayoutId id="2147483789" r:id="rId4"/>
    <p:sldLayoutId id="2147483790" r:id="rId5"/>
    <p:sldLayoutId id="2147483791" r:id="rId6"/>
    <p:sldLayoutId id="2147483784" r:id="rId7"/>
    <p:sldLayoutId id="2147483792" r:id="rId8"/>
    <p:sldLayoutId id="2147483793" r:id="rId9"/>
    <p:sldLayoutId id="2147483785" r:id="rId10"/>
    <p:sldLayoutId id="2147483786" r:id="rId11"/>
  </p:sldLayoutIdLst>
  <p:transition>
    <p:dissolv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cepropravniky.cz/vzory-smluv/dohoda-o-provedeni-prace-vzo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cepropravniky.cz/vzory-smluv/dohoda-o-pracovni-cinnosti-vzor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cepropravniky.cz/vzory-smluv/dohoda-o-pracovni-cinnosti-vzor/" TargetMode="External"/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acepropravniky.cz/vzory-smluv/dohoda-o-provedeni-prace-vz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spcBef>
                <a:spcPct val="0"/>
              </a:spcBef>
              <a:buFont typeface="Wingdings 3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indent="0" algn="ctr">
              <a:spcBef>
                <a:spcPct val="0"/>
              </a:spcBef>
              <a:buFont typeface="Wingdings 3" pitchFamily="18" charset="2"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indent="0" algn="ctr">
              <a:spcBef>
                <a:spcPct val="0"/>
              </a:spcBef>
              <a:buFont typeface="Wingdings 3" pitchFamily="18" charset="2"/>
              <a:buNone/>
              <a:defRPr/>
            </a:pPr>
            <a:endParaRPr lang="cs-CZ" sz="2000" dirty="0" smtClean="0">
              <a:latin typeface="Arial" pitchFamily="34" charset="0"/>
            </a:endParaRPr>
          </a:p>
          <a:p>
            <a:pPr marL="0" indent="0" algn="ctr">
              <a:spcBef>
                <a:spcPct val="0"/>
              </a:spcBef>
              <a:buFont typeface="Wingdings 3" pitchFamily="18" charset="2"/>
              <a:buNone/>
              <a:defRPr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pPr>
              <a:defRPr/>
            </a:pPr>
            <a:endParaRPr lang="cs-CZ" dirty="0" smtClean="0"/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   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9220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9222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3644900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 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b="1" dirty="0" smtClean="0"/>
              <a:t>                    učiliště </a:t>
            </a:r>
            <a:r>
              <a:rPr lang="cs-CZ" b="1" dirty="0"/>
              <a:t>Městec Králové, T.G. Masaryka 4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/>
              <a:t> 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88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Práce konané mimo pracovní poměr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 říjen 2013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 typeface="Wingdings 3" pitchFamily="18" charset="2"/>
              <a:buNone/>
              <a:defRPr/>
            </a:pPr>
            <a:r>
              <a:rPr lang="cs-CZ" dirty="0" smtClean="0"/>
              <a:t>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1024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</a:t>
            </a:r>
            <a:r>
              <a:rPr lang="cs-CZ" dirty="0"/>
              <a:t>konané mimo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pracovní poměr </a:t>
            </a:r>
            <a:r>
              <a:rPr lang="cs-CZ" sz="2000" dirty="0" smtClean="0"/>
              <a:t>(§74-§77)</a:t>
            </a:r>
            <a:endParaRPr lang="cs-CZ" sz="2000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cs-CZ" altLang="cs-CZ" b="1" smtClean="0"/>
              <a:t>Klíčová slova:</a:t>
            </a:r>
            <a:r>
              <a:rPr lang="cs-CZ" altLang="cs-CZ" smtClean="0"/>
              <a:t>dohoda o provedení práce, dohoda o pracovní činnosti</a:t>
            </a:r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- plnění svých úkolů zajišťuje především </a:t>
            </a:r>
          </a:p>
          <a:p>
            <a:pPr eaLnBrk="1" hangingPunct="1"/>
            <a:r>
              <a:rPr lang="cs-CZ" altLang="cs-CZ" smtClean="0"/>
              <a:t>  zaměstnanci v pracovním poměru – s 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          PRACOVNÍ SMLOUVOU</a:t>
            </a:r>
          </a:p>
          <a:p>
            <a:pPr eaLnBrk="1" hangingPunct="1"/>
            <a:r>
              <a:rPr lang="cs-CZ" altLang="cs-CZ" smtClean="0"/>
              <a:t> </a:t>
            </a:r>
          </a:p>
          <a:p>
            <a:pPr eaLnBrk="1" hangingPunct="1"/>
            <a:r>
              <a:rPr lang="cs-CZ" altLang="cs-CZ" smtClean="0"/>
              <a:t>U prací příležitostných, nepravidelných či malého rozsahu může volit</a:t>
            </a:r>
          </a:p>
          <a:p>
            <a:pPr eaLnBrk="1" hangingPunct="1"/>
            <a:r>
              <a:rPr lang="cs-CZ" altLang="cs-CZ" smtClean="0"/>
              <a:t>                          DOHODU</a:t>
            </a:r>
          </a:p>
          <a:p>
            <a:pPr eaLnBrk="1" hangingPunct="1"/>
            <a:r>
              <a:rPr lang="cs-CZ" altLang="cs-CZ" smtClean="0"/>
              <a:t>o pracích konaných mimo pracovní poměr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Zaměstnavatel</a:t>
            </a:r>
            <a:endParaRPr lang="cs-CZ" dirty="0"/>
          </a:p>
        </p:txBody>
      </p:sp>
      <p:sp>
        <p:nvSpPr>
          <p:cNvPr id="12292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.</a:t>
            </a:r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3315" name="Picture 9" descr="C:\Documents and Settings\ucitel\Local Settings\Temporary Internet Files\Content.IE5\1LB7IWPI\MP9003829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549275"/>
            <a:ext cx="7232650" cy="516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Uzavírá se, jestliže předpokládaný rozsah práce není </a:t>
            </a:r>
            <a:r>
              <a:rPr lang="cs-CZ" altLang="cs-CZ" dirty="0" smtClean="0"/>
              <a:t>větší </a:t>
            </a:r>
            <a:r>
              <a:rPr lang="cs-CZ" altLang="cs-CZ" dirty="0" smtClean="0"/>
              <a:t>než </a:t>
            </a:r>
            <a:r>
              <a:rPr lang="cs-CZ" altLang="cs-CZ" b="1" dirty="0" smtClean="0"/>
              <a:t>300 hod/kalendářní rok</a:t>
            </a:r>
            <a:r>
              <a:rPr lang="cs-CZ" altLang="cs-CZ" dirty="0" smtClean="0"/>
              <a:t>, vymezený pracovní úkol, odměna splatná po dokončení a odevzdání práce. V této dohodě nutno uvést dobu, na kterou je uzavírána.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/>
              <a:t>Dohoda musí být písemná!</a:t>
            </a:r>
            <a:endParaRPr lang="cs-CZ" alt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Platí se </a:t>
            </a:r>
            <a:r>
              <a:rPr lang="cs-CZ" altLang="cs-CZ" b="1" dirty="0" smtClean="0"/>
              <a:t>daň z příjmů 15% </a:t>
            </a:r>
            <a:r>
              <a:rPr lang="cs-CZ" altLang="cs-CZ" dirty="0" smtClean="0"/>
              <a:t>a  od roku 2012 i sociální a zdravotní pojištění.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Odstoupení od dohody je možné z obou stran.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Dohoda o provedení práce</a:t>
            </a:r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r>
              <a:rPr lang="cs-CZ" altLang="cs-CZ" smtClean="0">
                <a:hlinkClick r:id="rId2"/>
              </a:rPr>
              <a:t>http://www.pracepropravniky.cz/vzory-smluv/dohoda-o-provedeni-prace-vzor</a:t>
            </a: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Dohoda o provedení práce – vzor: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Písemnou formou, jinak je neplatná , maximálně  20 hodin týdně  - s uvedením sjednané práce , rozsah pracovní doby a doba , na kterou je uzavřena.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Rozsah práce může překročit 300 hod/rok.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Platí se 15% daň z příjmů, sociální i zdravotní pojištění.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Dohoda o pracovní činnosti</a:t>
            </a:r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Odměna splatná ve výplatních termínech nebo po skončení práce jednorázově.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Možno uzavřít na dobu určitou i neurčitou. Výpověď z obou stran z jakéhokoli důvodu nebo bez něj – 15 dní výpovědní lhůta /od doručení/.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Nejčastěji u brigádníků, studentů …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Dohoda o pracovní činnosti</a:t>
            </a:r>
          </a:p>
        </p:txBody>
      </p:sp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8436" name="Picture 5" descr="C:\Documents and Settings\ucitel\Local Settings\Temporary Internet Files\Content.IE5\44E4RQJA\MP9003829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981075"/>
            <a:ext cx="7088187" cy="506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r>
              <a:rPr lang="cs-CZ" altLang="cs-CZ" smtClean="0">
                <a:hlinkClick r:id="rId2"/>
              </a:rPr>
              <a:t>http://www.pracepropravniky.cz/vzory-smluv/dohoda-o-pracovni-cinnosti-vzor/</a:t>
            </a: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Dohoda o pracovní činnosti - vzor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pPr eaLnBrk="1" hangingPunct="1"/>
            <a:r>
              <a:rPr lang="cs-CZ" sz="2000" dirty="0" smtClean="0"/>
              <a:t>Microsoft Word – </a:t>
            </a:r>
            <a:r>
              <a:rPr lang="cs-CZ" sz="2000" dirty="0" smtClean="0"/>
              <a:t>klipart - www.office.</a:t>
            </a:r>
            <a:r>
              <a:rPr lang="cs-CZ" sz="2000" smtClean="0"/>
              <a:t>microsoft.com</a:t>
            </a:r>
            <a:endParaRPr lang="cs-CZ" sz="2000" smtClean="0"/>
          </a:p>
          <a:p>
            <a:pPr eaLnBrk="1" hangingPunct="1"/>
            <a:r>
              <a:rPr lang="cs-CZ" altLang="cs-CZ" sz="2000" dirty="0" smtClean="0"/>
              <a:t>Čerpáno - 13. 8. 2013</a:t>
            </a:r>
            <a:endParaRPr lang="cs-CZ" sz="2000" dirty="0" smtClean="0"/>
          </a:p>
          <a:p>
            <a:pPr eaLnBrk="1" hangingPunct="1"/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sz="2000" dirty="0" smtClean="0"/>
          </a:p>
          <a:p>
            <a:pPr eaLnBrk="1" hangingPunct="1"/>
            <a:r>
              <a:rPr lang="cs-CZ" altLang="cs-CZ" sz="2000" dirty="0" smtClean="0">
                <a:hlinkClick r:id="rId3"/>
              </a:rPr>
              <a:t>http://www.</a:t>
            </a:r>
            <a:r>
              <a:rPr lang="cs-CZ" altLang="cs-CZ" sz="2000" dirty="0" err="1" smtClean="0">
                <a:hlinkClick r:id="rId3"/>
              </a:rPr>
              <a:t>pracepropravniky.cz</a:t>
            </a:r>
            <a:r>
              <a:rPr lang="cs-CZ" altLang="cs-CZ" sz="2000" dirty="0" smtClean="0">
                <a:hlinkClick r:id="rId3"/>
              </a:rPr>
              <a:t>/vzory-smluv/dohoda-o-</a:t>
            </a:r>
            <a:r>
              <a:rPr lang="cs-CZ" altLang="cs-CZ" sz="2000" dirty="0" err="1" smtClean="0">
                <a:hlinkClick r:id="rId3"/>
              </a:rPr>
              <a:t>pracovni</a:t>
            </a:r>
            <a:r>
              <a:rPr lang="cs-CZ" altLang="cs-CZ" sz="2000" dirty="0" smtClean="0">
                <a:hlinkClick r:id="rId3"/>
              </a:rPr>
              <a:t>-</a:t>
            </a:r>
            <a:r>
              <a:rPr lang="cs-CZ" altLang="cs-CZ" sz="2000" dirty="0" err="1" smtClean="0">
                <a:hlinkClick r:id="rId3"/>
              </a:rPr>
              <a:t>cinnosti</a:t>
            </a:r>
            <a:r>
              <a:rPr lang="cs-CZ" altLang="cs-CZ" sz="2000" dirty="0" smtClean="0">
                <a:hlinkClick r:id="rId3"/>
              </a:rPr>
              <a:t>-vzor/</a:t>
            </a:r>
            <a:endParaRPr lang="cs-CZ" altLang="cs-CZ" sz="2000" dirty="0" smtClean="0"/>
          </a:p>
          <a:p>
            <a:pPr eaLnBrk="1" hangingPunct="1"/>
            <a:r>
              <a:rPr lang="cs-CZ" altLang="cs-CZ" sz="2000" dirty="0" smtClean="0">
                <a:hlinkClick r:id="rId4"/>
              </a:rPr>
              <a:t>http://www.</a:t>
            </a:r>
            <a:r>
              <a:rPr lang="cs-CZ" altLang="cs-CZ" sz="2000" dirty="0" err="1" smtClean="0">
                <a:hlinkClick r:id="rId4"/>
              </a:rPr>
              <a:t>pracepropravniky.cz</a:t>
            </a:r>
            <a:r>
              <a:rPr lang="cs-CZ" altLang="cs-CZ" sz="2000" dirty="0" smtClean="0">
                <a:hlinkClick r:id="rId4"/>
              </a:rPr>
              <a:t>/vzory-smluv/dohoda-o-provedeni-</a:t>
            </a:r>
            <a:r>
              <a:rPr lang="cs-CZ" altLang="cs-CZ" sz="2000" dirty="0" err="1" smtClean="0">
                <a:hlinkClick r:id="rId4"/>
              </a:rPr>
              <a:t>prace</a:t>
            </a:r>
            <a:r>
              <a:rPr lang="cs-CZ" altLang="cs-CZ" sz="2000" dirty="0" smtClean="0">
                <a:hlinkClick r:id="rId4"/>
              </a:rPr>
              <a:t>-vzor</a:t>
            </a:r>
            <a:endParaRPr lang="cs-CZ" alt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</TotalTime>
  <Words>366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Lucida Sans Unicode</vt:lpstr>
      <vt:lpstr>Wingdings 3</vt:lpstr>
      <vt:lpstr>Verdana</vt:lpstr>
      <vt:lpstr>Wingdings 2</vt:lpstr>
      <vt:lpstr>Calibri</vt:lpstr>
      <vt:lpstr>Times New Roman</vt:lpstr>
      <vt:lpstr>Shluk</vt:lpstr>
      <vt:lpstr>Snímek 1</vt:lpstr>
      <vt:lpstr>Snímek 2</vt:lpstr>
      <vt:lpstr>Práce konané mimo       pracovní poměr (§74-§77)</vt:lpstr>
      <vt:lpstr>Zaměstnavatel</vt:lpstr>
      <vt:lpstr>Snímek 5</vt:lpstr>
      <vt:lpstr>Dohoda o provedení práce</vt:lpstr>
      <vt:lpstr>Dohoda o provedení práce – vzor:</vt:lpstr>
      <vt:lpstr>Dohoda o pracovní činnosti</vt:lpstr>
      <vt:lpstr>Dohoda o pracovní činnosti</vt:lpstr>
      <vt:lpstr>Snímek 10</vt:lpstr>
      <vt:lpstr>Dohoda o pracovní činnosti - vzor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konané mimo pracovní poměr</dc:title>
  <dc:creator>Kabinet 46</dc:creator>
  <cp:lastModifiedBy>Dum</cp:lastModifiedBy>
  <cp:revision>14</cp:revision>
  <dcterms:created xsi:type="dcterms:W3CDTF">2011-10-13T06:27:04Z</dcterms:created>
  <dcterms:modified xsi:type="dcterms:W3CDTF">2014-10-16T10:54:37Z</dcterms:modified>
</cp:coreProperties>
</file>