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4" r:id="rId2"/>
    <p:sldId id="265" r:id="rId3"/>
    <p:sldId id="256" r:id="rId4"/>
    <p:sldId id="258" r:id="rId5"/>
    <p:sldId id="262" r:id="rId6"/>
    <p:sldId id="261" r:id="rId7"/>
    <p:sldId id="259" r:id="rId8"/>
    <p:sldId id="257" r:id="rId9"/>
    <p:sldId id="260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8837A7A-BD00-4732-8A89-E9E946F4545D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2EE3F3F-3302-4C23-B616-43D8E5755BE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pull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zakony.centrum.cz/zakonik-prac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</a:t>
            </a:r>
            <a:r>
              <a:rPr lang="cs-CZ" dirty="0" smtClean="0"/>
              <a:t>Pracovní právo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8640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645024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učiliště </a:t>
            </a:r>
            <a:r>
              <a:rPr lang="cs-CZ" b="1" dirty="0"/>
              <a:t>Městec Králové, T.G. Masaryka 4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PR_ 89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Pracovní doba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</a:t>
            </a:r>
            <a:r>
              <a:rPr lang="cs-CZ" dirty="0"/>
              <a:t>okruh: </a:t>
            </a:r>
            <a:r>
              <a:rPr lang="cs-CZ" dirty="0" smtClean="0"/>
              <a:t> Ekonomika </a:t>
            </a:r>
            <a:r>
              <a:rPr lang="cs-CZ" dirty="0"/>
              <a:t>a právo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 2. </a:t>
            </a:r>
            <a:r>
              <a:rPr lang="cs-CZ" dirty="0"/>
              <a:t>obor Podnikání</a:t>
            </a:r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srpen-říjen 2013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Klíčová slova: pracovní </a:t>
            </a:r>
            <a:r>
              <a:rPr lang="cs-CZ" dirty="0" smtClean="0"/>
              <a:t>doba, </a:t>
            </a:r>
            <a:r>
              <a:rPr lang="cs-CZ" dirty="0" smtClean="0"/>
              <a:t>směna,</a:t>
            </a:r>
          </a:p>
          <a:p>
            <a:r>
              <a:rPr lang="cs-CZ" dirty="0"/>
              <a:t>p</a:t>
            </a:r>
            <a:r>
              <a:rPr lang="cs-CZ" dirty="0" smtClean="0"/>
              <a:t>ružné rozvržení pracovní doby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Pracovní doba</a:t>
            </a:r>
            <a:br>
              <a:rPr lang="cs-CZ" smtClean="0"/>
            </a:br>
            <a:r>
              <a:rPr lang="cs-CZ" smtClean="0"/>
              <a:t>§78-§100 </a:t>
            </a:r>
            <a:endParaRPr lang="cs-CZ" dirty="0"/>
          </a:p>
        </p:txBody>
      </p:sp>
    </p:spTree>
  </p:cSld>
  <p:clrMapOvr>
    <a:masterClrMapping/>
  </p:clrMapOvr>
  <p:transition>
    <p:pul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Pracovní doba</a:t>
            </a:r>
            <a:br>
              <a:rPr lang="cs-CZ" dirty="0" smtClean="0"/>
            </a:br>
            <a:r>
              <a:rPr lang="cs-CZ" sz="2200" dirty="0" smtClean="0"/>
              <a:t>(Pracovní doba a doba odpočinku §78-§93)</a:t>
            </a:r>
            <a:endParaRPr lang="cs-CZ" sz="2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- je to doba, ve které je zaměstnanec povinen pracovat pro zaměstnavatele – tehdy, když není povinen pracovat pro zaměstnavatele, mluvíme o době odpočinku</a:t>
            </a:r>
          </a:p>
          <a:p>
            <a:endParaRPr lang="cs-CZ" dirty="0" smtClean="0"/>
          </a:p>
          <a:p>
            <a:r>
              <a:rPr lang="cs-CZ" dirty="0" smtClean="0"/>
              <a:t>Pracovní doba může být rozvržena </a:t>
            </a:r>
            <a:r>
              <a:rPr lang="cs-CZ" b="1" dirty="0" smtClean="0"/>
              <a:t>rovnoměrně </a:t>
            </a:r>
            <a:r>
              <a:rPr lang="cs-CZ" dirty="0" smtClean="0"/>
              <a:t>(stejně ve všech týdnech) a </a:t>
            </a:r>
            <a:r>
              <a:rPr lang="cs-CZ" b="1" dirty="0" smtClean="0"/>
              <a:t>nerovnoměrně </a:t>
            </a:r>
            <a:r>
              <a:rPr lang="cs-CZ" dirty="0" smtClean="0"/>
              <a:t>(kratší a delší týdny – směny)</a:t>
            </a:r>
            <a:endParaRPr lang="cs-CZ" sz="2200" dirty="0" smtClean="0"/>
          </a:p>
          <a:p>
            <a:pPr>
              <a:buNone/>
            </a:pPr>
            <a:endParaRPr lang="cs-CZ" sz="2200" dirty="0" smtClean="0"/>
          </a:p>
          <a:p>
            <a:r>
              <a:rPr lang="cs-CZ" dirty="0" smtClean="0"/>
              <a:t>Pozor – směna nesmí přesahovat 12 hod</a:t>
            </a:r>
            <a:endParaRPr lang="cs-CZ" dirty="0"/>
          </a:p>
        </p:txBody>
      </p:sp>
    </p:spTree>
  </p:cSld>
  <p:clrMapOvr>
    <a:masterClrMapping/>
  </p:clrMapOvr>
  <p:transition>
    <p:pul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Víš, jaká je stanovená délka pracovní </a:t>
            </a:r>
            <a:r>
              <a:rPr lang="cs-CZ" dirty="0" smtClean="0"/>
              <a:t>doby?</a:t>
            </a:r>
            <a:endParaRPr lang="cs-CZ" dirty="0"/>
          </a:p>
        </p:txBody>
      </p:sp>
      <p:pic>
        <p:nvPicPr>
          <p:cNvPr id="3074" name="Picture 2" descr="C:\Documents and Settings\ucitel\Local Settings\Temporary Internet Files\Content.IE5\RNQR462D\MP900426548[1]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4600" y="1447800"/>
            <a:ext cx="4572000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Odpověď: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Ze zákona je to </a:t>
            </a:r>
            <a:r>
              <a:rPr lang="cs-CZ" b="1" dirty="0" smtClean="0"/>
              <a:t>40 hodin</a:t>
            </a:r>
            <a:r>
              <a:rPr lang="cs-CZ" dirty="0" smtClean="0"/>
              <a:t>, u pracovníků </a:t>
            </a:r>
            <a:r>
              <a:rPr lang="cs-CZ" b="1" dirty="0" smtClean="0"/>
              <a:t>do 16 let 3</a:t>
            </a:r>
            <a:r>
              <a:rPr lang="cs-CZ" dirty="0" smtClean="0"/>
              <a:t>0 hodin./vč. přesčasů/ nesmí překročit /dle směrnice Evropského parlamentu/ </a:t>
            </a:r>
          </a:p>
          <a:p>
            <a:r>
              <a:rPr lang="cs-CZ" dirty="0" smtClean="0"/>
              <a:t> </a:t>
            </a:r>
            <a:r>
              <a:rPr lang="cs-CZ" b="1" dirty="0" smtClean="0"/>
              <a:t>48 hodin za 7 dnů</a:t>
            </a:r>
          </a:p>
          <a:p>
            <a:r>
              <a:rPr lang="cs-CZ" sz="2600" dirty="0" smtClean="0"/>
              <a:t>37.5 hod / týden – např. u báňských pracovišť, u třísměnných provozů</a:t>
            </a:r>
          </a:p>
          <a:p>
            <a:r>
              <a:rPr lang="cs-CZ" sz="2600" dirty="0" smtClean="0"/>
              <a:t>Příklady délky týdenní pracovní doby: Německo 40, Francie 35 , Dánsko 37, VB 40, USA – co si kdo dohodne</a:t>
            </a:r>
          </a:p>
          <a:p>
            <a:r>
              <a:rPr lang="cs-CZ" sz="2600" dirty="0" smtClean="0"/>
              <a:t>Nejdelší pracovní dobu – Jižní Korea</a:t>
            </a:r>
          </a:p>
          <a:p>
            <a:endParaRPr lang="cs-CZ" sz="2600" dirty="0" smtClean="0"/>
          </a:p>
          <a:p>
            <a:endParaRPr lang="cs-CZ" dirty="0"/>
          </a:p>
        </p:txBody>
      </p:sp>
    </p:spTree>
  </p:cSld>
  <p:clrMapOvr>
    <a:masterClrMapping/>
  </p:clrMapOvr>
  <p:transition>
    <p:pul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Kratší pracovní doba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Může být sjednána mezi zaměstnancem a zaměstnavatelem – poměrně k tomu je krácena mzda (může být dohodnuto bez krácení)</a:t>
            </a:r>
            <a:endParaRPr lang="cs-CZ" dirty="0"/>
          </a:p>
        </p:txBody>
      </p:sp>
      <p:pic>
        <p:nvPicPr>
          <p:cNvPr id="2052" name="Picture 4" descr="C:\Documents and Settings\ucitel\Local Settings\Temporary Internet Files\Content.IE5\HQFKJYQB\MP90018281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429000"/>
            <a:ext cx="3657600" cy="2438400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Směna: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2"/>
          </p:nvPr>
        </p:nvSpPr>
        <p:spPr>
          <a:xfrm>
            <a:off x="683568" y="1628800"/>
            <a:ext cx="3240360" cy="447503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2000" dirty="0" smtClean="0"/>
              <a:t>je to jedna část z pracovní doby za týden – dle předem stanoveného rozvrhu</a:t>
            </a:r>
          </a:p>
          <a:p>
            <a:pPr>
              <a:buFontTx/>
              <a:buChar char="-"/>
            </a:pPr>
            <a:endParaRPr lang="cs-CZ" sz="2000" dirty="0" smtClean="0"/>
          </a:p>
          <a:p>
            <a:r>
              <a:rPr lang="cs-CZ" sz="2000" dirty="0" smtClean="0"/>
              <a:t>- možnost volby dvou a tří směnného provozu</a:t>
            </a:r>
          </a:p>
          <a:p>
            <a:endParaRPr lang="cs-CZ" dirty="0" smtClean="0"/>
          </a:p>
          <a:p>
            <a:r>
              <a:rPr lang="cs-CZ" sz="2000" dirty="0" smtClean="0"/>
              <a:t>Nepřetržitý provoz – pravidelné střídání zaměstnanců ve směnách 24 hodin denně a 7 dnů v týdnu</a:t>
            </a:r>
            <a:endParaRPr lang="cs-CZ" sz="20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4355976" y="1916832"/>
            <a:ext cx="4330824" cy="4179168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 descr="C:\Documents and Settings\ucitel\Local Settings\Temporary Internet Files\Content.IE5\HQFKJYQB\MP9003029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63480" y="116632"/>
            <a:ext cx="4680520" cy="6561476"/>
          </a:xfrm>
          <a:prstGeom prst="rect">
            <a:avLst/>
          </a:prstGeom>
          <a:noFill/>
        </p:spPr>
      </p:pic>
    </p:spTree>
  </p:cSld>
  <p:clrMapOvr>
    <a:masterClrMapping/>
  </p:clrMapOvr>
  <p:transition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Rozvržení pracovní doby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- rozvrhuje zaměstnavatel, nejčastěji do 5 dnů v týdnu, určí začátek a konec pracovní doby</a:t>
            </a:r>
          </a:p>
          <a:p>
            <a:r>
              <a:rPr lang="cs-CZ" b="1" dirty="0" smtClean="0"/>
              <a:t>Písemná varianta!</a:t>
            </a:r>
          </a:p>
          <a:p>
            <a:r>
              <a:rPr lang="cs-CZ" dirty="0" smtClean="0"/>
              <a:t>Pružná pracovní doba – úsek základní a volitelný.</a:t>
            </a:r>
          </a:p>
          <a:p>
            <a:r>
              <a:rPr lang="cs-CZ" dirty="0" smtClean="0"/>
              <a:t>Základní -zaměstnanec musí být na pracovišti jen v určené době.</a:t>
            </a:r>
          </a:p>
          <a:p>
            <a:r>
              <a:rPr lang="cs-CZ" dirty="0" smtClean="0"/>
              <a:t>Volitelný – zaměstnanec sám volí začátek a konec pracovní doby.</a:t>
            </a:r>
            <a:endParaRPr lang="cs-CZ" dirty="0"/>
          </a:p>
        </p:txBody>
      </p:sp>
    </p:spTree>
  </p:cSld>
  <p:clrMapOvr>
    <a:masterClrMapping/>
  </p:clrMapOvr>
  <p:transition>
    <p:pul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sz="2000" dirty="0" smtClean="0"/>
              <a:t>JAROSLAVA, </a:t>
            </a:r>
            <a:r>
              <a:rPr lang="cs-CZ" sz="2000" dirty="0" err="1" smtClean="0"/>
              <a:t>Tomancová</a:t>
            </a:r>
            <a:r>
              <a:rPr lang="cs-CZ" sz="2000" dirty="0" smtClean="0"/>
              <a:t> a kol. </a:t>
            </a:r>
            <a:r>
              <a:rPr lang="cs-CZ" sz="2000" i="1" dirty="0" smtClean="0"/>
              <a:t>Základy práva</a:t>
            </a:r>
            <a:r>
              <a:rPr lang="cs-CZ" sz="2000" dirty="0" smtClean="0"/>
              <a:t>. Boskovice: ALBERT, 2007, ISBN 80-7326-110-3. </a:t>
            </a:r>
          </a:p>
          <a:p>
            <a:pPr eaLnBrk="1" hangingPunct="1"/>
            <a:r>
              <a:rPr lang="cs-CZ" sz="2000" dirty="0" smtClean="0"/>
              <a:t>RYSKA, Radovan; PUŠKINOVÁ, Monika. </a:t>
            </a:r>
            <a:r>
              <a:rPr lang="cs-CZ" sz="2000" i="1" dirty="0" smtClean="0"/>
              <a:t>Právo pro střední školy</a:t>
            </a:r>
            <a:r>
              <a:rPr lang="cs-CZ" sz="2000" dirty="0" smtClean="0"/>
              <a:t>. Praha: EDUKO, 2012, ISBN 978-80-8720-457-3.</a:t>
            </a:r>
            <a:r>
              <a:rPr lang="cs-CZ" dirty="0" smtClean="0"/>
              <a:t> </a:t>
            </a:r>
          </a:p>
          <a:p>
            <a:pPr eaLnBrk="1" hangingPunct="1"/>
            <a:r>
              <a:rPr lang="cs-CZ" sz="2000" dirty="0" smtClean="0"/>
              <a:t>ZLÁMAL, Jaroslav; BELLOVÁ, Jana; HALUZA, Jakub. </a:t>
            </a:r>
            <a:r>
              <a:rPr lang="cs-CZ" sz="2000" i="1" dirty="0" smtClean="0"/>
              <a:t>Občanský a společenskovědní základ PRÁVO</a:t>
            </a:r>
            <a:r>
              <a:rPr lang="cs-CZ" sz="2000" dirty="0" smtClean="0"/>
              <a:t>. Kralice na Hané: </a:t>
            </a:r>
            <a:r>
              <a:rPr lang="cs-CZ" sz="2000" dirty="0" err="1" smtClean="0"/>
              <a:t>Computer</a:t>
            </a:r>
            <a:r>
              <a:rPr lang="cs-CZ" sz="2000" dirty="0" smtClean="0"/>
              <a:t> Media s.r.o., 2011, ISBN 978-80-7402-090-2. </a:t>
            </a:r>
          </a:p>
          <a:p>
            <a:r>
              <a:rPr lang="cs-CZ" sz="2000" dirty="0" smtClean="0"/>
              <a:t>Microsoft Word – </a:t>
            </a:r>
            <a:r>
              <a:rPr lang="cs-CZ" sz="2000" dirty="0" smtClean="0"/>
              <a:t>klipart - </a:t>
            </a:r>
            <a:r>
              <a:rPr lang="cs-CZ" sz="2000" dirty="0" smtClean="0"/>
              <a:t>www.office.</a:t>
            </a:r>
            <a:r>
              <a:rPr lang="cs-CZ" sz="2000" smtClean="0"/>
              <a:t>microsoft.com</a:t>
            </a:r>
            <a:endParaRPr lang="cs-CZ" sz="2000" dirty="0" smtClean="0"/>
          </a:p>
          <a:p>
            <a:pPr eaLnBrk="1" hangingPunct="1"/>
            <a:r>
              <a:rPr lang="cs-CZ" sz="2000" dirty="0" smtClean="0"/>
              <a:t>Čerpáno 20. 9. 2013</a:t>
            </a:r>
          </a:p>
          <a:p>
            <a:r>
              <a:rPr lang="cs-CZ" altLang="cs-CZ" sz="2000" dirty="0" smtClean="0">
                <a:hlinkClick r:id="rId2"/>
              </a:rPr>
              <a:t>http://zakony.centrum.cz/zakonik-prace</a:t>
            </a:r>
            <a:endParaRPr lang="cs-CZ" altLang="cs-CZ" sz="2000" dirty="0" smtClean="0"/>
          </a:p>
          <a:p>
            <a:pPr eaLnBrk="1" hangingPunct="1"/>
            <a:endParaRPr lang="cs-CZ" sz="2000" dirty="0" smtClean="0"/>
          </a:p>
          <a:p>
            <a:pPr eaLnBrk="1" hangingPunct="1"/>
            <a:endParaRPr lang="cs-CZ" sz="2000" dirty="0" smtClean="0">
              <a:solidFill>
                <a:srgbClr val="000000"/>
              </a:solidFill>
            </a:endParaRPr>
          </a:p>
          <a:p>
            <a:pPr eaLnBrk="1" hangingPunct="1"/>
            <a:endParaRPr lang="cs-CZ" sz="2000" dirty="0" smtClean="0"/>
          </a:p>
        </p:txBody>
      </p:sp>
    </p:spTree>
  </p:cSld>
  <p:clrMapOvr>
    <a:masterClrMapping/>
  </p:clrMapOvr>
  <p:transition>
    <p:pull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74</TotalTime>
  <Words>394</Words>
  <Application>Microsoft Office PowerPoint</Application>
  <PresentationFormat>Předvádění na obrazovce (4:3)</PresentationFormat>
  <Paragraphs>68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Snímek 1</vt:lpstr>
      <vt:lpstr>Snímek 2</vt:lpstr>
      <vt:lpstr>Pracovní doba §78-§100 </vt:lpstr>
      <vt:lpstr>Pracovní doba (Pracovní doba a doba odpočinku §78-§93)</vt:lpstr>
      <vt:lpstr>Víš, jaká je stanovená délka pracovní doby?</vt:lpstr>
      <vt:lpstr>Odpověď:</vt:lpstr>
      <vt:lpstr>Kratší pracovní doba</vt:lpstr>
      <vt:lpstr>Směna:</vt:lpstr>
      <vt:lpstr>Rozvržení pracovní doby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Pracovní doba</dc:title>
  <dc:creator>ucitel</dc:creator>
  <cp:lastModifiedBy>Dum</cp:lastModifiedBy>
  <cp:revision>12</cp:revision>
  <dcterms:created xsi:type="dcterms:W3CDTF">2013-08-19T11:26:28Z</dcterms:created>
  <dcterms:modified xsi:type="dcterms:W3CDTF">2014-10-16T10:52:52Z</dcterms:modified>
</cp:coreProperties>
</file>