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sldIdLst>
    <p:sldId id="265" r:id="rId2"/>
    <p:sldId id="266" r:id="rId3"/>
    <p:sldId id="256" r:id="rId4"/>
    <p:sldId id="257" r:id="rId5"/>
    <p:sldId id="259" r:id="rId6"/>
    <p:sldId id="262" r:id="rId7"/>
    <p:sldId id="263" r:id="rId8"/>
    <p:sldId id="258" r:id="rId9"/>
    <p:sldId id="260" r:id="rId10"/>
    <p:sldId id="261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FD85D2D-A41D-481F-B0EE-DB5E702C0E85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D8CF424-1234-4938-8578-B20C69EC3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85D2D-A41D-481F-B0EE-DB5E702C0E85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8CF424-1234-4938-8578-B20C69EC3C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85D2D-A41D-481F-B0EE-DB5E702C0E85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8CF424-1234-4938-8578-B20C69EC3C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85D2D-A41D-481F-B0EE-DB5E702C0E85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8CF424-1234-4938-8578-B20C69EC3C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85D2D-A41D-481F-B0EE-DB5E702C0E85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8CF424-1234-4938-8578-B20C69EC3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85D2D-A41D-481F-B0EE-DB5E702C0E85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8CF424-1234-4938-8578-B20C69EC3C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85D2D-A41D-481F-B0EE-DB5E702C0E85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8CF424-1234-4938-8578-B20C69EC3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FD85D2D-A41D-481F-B0EE-DB5E702C0E85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8CF424-1234-4938-8578-B20C69EC3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FD85D2D-A41D-481F-B0EE-DB5E702C0E85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D8CF424-1234-4938-8578-B20C69EC3C4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  <p:transition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85D2D-A41D-481F-B0EE-DB5E702C0E85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8CF424-1234-4938-8578-B20C69EC3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FD85D2D-A41D-481F-B0EE-DB5E702C0E85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8CF424-1234-4938-8578-B20C69EC3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3258B4C-71CD-4352-81E6-7B71F1EB039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FD85D2D-A41D-481F-B0EE-DB5E702C0E85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D8CF424-1234-4938-8578-B20C69EC3C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ransition>
    <p:zoom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iselnik.artega.cz/statni_svatky_cr.php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zakony.centrum.cz/zakonik-prac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000" dirty="0" smtClean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 </a:t>
            </a:r>
            <a:r>
              <a:rPr lang="cs-CZ" dirty="0" smtClean="0"/>
              <a:t>Pracovní právo</a:t>
            </a:r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8640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7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645024"/>
            <a:ext cx="5219700" cy="904875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>
              <a:buNone/>
            </a:pPr>
            <a:r>
              <a:rPr lang="cs-CZ" b="1" dirty="0" smtClean="0"/>
              <a:t>   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None/>
            </a:pPr>
            <a:r>
              <a:rPr lang="cs-CZ" b="1" dirty="0" smtClean="0"/>
              <a:t>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</a:t>
            </a:r>
            <a:r>
              <a:rPr lang="cs-CZ" b="1" dirty="0"/>
              <a:t> </a:t>
            </a:r>
            <a:r>
              <a:rPr lang="cs-CZ" b="1" dirty="0" smtClean="0"/>
              <a:t> učiliště </a:t>
            </a:r>
            <a:r>
              <a:rPr lang="cs-CZ" b="1" dirty="0"/>
              <a:t>Městec Králové, T.G. Masaryka 4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PR_ 90</a:t>
            </a:r>
          </a:p>
          <a:p>
            <a:pPr>
              <a:buNone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Práce přesčas a doba odpočinku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None/>
            </a:pPr>
            <a:r>
              <a:rPr lang="cs-CZ" dirty="0" smtClean="0"/>
              <a:t>        Tematický </a:t>
            </a:r>
            <a:r>
              <a:rPr lang="cs-CZ" dirty="0"/>
              <a:t>okruh: </a:t>
            </a:r>
            <a:r>
              <a:rPr lang="cs-CZ" dirty="0" smtClean="0"/>
              <a:t> Ekonomika </a:t>
            </a:r>
            <a:r>
              <a:rPr lang="cs-CZ" dirty="0"/>
              <a:t>a právo</a:t>
            </a:r>
          </a:p>
          <a:p>
            <a:pPr>
              <a:buNone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 2. </a:t>
            </a:r>
            <a:r>
              <a:rPr lang="cs-CZ" dirty="0"/>
              <a:t>obor Podnikání</a:t>
            </a:r>
          </a:p>
          <a:p>
            <a:pPr>
              <a:buNone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 – říjen 2013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endParaRPr lang="cs-CZ" dirty="0"/>
          </a:p>
        </p:txBody>
      </p:sp>
      <p:pic>
        <p:nvPicPr>
          <p:cNvPr id="1536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8640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zoom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Práce přesčas a doba odpočinku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Klíčová slova: práce přesčas, dny pracovního klidu, práce v noci, doba odpočinku, přestávka v práci</a:t>
            </a:r>
            <a:endParaRPr lang="cs-CZ" dirty="0"/>
          </a:p>
        </p:txBody>
      </p:sp>
    </p:spTree>
  </p:cSld>
  <p:clrMapOvr>
    <a:masterClrMapping/>
  </p:clrMapOvr>
  <p:transition>
    <p:zoom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dirty="0" smtClean="0"/>
              <a:t>- je to práce, konaná zaměstnancem na příkaz zaměstnavatele /nebo s jeho souhlasem/ nad rámec stanovené pracovní doby. </a:t>
            </a:r>
          </a:p>
          <a:p>
            <a:pPr>
              <a:lnSpc>
                <a:spcPct val="90000"/>
              </a:lnSpc>
            </a:pPr>
            <a:r>
              <a:rPr lang="cs-CZ" dirty="0" smtClean="0"/>
              <a:t>Pokud zaměstnanec nesouhlasí – nesmí být nucen.</a:t>
            </a:r>
          </a:p>
          <a:p>
            <a:pPr>
              <a:lnSpc>
                <a:spcPct val="90000"/>
              </a:lnSpc>
            </a:pPr>
            <a:endParaRPr lang="cs-CZ" dirty="0" smtClean="0"/>
          </a:p>
          <a:p>
            <a:pPr>
              <a:lnSpc>
                <a:spcPct val="90000"/>
              </a:lnSpc>
            </a:pPr>
            <a:r>
              <a:rPr lang="cs-CZ" dirty="0" smtClean="0"/>
              <a:t>Za přesčas – </a:t>
            </a:r>
            <a:r>
              <a:rPr lang="cs-CZ" b="1" dirty="0" smtClean="0"/>
              <a:t>25% navíc</a:t>
            </a:r>
            <a:r>
              <a:rPr lang="cs-CZ" dirty="0" smtClean="0"/>
              <a:t> /z průměrného výdělku/ - jinak se poskytuje </a:t>
            </a:r>
            <a:r>
              <a:rPr lang="cs-CZ" b="1" dirty="0" smtClean="0"/>
              <a:t>náhradní volno.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přesčas (§93)</a:t>
            </a:r>
            <a:endParaRPr lang="cs-CZ" dirty="0"/>
          </a:p>
        </p:txBody>
      </p:sp>
    </p:spTree>
  </p:cSld>
  <p:clrMapOvr>
    <a:masterClrMapping/>
  </p:clrMapOvr>
  <p:transition>
    <p:zoom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Dny pracovního klidu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dirty="0"/>
              <a:t>Víkendy a svátky – nepřetržitý </a:t>
            </a:r>
            <a:r>
              <a:rPr lang="cs-CZ" sz="2800" dirty="0" smtClean="0"/>
              <a:t>odpočinek zaměstnance</a:t>
            </a:r>
          </a:p>
          <a:p>
            <a:r>
              <a:rPr lang="cs-CZ" sz="2800" dirty="0" smtClean="0"/>
              <a:t>Zaměstnavatel v této době </a:t>
            </a:r>
            <a:r>
              <a:rPr lang="cs-CZ" sz="2800" dirty="0" smtClean="0"/>
              <a:t>může </a:t>
            </a:r>
            <a:r>
              <a:rPr lang="cs-CZ" sz="2800" dirty="0" smtClean="0"/>
              <a:t>uložit práci jen výjimečně</a:t>
            </a:r>
          </a:p>
          <a:p>
            <a:pPr>
              <a:buNone/>
            </a:pPr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cs-CZ" sz="1900" dirty="0" smtClean="0"/>
              <a:t>(pozor na ta zaměstnání, která </a:t>
            </a:r>
            <a:r>
              <a:rPr lang="cs-CZ" sz="1900" dirty="0" smtClean="0"/>
              <a:t>je nutno </a:t>
            </a:r>
            <a:r>
              <a:rPr lang="cs-CZ" sz="1900" dirty="0" smtClean="0"/>
              <a:t>vykonávat i v těchto dnech – např. krmení zvířat, nakládka a vykládka…)</a:t>
            </a:r>
            <a:endParaRPr lang="cs-CZ" sz="1900" dirty="0"/>
          </a:p>
          <a:p>
            <a:endParaRPr lang="cs-CZ" sz="2800" dirty="0"/>
          </a:p>
          <a:p>
            <a:r>
              <a:rPr lang="cs-CZ" sz="2800" dirty="0"/>
              <a:t>Práce v noci 22.00 hod – 6. 00 hod.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8" name="Picture 4" descr="C:\Documents and Settings\ucitel\Local Settings\Temporary Internet Files\Content.IE5\44E4RQJA\MP90039958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418593"/>
            <a:ext cx="3888432" cy="4861727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Znáš dny státních svátků ČR?</a:t>
            </a:r>
            <a:endParaRPr lang="cs-CZ" dirty="0"/>
          </a:p>
        </p:txBody>
      </p:sp>
      <p:pic>
        <p:nvPicPr>
          <p:cNvPr id="4098" name="Picture 2" descr="C:\Documents and Settings\ucitel\Local Settings\Temporary Internet Files\Content.IE5\44E4RQJA\MP90044244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340768"/>
            <a:ext cx="7164288" cy="5018462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Odpověď: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372295" y="3244334"/>
            <a:ext cx="184731" cy="258532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 rot="10800000" flipV="1">
            <a:off x="2319277" y="6119177"/>
            <a:ext cx="44613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http://ciselnik.artega.cz/statni_svatky_cr.php</a:t>
            </a:r>
            <a:endParaRPr lang="cs-CZ" dirty="0" smtClean="0"/>
          </a:p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91680" y="1340003"/>
          <a:ext cx="4834148" cy="4537267"/>
        </p:xfrm>
        <a:graphic>
          <a:graphicData uri="http://schemas.openxmlformats.org/drawingml/2006/table">
            <a:tbl>
              <a:tblPr/>
              <a:tblGrid>
                <a:gridCol w="2417074"/>
                <a:gridCol w="2417074"/>
              </a:tblGrid>
              <a:tr h="254372">
                <a:tc>
                  <a:txBody>
                    <a:bodyPr/>
                    <a:lstStyle/>
                    <a:p>
                      <a:r>
                        <a:rPr lang="cs-CZ" sz="1100" dirty="0"/>
                        <a:t>den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svátek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4372">
                <a:tc>
                  <a:txBody>
                    <a:bodyPr/>
                    <a:lstStyle/>
                    <a:p>
                      <a:r>
                        <a:rPr lang="cs-CZ" sz="1100"/>
                        <a:t>1. ledna (út)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/>
                        <a:t>Nový rok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4372">
                <a:tc>
                  <a:txBody>
                    <a:bodyPr/>
                    <a:lstStyle/>
                    <a:p>
                      <a:r>
                        <a:rPr lang="cs-CZ" sz="1100"/>
                        <a:t>1. dubna (po)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Velikonoční pondělí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4372">
                <a:tc>
                  <a:txBody>
                    <a:bodyPr/>
                    <a:lstStyle/>
                    <a:p>
                      <a:r>
                        <a:rPr lang="cs-CZ" sz="1100"/>
                        <a:t>1. května (st)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Svátek práce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4372">
                <a:tc>
                  <a:txBody>
                    <a:bodyPr/>
                    <a:lstStyle/>
                    <a:p>
                      <a:r>
                        <a:rPr lang="cs-CZ" sz="1100"/>
                        <a:t>8. května (st)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Den osvobození ČSR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0365">
                <a:tc>
                  <a:txBody>
                    <a:bodyPr/>
                    <a:lstStyle/>
                    <a:p>
                      <a:r>
                        <a:rPr lang="cs-CZ" sz="1100"/>
                        <a:t>5. července (pá)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Den slovanských věrozvěstů Cyrila a Metoděje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7187">
                <a:tc>
                  <a:txBody>
                    <a:bodyPr/>
                    <a:lstStyle/>
                    <a:p>
                      <a:r>
                        <a:rPr lang="cs-CZ" sz="1100"/>
                        <a:t>6. července (so)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sv-SE" sz="1100"/>
                        <a:t>Den upálení mistra Jana Husa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4372">
                <a:tc>
                  <a:txBody>
                    <a:bodyPr/>
                    <a:lstStyle/>
                    <a:p>
                      <a:r>
                        <a:rPr lang="cs-CZ" sz="1100"/>
                        <a:t>28. září (so)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Den české státnosti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0365">
                <a:tc>
                  <a:txBody>
                    <a:bodyPr/>
                    <a:lstStyle/>
                    <a:p>
                      <a:r>
                        <a:rPr lang="cs-CZ" sz="1100"/>
                        <a:t>28. října (po)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Den vzniku samostatného československého státu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7187">
                <a:tc>
                  <a:txBody>
                    <a:bodyPr/>
                    <a:lstStyle/>
                    <a:p>
                      <a:r>
                        <a:rPr lang="cs-CZ" sz="1100"/>
                        <a:t>17. listopadu (ne)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pl-PL" sz="1100"/>
                        <a:t>Den boje za svobodu a demokracii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4372">
                <a:tc>
                  <a:txBody>
                    <a:bodyPr/>
                    <a:lstStyle/>
                    <a:p>
                      <a:r>
                        <a:rPr lang="cs-CZ" sz="1100"/>
                        <a:t>24. prosince (út)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Štědrý den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7187">
                <a:tc>
                  <a:txBody>
                    <a:bodyPr/>
                    <a:lstStyle/>
                    <a:p>
                      <a:r>
                        <a:rPr lang="cs-CZ" sz="1100"/>
                        <a:t>25. prosince (st)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/>
                        <a:t>1. svátek vánoční (Boží hod)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4372">
                <a:tc>
                  <a:txBody>
                    <a:bodyPr/>
                    <a:lstStyle/>
                    <a:p>
                      <a:r>
                        <a:rPr lang="cs-CZ" sz="1100" dirty="0"/>
                        <a:t>26. prosince (</a:t>
                      </a:r>
                      <a:r>
                        <a:rPr lang="cs-CZ" sz="1100" dirty="0" err="1"/>
                        <a:t>čt</a:t>
                      </a:r>
                      <a:r>
                        <a:rPr lang="cs-CZ" sz="1100" dirty="0"/>
                        <a:t>)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100" dirty="0"/>
                        <a:t>2. svátek vánoční </a:t>
                      </a:r>
                    </a:p>
                  </a:txBody>
                  <a:tcPr marL="55671" marR="55671" marT="27836" marB="2783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Státní svátky 2013 v ČR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</a:endParaRPr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Nepřetržitý odpočinek mezi dvěma směnami:</a:t>
            </a:r>
          </a:p>
          <a:p>
            <a:r>
              <a:rPr lang="cs-CZ" dirty="0" smtClean="0"/>
              <a:t>12 hodin během 24 hod po sobě </a:t>
            </a:r>
            <a:r>
              <a:rPr lang="cs-CZ" dirty="0" smtClean="0"/>
              <a:t>jdoucích</a:t>
            </a:r>
            <a:endParaRPr lang="cs-CZ" dirty="0" smtClean="0"/>
          </a:p>
          <a:p>
            <a:r>
              <a:rPr lang="cs-CZ" dirty="0" smtClean="0"/>
              <a:t>Možno zkrátit – na 8 hodin </a:t>
            </a:r>
            <a:r>
              <a:rPr lang="cs-CZ" dirty="0" smtClean="0"/>
              <a:t>(např</a:t>
            </a:r>
            <a:r>
              <a:rPr lang="cs-CZ" dirty="0" smtClean="0"/>
              <a:t>. v zemědělství, zdravotnictví…)</a:t>
            </a:r>
          </a:p>
          <a:p>
            <a:r>
              <a:rPr lang="cs-CZ" dirty="0" smtClean="0"/>
              <a:t>Nepřetržitý odpočinek v jednom týdnu:</a:t>
            </a:r>
          </a:p>
          <a:p>
            <a:r>
              <a:rPr lang="cs-CZ" dirty="0" smtClean="0"/>
              <a:t>35 hodin  </a:t>
            </a:r>
            <a:r>
              <a:rPr lang="cs-CZ" dirty="0" smtClean="0"/>
              <a:t>(u </a:t>
            </a:r>
            <a:r>
              <a:rPr lang="cs-CZ" dirty="0" smtClean="0"/>
              <a:t>mladistvého 48 hodin)</a:t>
            </a:r>
          </a:p>
          <a:p>
            <a:r>
              <a:rPr lang="cs-CZ" dirty="0" smtClean="0"/>
              <a:t>Ve stejné dny pro všechny zaměstnance</a:t>
            </a:r>
          </a:p>
          <a:p>
            <a:r>
              <a:rPr lang="cs-CZ" dirty="0" smtClean="0"/>
              <a:t>Výjimečně možno zkrátit – 24 hod.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odpočinku</a:t>
            </a:r>
            <a:endParaRPr lang="cs-CZ" dirty="0"/>
          </a:p>
        </p:txBody>
      </p:sp>
    </p:spTree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1" name="Picture 3" descr="C:\Documents and Settings\ucitel\Local Settings\Temporary Internet Files\Content.IE5\1LB7IWPI\MP9004423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81000"/>
            <a:ext cx="9144000" cy="6096000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- po 6 hodinách přestávka na jídlo a </a:t>
            </a:r>
          </a:p>
          <a:p>
            <a:r>
              <a:rPr lang="cs-CZ" dirty="0" smtClean="0"/>
              <a:t>   odpočinek - nejméně 30 minut </a:t>
            </a:r>
            <a:r>
              <a:rPr lang="cs-CZ" dirty="0" smtClean="0"/>
              <a:t>(mladiství </a:t>
            </a:r>
            <a:endParaRPr lang="cs-CZ" dirty="0" smtClean="0"/>
          </a:p>
          <a:p>
            <a:r>
              <a:rPr lang="cs-CZ" dirty="0" smtClean="0"/>
              <a:t>   zaměstnanci  </a:t>
            </a:r>
          </a:p>
          <a:p>
            <a:r>
              <a:rPr lang="cs-CZ" dirty="0"/>
              <a:t> </a:t>
            </a:r>
            <a:r>
              <a:rPr lang="cs-CZ" dirty="0" smtClean="0"/>
              <a:t>  po 4,5 hodinách) </a:t>
            </a:r>
          </a:p>
          <a:p>
            <a:r>
              <a:rPr lang="cs-CZ" dirty="0" smtClean="0"/>
              <a:t>- při rozdělení – jedna část</a:t>
            </a:r>
          </a:p>
          <a:p>
            <a:r>
              <a:rPr lang="cs-CZ" dirty="0"/>
              <a:t> </a:t>
            </a:r>
            <a:r>
              <a:rPr lang="cs-CZ" dirty="0" smtClean="0"/>
              <a:t>  alespoň 15 min.</a:t>
            </a:r>
          </a:p>
          <a:p>
            <a:endParaRPr lang="cs-CZ" dirty="0"/>
          </a:p>
          <a:p>
            <a:r>
              <a:rPr lang="cs-CZ" dirty="0" smtClean="0"/>
              <a:t>Přestávky se nezapočítávají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do pracovní doby.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Přestávka v práci</a:t>
            </a:r>
            <a:endParaRPr lang="cs-CZ" dirty="0"/>
          </a:p>
        </p:txBody>
      </p:sp>
      <p:pic>
        <p:nvPicPr>
          <p:cNvPr id="3074" name="Picture 2" descr="C:\Documents and Settings\ucitel\Local Settings\Temporary Internet Files\Content.IE5\RNQR462D\MP90040647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2708920"/>
            <a:ext cx="2879711" cy="3645024"/>
          </a:xfrm>
          <a:prstGeom prst="rect">
            <a:avLst/>
          </a:prstGeom>
          <a:noFill/>
        </p:spPr>
      </p:pic>
    </p:spTree>
  </p:cSld>
  <p:clrMapOvr>
    <a:masterClrMapping/>
  </p:clrMapOvr>
  <p:transition>
    <p:zoom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Zdroje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JAROSLAVA, </a:t>
            </a:r>
            <a:r>
              <a:rPr lang="cs-CZ" sz="2000" dirty="0" err="1" smtClean="0"/>
              <a:t>Tomancová</a:t>
            </a:r>
            <a:r>
              <a:rPr lang="cs-CZ" sz="2000" dirty="0" smtClean="0"/>
              <a:t> a kol. </a:t>
            </a:r>
            <a:r>
              <a:rPr lang="cs-CZ" sz="2000" i="1" dirty="0" smtClean="0"/>
              <a:t>Základy práva</a:t>
            </a:r>
            <a:r>
              <a:rPr lang="cs-CZ" sz="2000" dirty="0" smtClean="0"/>
              <a:t>. Boskovice: ALBERT, 2007, ISBN 80-7326-110-3. </a:t>
            </a:r>
          </a:p>
          <a:p>
            <a:pPr eaLnBrk="1" hangingPunct="1"/>
            <a:r>
              <a:rPr lang="cs-CZ" sz="2000" dirty="0" smtClean="0"/>
              <a:t>RYSKA, Radovan; PUŠKINOVÁ, Monika. </a:t>
            </a:r>
            <a:r>
              <a:rPr lang="cs-CZ" sz="2000" i="1" dirty="0" smtClean="0"/>
              <a:t>Právo pro střední školy</a:t>
            </a:r>
            <a:r>
              <a:rPr lang="cs-CZ" sz="2000" dirty="0" smtClean="0"/>
              <a:t>. Praha: EDUKO, 2012, ISBN 978-80-8720-457-3.</a:t>
            </a:r>
            <a:r>
              <a:rPr lang="cs-CZ" dirty="0" smtClean="0"/>
              <a:t> </a:t>
            </a:r>
          </a:p>
          <a:p>
            <a:pPr eaLnBrk="1" hangingPunct="1"/>
            <a:r>
              <a:rPr lang="cs-CZ" sz="2000" dirty="0" smtClean="0"/>
              <a:t>ZLÁMAL, Jaroslav; BELLOVÁ, Jana; HALUZA, Jakub. </a:t>
            </a:r>
            <a:r>
              <a:rPr lang="cs-CZ" sz="2000" i="1" dirty="0" smtClean="0"/>
              <a:t>Občanský a společenskovědní základ PRÁVO</a:t>
            </a:r>
            <a:r>
              <a:rPr lang="cs-CZ" sz="2000" dirty="0" smtClean="0"/>
              <a:t>. Kralice na Hané: </a:t>
            </a:r>
            <a:r>
              <a:rPr lang="cs-CZ" sz="2000" dirty="0" err="1" smtClean="0"/>
              <a:t>Computer</a:t>
            </a:r>
            <a:r>
              <a:rPr lang="cs-CZ" sz="2000" dirty="0" smtClean="0"/>
              <a:t> Media s.r.o., 2011, ISBN 978-80-7402-090-2. </a:t>
            </a:r>
          </a:p>
          <a:p>
            <a:r>
              <a:rPr lang="cs-CZ" sz="2000" dirty="0" smtClean="0"/>
              <a:t>Microsoft Word – </a:t>
            </a:r>
            <a:r>
              <a:rPr lang="cs-CZ" sz="2000" dirty="0" smtClean="0"/>
              <a:t>klipart - </a:t>
            </a:r>
            <a:r>
              <a:rPr lang="cs-CZ" sz="2000" dirty="0" smtClean="0"/>
              <a:t>www.office.</a:t>
            </a:r>
            <a:r>
              <a:rPr lang="cs-CZ" sz="2000" smtClean="0"/>
              <a:t>microsoft.com</a:t>
            </a:r>
            <a:endParaRPr lang="cs-CZ" sz="2000" dirty="0" smtClean="0"/>
          </a:p>
          <a:p>
            <a:pPr eaLnBrk="1" hangingPunct="1"/>
            <a:r>
              <a:rPr lang="cs-CZ" sz="2000" dirty="0" smtClean="0"/>
              <a:t>Čerpáno 20. 9. 2013</a:t>
            </a:r>
          </a:p>
          <a:p>
            <a:r>
              <a:rPr lang="cs-CZ" altLang="cs-CZ" sz="2000" dirty="0" smtClean="0">
                <a:hlinkClick r:id="rId2"/>
              </a:rPr>
              <a:t>http://zakony.centrum.cz/zakonik-prace</a:t>
            </a:r>
            <a:endParaRPr lang="cs-CZ" altLang="cs-CZ" sz="2000" dirty="0" smtClean="0"/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 smtClean="0"/>
          </a:p>
          <a:p>
            <a:pPr eaLnBrk="1" hangingPunct="1"/>
            <a:endParaRPr lang="cs-CZ" sz="2000" dirty="0" smtClean="0">
              <a:solidFill>
                <a:srgbClr val="000000"/>
              </a:solidFill>
            </a:endParaRPr>
          </a:p>
          <a:p>
            <a:pPr eaLnBrk="1" hangingPunct="1"/>
            <a:endParaRPr lang="cs-CZ" sz="2000" dirty="0" smtClean="0"/>
          </a:p>
        </p:txBody>
      </p:sp>
    </p:spTree>
  </p:cSld>
  <p:clrMapOvr>
    <a:masterClrMapping/>
  </p:clrMapOvr>
  <p:transition>
    <p:zoom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41</TotalTime>
  <Words>489</Words>
  <Application>Microsoft Office PowerPoint</Application>
  <PresentationFormat>Předvádění na obrazovce (4:3)</PresentationFormat>
  <Paragraphs>104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Snímek 1</vt:lpstr>
      <vt:lpstr>Snímek 2</vt:lpstr>
      <vt:lpstr>Práce přesčas a doba odpočinku</vt:lpstr>
      <vt:lpstr>Práce přesčas (§93)</vt:lpstr>
      <vt:lpstr>Dny pracovního klidu</vt:lpstr>
      <vt:lpstr>     Znáš dny státních svátků ČR?</vt:lpstr>
      <vt:lpstr>Odpověď:</vt:lpstr>
      <vt:lpstr>Doba odpočinku</vt:lpstr>
      <vt:lpstr>Snímek 9</vt:lpstr>
      <vt:lpstr>Přestávka v práci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Práce přesčas a doba odpočinku</dc:title>
  <dc:creator>ucitel</dc:creator>
  <cp:lastModifiedBy>Dum</cp:lastModifiedBy>
  <cp:revision>10</cp:revision>
  <dcterms:created xsi:type="dcterms:W3CDTF">2013-08-19T12:29:09Z</dcterms:created>
  <dcterms:modified xsi:type="dcterms:W3CDTF">2014-10-16T10:50:54Z</dcterms:modified>
</cp:coreProperties>
</file>