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4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81000" y="457200"/>
            <a:ext cx="8397875" cy="5562600"/>
            <a:chOff x="240" y="288"/>
            <a:chExt cx="5290" cy="350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blackWhite">
            <a:xfrm>
              <a:off x="240" y="288"/>
              <a:ext cx="5290" cy="3504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folHlink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85" y="336"/>
              <a:ext cx="5184" cy="3408"/>
            </a:xfrm>
            <a:prstGeom prst="rect">
              <a:avLst/>
            </a:prstGeom>
            <a:noFill/>
            <a:ln w="9525">
              <a:solidFill>
                <a:schemeClr val="folHlink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auto">
            <a:xfrm>
              <a:off x="576" y="2256"/>
              <a:ext cx="4608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741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219200" y="838200"/>
            <a:ext cx="6781800" cy="2559050"/>
          </a:xfrm>
        </p:spPr>
        <p:txBody>
          <a:bodyPr anchorCtr="1"/>
          <a:lstStyle>
            <a:lvl1pPr algn="ctr">
              <a:defRPr sz="62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8732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>
          <a:xfrm>
            <a:off x="536575" y="6248400"/>
            <a:ext cx="2054225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>
          <a:xfrm>
            <a:off x="3251200" y="6248400"/>
            <a:ext cx="2887663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788150" y="625792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06DDF-A8AF-472D-8351-29FDBBA9B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C9A2B-C7EA-4CAB-8EC3-8EA821F0A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AA32F4-E3F9-48BA-820A-94361CBD7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AAD0F5-64B5-4406-B011-1D980EE78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E00363-1A1E-4FA0-A963-FF9416955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4EFC52-9E8F-45A1-A36B-CC795C154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1C7AC7-3E17-459F-BA79-D39A77CC6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207317-48DF-4A46-BA93-7031DE85C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BBD8FA-73BF-48C3-87B7-4AAD24DFB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9E1F8A-80ED-4247-BC7C-09559B661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48450" y="473075"/>
            <a:ext cx="2038350" cy="53943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473075"/>
            <a:ext cx="5962650" cy="53943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E3B119-C968-4B34-858A-0D244082B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228600" y="228600"/>
            <a:ext cx="8686800" cy="5943600"/>
            <a:chOff x="144" y="144"/>
            <a:chExt cx="5472" cy="3744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auto">
            <a:xfrm>
              <a:off x="144" y="144"/>
              <a:ext cx="5472" cy="3744"/>
            </a:xfrm>
            <a:prstGeom prst="rect">
              <a:avLst/>
            </a:prstGeom>
            <a:solidFill>
              <a:schemeClr val="bg1"/>
            </a:solidFill>
            <a:ln w="44450">
              <a:solidFill>
                <a:schemeClr val="folHlink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1033" name="Rectangle 4"/>
            <p:cNvSpPr>
              <a:spLocks noChangeArrowheads="1"/>
            </p:cNvSpPr>
            <p:nvPr/>
          </p:nvSpPr>
          <p:spPr bwMode="blackWhite">
            <a:xfrm>
              <a:off x="193" y="193"/>
              <a:ext cx="5373" cy="36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336" y="1092"/>
              <a:ext cx="5136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473075"/>
            <a:ext cx="8153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828800"/>
            <a:ext cx="8153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639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2484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385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9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E30B6F2A-15C3-47E0-AB0E-DA2861C19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2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3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3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3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3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3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zakony.centrum.cz/zakonik-prace/cast-5-hlava-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5-hlava-2" TargetMode="External"/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indent="0" algn="ctr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indent="0" algn="ctr">
              <a:spcBef>
                <a:spcPct val="0"/>
              </a:spcBef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 algn="ctr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/>
          </a:p>
          <a:p>
            <a:pPr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 </a:t>
            </a:r>
          </a:p>
          <a:p>
            <a:pPr>
              <a:defRPr/>
            </a:pPr>
            <a:endParaRPr lang="cs-CZ" b="1" dirty="0" smtClean="0"/>
          </a:p>
          <a:p>
            <a:pPr>
              <a:defRPr/>
            </a:pPr>
            <a:endParaRPr lang="cs-CZ" b="1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307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88913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7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pic>
        <p:nvPicPr>
          <p:cNvPr id="3078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3644900"/>
            <a:ext cx="52197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91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 BOZP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 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3600" smtClean="0"/>
              <a:t>BOZP</a:t>
            </a:r>
            <a:br>
              <a:rPr lang="cs-CZ" altLang="cs-CZ" sz="3600" smtClean="0"/>
            </a:br>
            <a:r>
              <a:rPr lang="cs-CZ" altLang="cs-CZ" sz="3600" smtClean="0"/>
              <a:t>- bezpečnost a ochrana zdraví při práci</a:t>
            </a:r>
            <a:br>
              <a:rPr lang="cs-CZ" altLang="cs-CZ" sz="3600" smtClean="0"/>
            </a:br>
            <a:r>
              <a:rPr lang="cs-CZ" altLang="cs-CZ" sz="3600" smtClean="0"/>
              <a:t>(§101-§108)</a:t>
            </a: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Klíčová slova: bezpečné prostředí,  ochranné pomůcky, inspektoráty bezpečnosti práce</a:t>
            </a:r>
          </a:p>
        </p:txBody>
      </p:sp>
    </p:spTree>
  </p:cSld>
  <p:clrMapOvr>
    <a:masterClrMapping/>
  </p:clrMapOvr>
  <p:transition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90600" y="765175"/>
            <a:ext cx="8153400" cy="5102225"/>
          </a:xfrm>
        </p:spPr>
        <p:txBody>
          <a:bodyPr/>
          <a:lstStyle/>
          <a:p>
            <a:pPr eaLnBrk="1" hangingPunct="1"/>
            <a:r>
              <a:rPr lang="cs-CZ" altLang="cs-CZ" sz="2700" dirty="0" smtClean="0"/>
              <a:t>Ustanovení k této oblasti nalezneme nejen v </a:t>
            </a:r>
          </a:p>
          <a:p>
            <a:pPr eaLnBrk="1" hangingPunct="1"/>
            <a:r>
              <a:rPr lang="cs-CZ" altLang="cs-CZ" sz="2700" dirty="0" smtClean="0"/>
              <a:t>zákoníku práce, ale i v obrovském množství </a:t>
            </a:r>
          </a:p>
          <a:p>
            <a:pPr eaLnBrk="1" hangingPunct="1"/>
            <a:r>
              <a:rPr lang="cs-CZ" altLang="cs-CZ" sz="2700" dirty="0" smtClean="0"/>
              <a:t>předpisů </a:t>
            </a:r>
            <a:r>
              <a:rPr lang="cs-CZ" altLang="cs-CZ" sz="2700" dirty="0" smtClean="0"/>
              <a:t>povahy technické, vytvářených </a:t>
            </a:r>
            <a:r>
              <a:rPr lang="cs-CZ" altLang="cs-CZ" sz="2700" dirty="0" err="1" smtClean="0"/>
              <a:t>spec</a:t>
            </a:r>
            <a:r>
              <a:rPr lang="cs-CZ" altLang="cs-CZ" sz="2700" dirty="0" smtClean="0"/>
              <a:t>. </a:t>
            </a:r>
            <a:endParaRPr lang="cs-CZ" altLang="cs-CZ" sz="2700" dirty="0" smtClean="0"/>
          </a:p>
          <a:p>
            <a:pPr eaLnBrk="1" hangingPunct="1"/>
            <a:r>
              <a:rPr lang="cs-CZ" altLang="cs-CZ" sz="2700" dirty="0" smtClean="0"/>
              <a:t>p</a:t>
            </a:r>
            <a:r>
              <a:rPr lang="cs-CZ" altLang="cs-CZ" sz="2700" dirty="0" smtClean="0"/>
              <a:t>ro jednotlivé </a:t>
            </a:r>
            <a:r>
              <a:rPr lang="cs-CZ" altLang="cs-CZ" sz="2700" dirty="0" smtClean="0"/>
              <a:t>obory.</a:t>
            </a:r>
          </a:p>
          <a:p>
            <a:pPr eaLnBrk="1" hangingPunct="1"/>
            <a:r>
              <a:rPr lang="cs-CZ" altLang="cs-CZ" sz="2700" dirty="0" smtClean="0"/>
              <a:t> </a:t>
            </a:r>
          </a:p>
          <a:p>
            <a:pPr eaLnBrk="1" hangingPunct="1"/>
            <a:r>
              <a:rPr lang="cs-CZ" altLang="cs-CZ" sz="2700" dirty="0" smtClean="0"/>
              <a:t>Jedná se např. o technologické postupy, </a:t>
            </a:r>
            <a:r>
              <a:rPr lang="cs-CZ" altLang="cs-CZ" sz="2700" dirty="0" smtClean="0"/>
              <a:t>předpisy,</a:t>
            </a:r>
            <a:endParaRPr lang="cs-CZ" altLang="cs-CZ" sz="2700" dirty="0" smtClean="0"/>
          </a:p>
          <a:p>
            <a:pPr eaLnBrk="1" hangingPunct="1"/>
            <a:r>
              <a:rPr lang="cs-CZ" altLang="cs-CZ" sz="2700" dirty="0" smtClean="0"/>
              <a:t> jak obsluhovat stroje a zařízení apod.</a:t>
            </a:r>
          </a:p>
          <a:p>
            <a:pPr eaLnBrk="1" hangingPunct="1"/>
            <a:endParaRPr lang="cs-CZ" altLang="cs-CZ" sz="2700" dirty="0" smtClean="0"/>
          </a:p>
          <a:p>
            <a:pPr eaLnBrk="1" hangingPunct="1"/>
            <a:r>
              <a:rPr lang="cs-CZ" altLang="cs-CZ" sz="2700" dirty="0" smtClean="0"/>
              <a:t>Povinnosti v této oblasti se týkají jak </a:t>
            </a:r>
          </a:p>
          <a:p>
            <a:pPr eaLnBrk="1" hangingPunct="1"/>
            <a:r>
              <a:rPr lang="cs-CZ" altLang="cs-CZ" sz="2700" dirty="0" smtClean="0"/>
              <a:t>zaměstnanců, tak i zaměstnavatelů.</a:t>
            </a: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Zaměstnavatel je povinen např.: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- zřizovat, zlepšovat a udržovat ochranná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zařízení dle nejnovějších poznatků vědy a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techniky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- bezúplatně poskytovat zaměstnancům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ochranné pracovní prostředky /např.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montérky, rukavice, brýle,/, ale i mycí,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čisticí a dezinfekční prostředky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- zajistit poskytnutí první pomoci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Tedy zajistit bezpečné prostředí.</a:t>
            </a:r>
          </a:p>
        </p:txBody>
      </p:sp>
    </p:spTree>
  </p:cSld>
  <p:clrMapOvr>
    <a:masterClrMapping/>
  </p:clrMapOvr>
  <p:transition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Příklad: </a:t>
            </a:r>
            <a:r>
              <a:rPr lang="cs-CZ" altLang="cs-CZ" sz="2800" smtClean="0"/>
              <a:t>ochranné a dezinfekční prostředky -  jejich užívání na pracovištích (názory studentů z praxe)</a:t>
            </a:r>
          </a:p>
        </p:txBody>
      </p:sp>
      <p:pic>
        <p:nvPicPr>
          <p:cNvPr id="8195" name="Picture 7" descr="C:\Documents and Settings\ucitel\Local Settings\Temporary Internet Files\Content.IE5\44E4RQJA\MP9004243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0" y="1989138"/>
            <a:ext cx="40322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8" descr="C:\Documents and Settings\ucitel\Local Settings\Temporary Internet Files\Content.IE5\1LB7IWPI\MP90040489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1773238"/>
            <a:ext cx="3997325" cy="2855912"/>
          </a:xfrm>
          <a:noFill/>
        </p:spPr>
      </p:pic>
      <p:pic>
        <p:nvPicPr>
          <p:cNvPr id="8197" name="Picture 9" descr="C:\Documents and Settings\ucitel\Local Settings\Temporary Internet Files\Content.IE5\HQFKJYQB\MP9003211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3862388"/>
            <a:ext cx="3240088" cy="231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Dále: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seznamovat zaměstnance s předpisy BOZP – 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proškolovat, prověřovat znalosti, kontrolovat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dodržování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dojde-li k pracovnímu úrazu či k nemoci z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povolání –  zjistí a odstraní příčinu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zařazuje zaměstnance dle jejich zdravot. stavu a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schopností</a:t>
            </a:r>
          </a:p>
        </p:txBody>
      </p:sp>
    </p:spTree>
  </p:cSld>
  <p:clrMapOvr>
    <a:masterClrMapping/>
  </p:clrMapOvr>
  <p:transition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Pozor!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- je povinen stanovit zákaz kouření na pracovišti – i když to vyžaduje jediný zaměstnanec</a:t>
            </a:r>
          </a:p>
          <a:p>
            <a:pPr eaLnBrk="1" hangingPunct="1"/>
            <a:r>
              <a:rPr lang="cs-CZ" altLang="cs-CZ" smtClean="0">
                <a:hlinkClick r:id="rId2"/>
              </a:rPr>
              <a:t>http://zakony.</a:t>
            </a:r>
          </a:p>
          <a:p>
            <a:pPr eaLnBrk="1" hangingPunct="1"/>
            <a:r>
              <a:rPr lang="cs-CZ" altLang="cs-CZ" smtClean="0">
                <a:hlinkClick r:id="rId2"/>
              </a:rPr>
              <a:t>centrum.cz/zakonik</a:t>
            </a:r>
          </a:p>
          <a:p>
            <a:pPr eaLnBrk="1" hangingPunct="1"/>
            <a:r>
              <a:rPr lang="cs-CZ" altLang="cs-CZ" smtClean="0">
                <a:hlinkClick r:id="rId2"/>
              </a:rPr>
              <a:t>-prace/cast-5-</a:t>
            </a:r>
          </a:p>
          <a:p>
            <a:pPr eaLnBrk="1" hangingPunct="1"/>
            <a:r>
              <a:rPr lang="cs-CZ" altLang="cs-CZ" smtClean="0">
                <a:hlinkClick r:id="rId2"/>
              </a:rPr>
              <a:t>hlava-2</a:t>
            </a:r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10244" name="Picture 5" descr="C:\Documents and Settings\ucitel\Local Settings\Temporary Internet Files\Content.IE5\RNQR462D\MP9003995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3284538"/>
            <a:ext cx="2505075" cy="313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Zaměstnavatel: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- odpovídá za BOZP  jak u svých </a:t>
            </a:r>
          </a:p>
          <a:p>
            <a:pPr eaLnBrk="1" hangingPunct="1"/>
            <a:r>
              <a:rPr lang="cs-CZ" altLang="cs-CZ" smtClean="0"/>
              <a:t>  zaměstnanců, tak i u osob, které se s jeho </a:t>
            </a:r>
          </a:p>
          <a:p>
            <a:pPr eaLnBrk="1" hangingPunct="1"/>
            <a:r>
              <a:rPr lang="cs-CZ" altLang="cs-CZ" smtClean="0"/>
              <a:t>  vědomím zdržují na jeho pracovištích,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  úřad bezpečnosti práce</a:t>
            </a:r>
          </a:p>
        </p:txBody>
      </p:sp>
    </p:spTree>
  </p:cSld>
  <p:clrMapOvr>
    <a:masterClrMapping/>
  </p:clrMapOvr>
  <p:transition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Zaměstnanec je povinen: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dodržovat veškeré předpisy BOZP a stanovené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technologické postupy a předpisy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účastní se školení a výcviků v této oblasti,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absolvuje povinné lékařské prohlídky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používá předepsané ochranné prostředky a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zařízení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dodržuje zákazy a příkazy na pracovišti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- zjistí-li závadu na pracovišti, je povinen ji 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700" smtClean="0"/>
              <a:t>  oznámit nadřízenému</a:t>
            </a:r>
          </a:p>
        </p:txBody>
      </p:sp>
    </p:spTree>
  </p:cSld>
  <p:clrMapOvr>
    <a:masterClrMapping/>
  </p:clrMapOvr>
  <p:transition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3316" name="Picture 5" descr="C:\Documents and Settings\ucitel\Local Settings\Temporary Internet Files\Content.IE5\VEJAEDN7\MC9003977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3433763"/>
            <a:ext cx="3240087" cy="218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6" descr="C:\Documents and Settings\ucitel\Local Settings\Temporary Internet Files\Content.IE5\F6R1FHYM\MC9003245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60350"/>
            <a:ext cx="3067050" cy="291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7" descr="C:\Documents and Settings\ucitel\Local Settings\Temporary Internet Files\Content.IE5\R2BU5OD5\MC9003123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00" y="2420938"/>
            <a:ext cx="2592388" cy="269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8" descr="C:\Documents and Settings\ucitel\Local Settings\Temporary Internet Files\Content.IE5\R2BU5OD5\MC9003601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2349500"/>
            <a:ext cx="2493963" cy="363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9" descr="C:\Documents and Settings\ucitel\Local Settings\Temporary Internet Files\Content.IE5\NV31I4GG\MC9003976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1500" y="620713"/>
            <a:ext cx="2233613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Kontrola stavu BOZP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Vykonávají jí především odborové orgány – náklady s touto kontrolou spojené hradí stát.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Státní odborný dozor vykonávají inspektoráty bezpečnosti práce místně příslušné – mají právo pokutovat obě strany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Nadřízený orgán je Český úřad bezpečnosti práce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mtClean="0"/>
          </a:p>
        </p:txBody>
      </p:sp>
    </p:spTree>
  </p:cSld>
  <p:clrMapOvr>
    <a:masterClrMapping/>
  </p:clrMapOvr>
  <p:transition>
    <p:wheel spokes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000" dirty="0" smtClean="0"/>
              <a:t>JAROSLAVA, </a:t>
            </a:r>
            <a:r>
              <a:rPr lang="cs-CZ" altLang="cs-CZ" sz="2000" dirty="0" err="1" smtClean="0"/>
              <a:t>Tomancová</a:t>
            </a:r>
            <a:r>
              <a:rPr lang="cs-CZ" altLang="cs-CZ" sz="2000" dirty="0" smtClean="0"/>
              <a:t> a kol. </a:t>
            </a:r>
            <a:r>
              <a:rPr lang="cs-CZ" altLang="cs-CZ" sz="2000" i="1" dirty="0" smtClean="0"/>
              <a:t>Základy práva</a:t>
            </a:r>
            <a:r>
              <a:rPr lang="cs-CZ" altLang="cs-CZ" sz="2000" dirty="0" smtClean="0"/>
              <a:t>. Boskovice: ALBERT, 2007, ISBN 80-7326-110-3. </a:t>
            </a:r>
          </a:p>
          <a:p>
            <a:pPr eaLnBrk="1" hangingPunct="1"/>
            <a:r>
              <a:rPr lang="cs-CZ" altLang="cs-CZ" sz="2000" dirty="0" smtClean="0"/>
              <a:t>RYSKA, Radovan; PUŠKINOVÁ, Monika. </a:t>
            </a:r>
            <a:r>
              <a:rPr lang="cs-CZ" altLang="cs-CZ" sz="2000" i="1" dirty="0" smtClean="0"/>
              <a:t>Právo pro střední školy</a:t>
            </a:r>
            <a:r>
              <a:rPr lang="cs-CZ" altLang="cs-CZ" sz="2000" dirty="0" smtClean="0"/>
              <a:t>. Praha: EDUKO, 2012, ISBN 978-80-8720-457-3.</a:t>
            </a:r>
            <a:r>
              <a:rPr lang="cs-CZ" altLang="cs-CZ" dirty="0" smtClean="0"/>
              <a:t> </a:t>
            </a:r>
          </a:p>
          <a:p>
            <a:pPr eaLnBrk="1" hangingPunct="1"/>
            <a:r>
              <a:rPr lang="cs-CZ" altLang="cs-CZ" sz="2000" dirty="0" smtClean="0"/>
              <a:t>ZLÁMAL, Jaroslav; BELLOVÁ, Jana; HALUZA, Jakub. </a:t>
            </a:r>
            <a:r>
              <a:rPr lang="cs-CZ" altLang="cs-CZ" sz="2000" i="1" dirty="0" smtClean="0"/>
              <a:t>Občanský a společenskovědní základ PRÁVO</a:t>
            </a:r>
            <a:r>
              <a:rPr lang="cs-CZ" altLang="cs-CZ" sz="2000" dirty="0" smtClean="0"/>
              <a:t>. Kralice na Hané: </a:t>
            </a:r>
            <a:r>
              <a:rPr lang="cs-CZ" altLang="cs-CZ" sz="2000" dirty="0" err="1" smtClean="0"/>
              <a:t>Computer</a:t>
            </a:r>
            <a:r>
              <a:rPr lang="cs-CZ" altLang="cs-CZ" sz="2000" dirty="0" smtClean="0"/>
              <a:t> Media s.r.o., 2011, ISBN 978-80-7402-090-2. </a:t>
            </a:r>
          </a:p>
          <a:p>
            <a:pPr eaLnBrk="1" hangingPunct="1"/>
            <a:r>
              <a:rPr lang="cs-CZ" altLang="cs-CZ" sz="2000" dirty="0" smtClean="0"/>
              <a:t>Microsoft Word – </a:t>
            </a:r>
            <a:r>
              <a:rPr lang="cs-CZ" altLang="cs-CZ" sz="2000" dirty="0" smtClean="0"/>
              <a:t>klipart - </a:t>
            </a:r>
            <a:r>
              <a:rPr lang="cs-CZ" sz="2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www.office.</a:t>
            </a:r>
            <a:r>
              <a:rPr lang="cs-CZ" sz="20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microsoft.com</a:t>
            </a:r>
            <a:endParaRPr lang="cs-CZ" altLang="cs-CZ" sz="2000" smtClean="0"/>
          </a:p>
          <a:p>
            <a:pPr eaLnBrk="1" hangingPunct="1"/>
            <a:r>
              <a:rPr lang="cs-CZ" altLang="cs-CZ" sz="2000" dirty="0" smtClean="0"/>
              <a:t>Čerpáno 20. 9. 2013</a:t>
            </a:r>
          </a:p>
          <a:p>
            <a:pPr eaLnBrk="1" hangingPunct="1"/>
            <a:r>
              <a:rPr lang="cs-CZ" altLang="cs-CZ" sz="1400" dirty="0" smtClean="0">
                <a:hlinkClick r:id="rId2"/>
              </a:rPr>
              <a:t>http://zakony.centrum.cz/zakonik-prace</a:t>
            </a:r>
            <a:endParaRPr lang="cs-CZ" altLang="cs-CZ" sz="1400" dirty="0" smtClean="0"/>
          </a:p>
          <a:p>
            <a:pPr eaLnBrk="1" hangingPunct="1"/>
            <a:r>
              <a:rPr lang="cs-CZ" altLang="cs-CZ" sz="1400" dirty="0" smtClean="0">
                <a:hlinkClick r:id="rId3"/>
              </a:rPr>
              <a:t>http://zakony.centrum.cz/zakonik-prace/cast-5-hlava-2</a:t>
            </a:r>
            <a:endParaRPr lang="cs-CZ" altLang="cs-CZ" sz="1400" dirty="0" smtClean="0"/>
          </a:p>
          <a:p>
            <a:pPr eaLnBrk="1" hangingPunct="1"/>
            <a:endParaRPr lang="cs-CZ" altLang="cs-CZ" sz="2000" dirty="0" smtClean="0"/>
          </a:p>
          <a:p>
            <a:pPr eaLnBrk="1" hangingPunct="1"/>
            <a:endParaRPr lang="cs-CZ" altLang="cs-CZ" sz="2000" dirty="0" smtClean="0"/>
          </a:p>
          <a:p>
            <a:pPr eaLnBrk="1" hangingPunct="1"/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altLang="cs-CZ" sz="2000" dirty="0" smtClean="0"/>
          </a:p>
        </p:txBody>
      </p:sp>
    </p:spTree>
  </p:cSld>
  <p:clrMapOvr>
    <a:masterClrMapping/>
  </p:clrMapOvr>
  <p:transition>
    <p:wheel spokes="1"/>
  </p:transition>
</p:sld>
</file>

<file path=ppt/theme/theme1.xml><?xml version="1.0" encoding="utf-8"?>
<a:theme xmlns:a="http://schemas.openxmlformats.org/drawingml/2006/main" name="Kontrast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ontrast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ontrast 1">
        <a:dk1>
          <a:srgbClr val="666633"/>
        </a:dk1>
        <a:lt1>
          <a:srgbClr val="FFFFFF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990000"/>
        </a:accent2>
        <a:accent3>
          <a:srgbClr val="AAAAAA"/>
        </a:accent3>
        <a:accent4>
          <a:srgbClr val="DADADA"/>
        </a:accent4>
        <a:accent5>
          <a:srgbClr val="B8B8CA"/>
        </a:accent5>
        <a:accent6>
          <a:srgbClr val="8A0000"/>
        </a:accent6>
        <a:hlink>
          <a:srgbClr val="99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ntrast 2">
        <a:dk1>
          <a:srgbClr val="4D4D4D"/>
        </a:dk1>
        <a:lt1>
          <a:srgbClr val="FFFFFF"/>
        </a:lt1>
        <a:dk2>
          <a:srgbClr val="4A1102"/>
        </a:dk2>
        <a:lt2>
          <a:srgbClr val="FFFFFF"/>
        </a:lt2>
        <a:accent1>
          <a:srgbClr val="CC3300"/>
        </a:accent1>
        <a:accent2>
          <a:srgbClr val="666699"/>
        </a:accent2>
        <a:accent3>
          <a:srgbClr val="B1AAAA"/>
        </a:accent3>
        <a:accent4>
          <a:srgbClr val="DADADA"/>
        </a:accent4>
        <a:accent5>
          <a:srgbClr val="E2ADAA"/>
        </a:accent5>
        <a:accent6>
          <a:srgbClr val="5C5C8A"/>
        </a:accent6>
        <a:hlink>
          <a:srgbClr val="FF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ntrast 3">
        <a:dk1>
          <a:srgbClr val="666699"/>
        </a:dk1>
        <a:lt1>
          <a:srgbClr val="FFFFFF"/>
        </a:lt1>
        <a:dk2>
          <a:srgbClr val="400040"/>
        </a:dk2>
        <a:lt2>
          <a:srgbClr val="FFFFFF"/>
        </a:lt2>
        <a:accent1>
          <a:srgbClr val="FFCC00"/>
        </a:accent1>
        <a:accent2>
          <a:srgbClr val="FF3300"/>
        </a:accent2>
        <a:accent3>
          <a:srgbClr val="AFAAAF"/>
        </a:accent3>
        <a:accent4>
          <a:srgbClr val="DADADA"/>
        </a:accent4>
        <a:accent5>
          <a:srgbClr val="FFE2AA"/>
        </a:accent5>
        <a:accent6>
          <a:srgbClr val="E72D00"/>
        </a:accent6>
        <a:hlink>
          <a:srgbClr val="CC99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ntrast 4">
        <a:dk1>
          <a:srgbClr val="4D4D4D"/>
        </a:dk1>
        <a:lt1>
          <a:srgbClr val="FFFFFF"/>
        </a:lt1>
        <a:dk2>
          <a:srgbClr val="006699"/>
        </a:dk2>
        <a:lt2>
          <a:srgbClr val="CCECFF"/>
        </a:lt2>
        <a:accent1>
          <a:srgbClr val="339966"/>
        </a:accent1>
        <a:accent2>
          <a:srgbClr val="3366FF"/>
        </a:accent2>
        <a:accent3>
          <a:srgbClr val="AAB8CA"/>
        </a:accent3>
        <a:accent4>
          <a:srgbClr val="DADADA"/>
        </a:accent4>
        <a:accent5>
          <a:srgbClr val="ADCAB8"/>
        </a:accent5>
        <a:accent6>
          <a:srgbClr val="2D5CE7"/>
        </a:accent6>
        <a:hlink>
          <a:srgbClr val="33CC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ntrast 5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FF6600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ontrast 6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CC3300"/>
        </a:accent1>
        <a:accent2>
          <a:srgbClr val="666699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5C5C8A"/>
        </a:accent6>
        <a:hlink>
          <a:srgbClr val="999900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ontrast 7">
        <a:dk1>
          <a:srgbClr val="000000"/>
        </a:dk1>
        <a:lt1>
          <a:srgbClr val="FFFFFF"/>
        </a:lt1>
        <a:dk2>
          <a:srgbClr val="000066"/>
        </a:dk2>
        <a:lt2>
          <a:srgbClr val="333399"/>
        </a:lt2>
        <a:accent1>
          <a:srgbClr val="3399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8AE7"/>
        </a:accent6>
        <a:hlink>
          <a:srgbClr val="00CCFF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Refined</Template>
  <TotalTime>92</TotalTime>
  <Words>462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Times New Roman</vt:lpstr>
      <vt:lpstr>Wingdings</vt:lpstr>
      <vt:lpstr>Calibri</vt:lpstr>
      <vt:lpstr>Kontrast</vt:lpstr>
      <vt:lpstr>Snímek 1</vt:lpstr>
      <vt:lpstr>Snímek 2</vt:lpstr>
      <vt:lpstr>    BOZP - bezpečnost a ochrana zdraví při práci (§101-§108) </vt:lpstr>
      <vt:lpstr>Snímek 4</vt:lpstr>
      <vt:lpstr>Zaměstnavatel je povinen např.:</vt:lpstr>
      <vt:lpstr>Příklad: ochranné a dezinfekční prostředky -  jejich užívání na pracovištích (názory studentů z praxe)</vt:lpstr>
      <vt:lpstr>Dále:</vt:lpstr>
      <vt:lpstr>Pozor!</vt:lpstr>
      <vt:lpstr>Zaměstnavatel:</vt:lpstr>
      <vt:lpstr>Zaměstnanec je povinen:</vt:lpstr>
      <vt:lpstr>Snímek 11</vt:lpstr>
      <vt:lpstr>Kontrola stavu BOZP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BOZP</dc:title>
  <dc:creator>Ludmila</dc:creator>
  <cp:lastModifiedBy>Dum</cp:lastModifiedBy>
  <cp:revision>13</cp:revision>
  <dcterms:created xsi:type="dcterms:W3CDTF">2011-11-13T15:53:06Z</dcterms:created>
  <dcterms:modified xsi:type="dcterms:W3CDTF">2014-10-16T10:48:06Z</dcterms:modified>
</cp:coreProperties>
</file>