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60" r:id="rId7"/>
    <p:sldId id="261" r:id="rId8"/>
    <p:sldId id="262" r:id="rId9"/>
    <p:sldId id="265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E58F8F-69B3-4B48-B757-175E8685DE3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A2287B-1D52-43C0-B7D3-406B4E61A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du.cz/14/9/prakticke-informace-mzdove-tabulky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.cz/14/9/prakticke-informace-mzdove-tabulky/" TargetMode="External"/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92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Odměňování za práci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Odměňování za práci</a:t>
            </a:r>
            <a:br>
              <a:rPr lang="cs-CZ" dirty="0" smtClean="0"/>
            </a:br>
            <a:r>
              <a:rPr lang="cs-CZ" dirty="0" smtClean="0"/>
              <a:t>(§109-§150)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Klíčová slova: mzda, plat, minimální mzda, naturální mzda, platový tarif, příplatky, platový výměr</a:t>
            </a:r>
            <a:endParaRPr lang="cs-CZ" dirty="0"/>
          </a:p>
        </p:txBody>
      </p:sp>
    </p:spTree>
  </p:cSld>
  <p:clrMapOvr>
    <a:masterClrMapping/>
  </p:clrMapOvr>
  <p:transition>
    <p:pull dir="r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Mzda, plat, odměna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 přísluší zaměstnanci za řádně vykonanou práci (výše dle složitosti, namáhavosti, obtížnosti podmínek. ..).</a:t>
            </a:r>
          </a:p>
          <a:p>
            <a:endParaRPr lang="cs-CZ" dirty="0" smtClean="0"/>
          </a:p>
          <a:p>
            <a:r>
              <a:rPr lang="cs-CZ" dirty="0" smtClean="0"/>
              <a:t> Za </a:t>
            </a:r>
            <a:r>
              <a:rPr lang="cs-CZ" dirty="0" smtClean="0"/>
              <a:t>stejnou </a:t>
            </a:r>
            <a:r>
              <a:rPr lang="cs-CZ" dirty="0" smtClean="0"/>
              <a:t>práci – </a:t>
            </a:r>
          </a:p>
          <a:p>
            <a:r>
              <a:rPr lang="cs-CZ" dirty="0" smtClean="0"/>
              <a:t>stejná odměna, </a:t>
            </a:r>
          </a:p>
          <a:p>
            <a:r>
              <a:rPr lang="cs-CZ" dirty="0" smtClean="0"/>
              <a:t>mzda,</a:t>
            </a:r>
          </a:p>
          <a:p>
            <a:r>
              <a:rPr lang="cs-CZ" dirty="0" smtClean="0"/>
              <a:t>plat</a:t>
            </a:r>
          </a:p>
          <a:p>
            <a:pPr lvl="8">
              <a:buNone/>
            </a:pPr>
            <a:endParaRPr lang="cs-CZ" dirty="0"/>
          </a:p>
        </p:txBody>
      </p:sp>
      <p:pic>
        <p:nvPicPr>
          <p:cNvPr id="1026" name="Picture 2" descr="C:\Documents and Settings\ucitel\Local Settings\Temporary Internet Files\Content.IE5\1LB7IWPI\MP9004317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284984"/>
            <a:ext cx="3312368" cy="331236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Mzda, plat, odměna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Mzda</a:t>
            </a:r>
            <a:r>
              <a:rPr lang="cs-CZ" dirty="0" smtClean="0"/>
              <a:t> – peněžité plnění (případně naturální) – zaměstnavatel plní zaměstnanci</a:t>
            </a:r>
          </a:p>
          <a:p>
            <a:r>
              <a:rPr lang="cs-CZ" b="1" dirty="0" smtClean="0"/>
              <a:t>Plat</a:t>
            </a:r>
            <a:r>
              <a:rPr lang="cs-CZ" dirty="0" smtClean="0"/>
              <a:t> – peněžité plnění zaměstnanci státu či státních institucí (např. ministerstev, úřadů, škol…)</a:t>
            </a:r>
          </a:p>
          <a:p>
            <a:r>
              <a:rPr lang="cs-CZ" b="1" dirty="0" smtClean="0"/>
              <a:t>Odměna - </a:t>
            </a:r>
            <a:r>
              <a:rPr lang="cs-CZ" dirty="0" smtClean="0"/>
              <a:t>náleží za práci provedenou na základě dohody (o provedení práce, o pracovní činnosti</a:t>
            </a:r>
            <a:endParaRPr lang="cs-CZ" dirty="0"/>
          </a:p>
        </p:txBody>
      </p:sp>
    </p:spTree>
  </p:cSld>
  <p:clrMapOvr>
    <a:masterClrMapping/>
  </p:clrMapOvr>
  <p:transition>
    <p:pull dir="r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Naturální odměna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Jen se souhlasem zaměstnance – např. obilí, cukr, služba, provedená práce… </a:t>
            </a:r>
            <a:r>
              <a:rPr lang="cs-CZ" b="1" dirty="0" smtClean="0"/>
              <a:t>Ne </a:t>
            </a:r>
            <a:r>
              <a:rPr lang="cs-CZ" dirty="0" smtClean="0"/>
              <a:t>lihoviny, tabákové produkty, návykové látky.</a:t>
            </a:r>
          </a:p>
          <a:p>
            <a:r>
              <a:rPr lang="cs-CZ" dirty="0" smtClean="0"/>
              <a:t>Výše se vyjadřuje </a:t>
            </a:r>
          </a:p>
          <a:p>
            <a:r>
              <a:rPr lang="cs-CZ" dirty="0" smtClean="0"/>
              <a:t>v penězích.</a:t>
            </a:r>
          </a:p>
          <a:p>
            <a:r>
              <a:rPr lang="cs-CZ" dirty="0" smtClean="0"/>
              <a:t>Např. </a:t>
            </a:r>
          </a:p>
          <a:p>
            <a:r>
              <a:rPr lang="cs-CZ" dirty="0" smtClean="0"/>
              <a:t>1q obilí = 400,--Kč</a:t>
            </a:r>
            <a:endParaRPr lang="cs-CZ" dirty="0"/>
          </a:p>
        </p:txBody>
      </p:sp>
      <p:pic>
        <p:nvPicPr>
          <p:cNvPr id="2051" name="Picture 3" descr="C:\Documents and Settings\ucitel\Local Settings\Temporary Internet Files\Content.IE5\44E4RQJA\MP9004486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140968"/>
            <a:ext cx="2571750" cy="34290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Platový tarif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nejnáročnější vykonávané práce zaměstnavatel zařadí pracovníka do </a:t>
            </a:r>
            <a:r>
              <a:rPr lang="cs-CZ" b="1" dirty="0" smtClean="0"/>
              <a:t>platové třídy </a:t>
            </a:r>
            <a:r>
              <a:rPr lang="cs-CZ" dirty="0" smtClean="0"/>
              <a:t>. Dle započitatelné praxe ho pak zařadí do platového stupně.</a:t>
            </a:r>
          </a:p>
          <a:p>
            <a:r>
              <a:rPr lang="cs-CZ" b="1" dirty="0" smtClean="0"/>
              <a:t>Platové tarify – </a:t>
            </a:r>
            <a:r>
              <a:rPr lang="cs-CZ" dirty="0" smtClean="0"/>
              <a:t>16 platových tříd – v každé platové stupně – částka zaokrouhlena na desetikoruny nahoru.</a:t>
            </a:r>
            <a:endParaRPr lang="cs-CZ" b="1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Platové třídy a minimální mzda – tabulky -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du.cz</a:t>
            </a:r>
            <a:r>
              <a:rPr lang="cs-CZ" dirty="0" smtClean="0">
                <a:hlinkClick r:id="rId2"/>
              </a:rPr>
              <a:t>/14/9/</a:t>
            </a:r>
            <a:r>
              <a:rPr lang="cs-CZ" dirty="0" err="1" smtClean="0">
                <a:hlinkClick r:id="rId2"/>
              </a:rPr>
              <a:t>prakticke</a:t>
            </a:r>
            <a:r>
              <a:rPr lang="cs-CZ" dirty="0" smtClean="0">
                <a:hlinkClick r:id="rId2"/>
              </a:rPr>
              <a:t>-informace-</a:t>
            </a:r>
            <a:r>
              <a:rPr lang="cs-CZ" dirty="0" err="1" smtClean="0">
                <a:hlinkClick r:id="rId2"/>
              </a:rPr>
              <a:t>mzdove</a:t>
            </a:r>
            <a:r>
              <a:rPr lang="cs-CZ" dirty="0" smtClean="0">
                <a:hlinkClick r:id="rId2"/>
              </a:rPr>
              <a:t>-tabulky/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Documents and Settings\ucitel\Local Settings\Temporary Internet Files\Content.IE5\1LB7IWPI\MP9004275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212976"/>
            <a:ext cx="4499992" cy="337499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Platový výměr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vydává zaměstnavatel zaměstnanci (písemnou formou) v den nástupu do práce – uvádí zde zařazení – platová třída, platový stupeň, platový </a:t>
            </a:r>
          </a:p>
          <a:p>
            <a:r>
              <a:rPr lang="cs-CZ" dirty="0" smtClean="0"/>
              <a:t>tarif + ostatní složky </a:t>
            </a:r>
          </a:p>
          <a:p>
            <a:r>
              <a:rPr lang="cs-CZ" dirty="0" smtClean="0"/>
              <a:t>k platu</a:t>
            </a:r>
          </a:p>
          <a:p>
            <a:r>
              <a:rPr lang="cs-CZ" dirty="0" smtClean="0"/>
              <a:t>Při změnách –</a:t>
            </a:r>
          </a:p>
          <a:p>
            <a:r>
              <a:rPr lang="cs-CZ" dirty="0" smtClean="0"/>
              <a:t>písemné oznámení.</a:t>
            </a:r>
            <a:endParaRPr lang="cs-CZ" dirty="0"/>
          </a:p>
        </p:txBody>
      </p:sp>
      <p:pic>
        <p:nvPicPr>
          <p:cNvPr id="5" name="Picture 2" descr="C:\Documents and Settings\ucitel\Local Settings\Temporary Internet Files\Content.IE5\1LB7IWPI\MP9003854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140968"/>
            <a:ext cx="2491737" cy="348843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Příplatky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náleží například zaměstnanci ze zákona za:</a:t>
            </a:r>
          </a:p>
          <a:p>
            <a:r>
              <a:rPr lang="cs-CZ" dirty="0"/>
              <a:t>v</a:t>
            </a:r>
            <a:r>
              <a:rPr lang="cs-CZ" dirty="0" smtClean="0"/>
              <a:t>edení skupiny (% z platového tarifu – dle stupně řízení), za práci v noci (20% k hodinovému průměru), za práci v sobotu a neděli (25% k hodinovému průměru), přesčas (25%) – případně náhradní volno, ztížené pracovní prostředí (nejméně 5% z min. mzdy)</a:t>
            </a:r>
          </a:p>
          <a:p>
            <a:r>
              <a:rPr lang="cs-CZ" dirty="0" smtClean="0"/>
              <a:t>za dělenou směnu (30% průměrného hodinového výdělku)…………</a:t>
            </a:r>
            <a:endParaRPr lang="cs-CZ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r>
              <a:rPr lang="cs-CZ" sz="2000" dirty="0" smtClean="0"/>
              <a:t>Microsoft Word – </a:t>
            </a:r>
            <a:r>
              <a:rPr lang="cs-CZ" sz="2000" dirty="0" smtClean="0"/>
              <a:t>klipart - </a:t>
            </a:r>
            <a:r>
              <a:rPr lang="cs-CZ" sz="2000" dirty="0" smtClean="0"/>
              <a:t>www.office.</a:t>
            </a:r>
            <a:r>
              <a:rPr lang="cs-CZ" sz="2000" smtClean="0"/>
              <a:t>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Čerpáno 29. 9. 2013</a:t>
            </a:r>
          </a:p>
          <a:p>
            <a:r>
              <a:rPr lang="cs-CZ" altLang="cs-CZ" sz="2000" dirty="0" smtClean="0">
                <a:hlinkClick r:id="rId2"/>
              </a:rPr>
              <a:t>http://zakony.centrum.cz/zakonik-prace</a:t>
            </a:r>
            <a:endParaRPr lang="cs-CZ" alt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du.cz</a:t>
            </a:r>
            <a:r>
              <a:rPr lang="cs-CZ" sz="2000" dirty="0" smtClean="0">
                <a:hlinkClick r:id="rId3"/>
              </a:rPr>
              <a:t>/14/9/</a:t>
            </a:r>
            <a:r>
              <a:rPr lang="cs-CZ" sz="2000" dirty="0" err="1" smtClean="0">
                <a:hlinkClick r:id="rId3"/>
              </a:rPr>
              <a:t>prakticke</a:t>
            </a:r>
            <a:r>
              <a:rPr lang="cs-CZ" sz="2000" dirty="0" smtClean="0">
                <a:hlinkClick r:id="rId3"/>
              </a:rPr>
              <a:t>-informace-</a:t>
            </a:r>
            <a:r>
              <a:rPr lang="cs-CZ" sz="2000" dirty="0" err="1" smtClean="0">
                <a:hlinkClick r:id="rId3"/>
              </a:rPr>
              <a:t>mzdove</a:t>
            </a:r>
            <a:r>
              <a:rPr lang="cs-CZ" sz="2000" dirty="0" smtClean="0">
                <a:hlinkClick r:id="rId3"/>
              </a:rPr>
              <a:t>-tabulky</a:t>
            </a:r>
            <a:endParaRPr lang="cs-CZ" alt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pull dir="ru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101</TotalTime>
  <Words>436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Odměňování za práci (§109-§150)</vt:lpstr>
      <vt:lpstr>Mzda, plat, odměna …</vt:lpstr>
      <vt:lpstr>Mzda, plat, odměna</vt:lpstr>
      <vt:lpstr>Naturální odměna</vt:lpstr>
      <vt:lpstr>Platový tarif</vt:lpstr>
      <vt:lpstr>Platové třídy a minimální mzda – tabulky - ukázka</vt:lpstr>
      <vt:lpstr>Platový výměr</vt:lpstr>
      <vt:lpstr>Příplatky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Odměňování za práci (§109-§150)</dc:title>
  <dc:creator>ucitel</dc:creator>
  <cp:lastModifiedBy>Dum</cp:lastModifiedBy>
  <cp:revision>15</cp:revision>
  <dcterms:created xsi:type="dcterms:W3CDTF">2013-08-20T11:17:12Z</dcterms:created>
  <dcterms:modified xsi:type="dcterms:W3CDTF">2014-10-16T10:45:06Z</dcterms:modified>
</cp:coreProperties>
</file>