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2" r:id="rId11"/>
    <p:sldId id="263" r:id="rId12"/>
    <p:sldId id="265" r:id="rId13"/>
    <p:sldId id="267" r:id="rId14"/>
    <p:sldId id="268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92C30B-02FC-4547-A1E7-6918E939F28E}" type="datetimeFigureOut">
              <a:rPr lang="cs-CZ" smtClean="0"/>
              <a:pPr/>
              <a:t>16.10.2014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750683B-15E3-4B9B-AFAA-3A609E1561EA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ik-pr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93 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Dovolená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srpen-říjen 2013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Dovolená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Klíčová slova: dovolená, </a:t>
            </a:r>
            <a:r>
              <a:rPr lang="cs-CZ" dirty="0" err="1" smtClean="0"/>
              <a:t>dovolená</a:t>
            </a:r>
            <a:r>
              <a:rPr lang="cs-CZ" dirty="0" smtClean="0"/>
              <a:t> za odpracované    </a:t>
            </a:r>
          </a:p>
          <a:p>
            <a:r>
              <a:rPr lang="cs-CZ" dirty="0" smtClean="0"/>
              <a:t>                        dny, dodatková dovolená, poměrná část  </a:t>
            </a:r>
          </a:p>
          <a:p>
            <a:r>
              <a:rPr lang="cs-CZ"/>
              <a:t> </a:t>
            </a:r>
            <a:r>
              <a:rPr lang="cs-CZ" smtClean="0"/>
              <a:t>                       </a:t>
            </a:r>
            <a:r>
              <a:rPr lang="cs-CZ" dirty="0" smtClean="0"/>
              <a:t>dovolené, čerpání a krácení dovolené</a:t>
            </a:r>
            <a:endParaRPr lang="cs-CZ" dirty="0"/>
          </a:p>
        </p:txBody>
      </p:sp>
    </p:spTree>
  </p:cSld>
  <p:clrMapOvr>
    <a:masterClrMapping/>
  </p:clrMapOvr>
  <p:transition>
    <p:pull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Dovolená (§211-§223)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V pracovním poměru, při splnění podmínek má zaměstnanec nárok na: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1. dovolenou za kalendářní rok (nebo její </a:t>
            </a:r>
          </a:p>
          <a:p>
            <a:pPr>
              <a:buNone/>
            </a:pPr>
            <a:r>
              <a:rPr lang="cs-CZ" dirty="0" smtClean="0"/>
              <a:t>      poměrnou část)</a:t>
            </a:r>
          </a:p>
          <a:p>
            <a:pPr>
              <a:buNone/>
            </a:pPr>
            <a:r>
              <a:rPr lang="cs-CZ" dirty="0" smtClean="0"/>
              <a:t>  2. dovolenou za odpracované dny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3. dodatkovou dovolenou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Dovolená za kalendářní rok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Základní výměra je 4 týdny – u některých profesí 5 týdnů, učitelé 8 týdnů</a:t>
            </a:r>
          </a:p>
          <a:p>
            <a:r>
              <a:rPr lang="cs-CZ" dirty="0" smtClean="0"/>
              <a:t>Podmínkou je </a:t>
            </a:r>
            <a:r>
              <a:rPr lang="cs-CZ" b="1" dirty="0" smtClean="0"/>
              <a:t>nepřetržité trvání </a:t>
            </a:r>
            <a:r>
              <a:rPr lang="cs-CZ" dirty="0" smtClean="0"/>
              <a:t>pracovního poměru u téhož zaměstnavatele a  odpracování </a:t>
            </a:r>
            <a:r>
              <a:rPr lang="cs-CZ" b="1" dirty="0" smtClean="0"/>
              <a:t>60 dnů </a:t>
            </a:r>
            <a:r>
              <a:rPr lang="cs-CZ" dirty="0" smtClean="0"/>
              <a:t>(to může zaměstnavatel prominout).</a:t>
            </a:r>
          </a:p>
          <a:p>
            <a:r>
              <a:rPr lang="cs-CZ" b="1" dirty="0" smtClean="0"/>
              <a:t>Poměrná část dovolené </a:t>
            </a:r>
            <a:r>
              <a:rPr lang="cs-CZ" dirty="0" smtClean="0"/>
              <a:t>– pokud neodpracoval</a:t>
            </a:r>
          </a:p>
          <a:p>
            <a:r>
              <a:rPr lang="cs-CZ" dirty="0"/>
              <a:t>c</a:t>
            </a:r>
            <a:r>
              <a:rPr lang="cs-CZ" dirty="0" smtClean="0"/>
              <a:t>elý rok – za každý odpracovaný měsíc – nárok na 1/12 dovolené.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Dovolená za odpracované dny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Nesplňuje-li zaměstnanec podmínky, uvedené u dovolené za</a:t>
            </a:r>
          </a:p>
          <a:p>
            <a:r>
              <a:rPr lang="cs-CZ" dirty="0" smtClean="0"/>
              <a:t> kalendářní rok –</a:t>
            </a:r>
          </a:p>
          <a:p>
            <a:r>
              <a:rPr lang="cs-CZ" dirty="0" smtClean="0"/>
              <a:t> má nárok na </a:t>
            </a:r>
          </a:p>
          <a:p>
            <a:r>
              <a:rPr lang="cs-CZ" dirty="0" smtClean="0"/>
              <a:t> 1/12 dovolené za </a:t>
            </a:r>
          </a:p>
          <a:p>
            <a:r>
              <a:rPr lang="cs-CZ" dirty="0" smtClean="0"/>
              <a:t> každých odpracovaných</a:t>
            </a:r>
          </a:p>
          <a:p>
            <a:r>
              <a:rPr lang="cs-CZ" dirty="0" smtClean="0"/>
              <a:t> 21 dní. </a:t>
            </a:r>
            <a:endParaRPr lang="cs-CZ" dirty="0"/>
          </a:p>
        </p:txBody>
      </p:sp>
      <p:pic>
        <p:nvPicPr>
          <p:cNvPr id="1027" name="Picture 3" descr="C:\Documents and Settings\ucitel\Local Settings\Temporary Internet Files\Content.IE5\HQFKJYQB\MP90044247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276872"/>
            <a:ext cx="2862064" cy="42930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Dodatková dovolená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Zaměstnanci , kteří po celý rok vykonávají zvlášť fyzicky náročné práce, vykonávají některé práce ve zdravotnictví (infekce, tuberkulóza), razí štoly, těží nerosty,  apod.  - nárok na 1 týden dovolené navíc.</a:t>
            </a:r>
          </a:p>
          <a:p>
            <a:endParaRPr lang="cs-CZ" dirty="0" smtClean="0"/>
          </a:p>
          <a:p>
            <a:r>
              <a:rPr lang="cs-CZ" dirty="0" smtClean="0"/>
              <a:t>Pokud splňují podmínky jen po část roku – za každých 21 dní – 1/12 dovolené.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Čerpání dovolené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určuje zaměstnavatel – dle rozvrhu čerpání </a:t>
            </a:r>
          </a:p>
          <a:p>
            <a:r>
              <a:rPr lang="cs-CZ" dirty="0" smtClean="0"/>
              <a:t>  dovolené (dohoda s odbory), přihlíží se k </a:t>
            </a:r>
          </a:p>
          <a:p>
            <a:r>
              <a:rPr lang="cs-CZ" dirty="0" smtClean="0"/>
              <a:t>  provozním důvodům</a:t>
            </a:r>
          </a:p>
          <a:p>
            <a:r>
              <a:rPr lang="cs-CZ" dirty="0" smtClean="0"/>
              <a:t>- při dělení dovolené – alespoň jedna část  </a:t>
            </a:r>
          </a:p>
          <a:p>
            <a:r>
              <a:rPr lang="cs-CZ" dirty="0"/>
              <a:t> </a:t>
            </a:r>
            <a:r>
              <a:rPr lang="cs-CZ" dirty="0" smtClean="0"/>
              <a:t> musí být vcelku 14 dní</a:t>
            </a:r>
          </a:p>
          <a:p>
            <a:r>
              <a:rPr lang="cs-CZ" dirty="0" smtClean="0"/>
              <a:t>Zaměstnavatel může zaměstnanci změnit termín dovolené, případně ho z dovolené odvolat – hradí pak vzniklé náklady.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ucitel\Local Settings\Temporary Internet Files\Content.IE5\RNQR462D\MP9004424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59383"/>
            <a:ext cx="9144000" cy="61392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7901014" cy="469742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Dovolená – má být vyčerpána do konce kalendářního roku – při překážkách – do konce příštího roku </a:t>
            </a:r>
            <a:r>
              <a:rPr lang="cs-CZ" sz="2200" dirty="0" smtClean="0"/>
              <a:t>(zaměstnavatel určí čerpání do 30. června následujícího roku – jinak určuje zaměstnanec).</a:t>
            </a:r>
          </a:p>
          <a:p>
            <a:r>
              <a:rPr lang="cs-CZ" dirty="0" smtClean="0"/>
              <a:t>Nemožnost vyčerpání do konce následujícího roku – např. pro nemoc – čerpání okamžitě po pominutí problému.</a:t>
            </a:r>
          </a:p>
          <a:p>
            <a:endParaRPr lang="cs-CZ" dirty="0" smtClean="0"/>
          </a:p>
          <a:p>
            <a:r>
              <a:rPr lang="cs-CZ" dirty="0" smtClean="0"/>
              <a:t>Hromadné čerpání dovolené – z provozních důvodů – 14 dní.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Náhrada za dovolenou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- ve výši průměrného výdělku</a:t>
            </a:r>
          </a:p>
          <a:p>
            <a:r>
              <a:rPr lang="cs-CZ" dirty="0" smtClean="0"/>
              <a:t>Náhrada mzdy za nevyčerpanou dovolenou – jen při skončení pracovního poměru.</a:t>
            </a:r>
          </a:p>
          <a:p>
            <a:r>
              <a:rPr lang="cs-CZ" dirty="0" smtClean="0"/>
              <a:t>Náhrada mzdy za dodatkovou dovolenou – </a:t>
            </a:r>
          </a:p>
          <a:p>
            <a:r>
              <a:rPr lang="cs-CZ" dirty="0" smtClean="0"/>
              <a:t>neposkytuje se – musí </a:t>
            </a:r>
          </a:p>
          <a:p>
            <a:r>
              <a:rPr lang="cs-CZ" dirty="0" smtClean="0"/>
              <a:t>být čerpána přednostně.</a:t>
            </a:r>
          </a:p>
          <a:p>
            <a:endParaRPr lang="cs-CZ" dirty="0"/>
          </a:p>
        </p:txBody>
      </p:sp>
      <p:pic>
        <p:nvPicPr>
          <p:cNvPr id="3076" name="Picture 4" descr="C:\Documents and Settings\ucitel\Local Settings\Temporary Internet Files\Content.IE5\HQFKJYQB\MP9003853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3933056"/>
            <a:ext cx="1986377" cy="27809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Krácení dovolené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Zaměstnavatel </a:t>
            </a:r>
            <a:r>
              <a:rPr lang="cs-CZ" b="1" dirty="0" smtClean="0"/>
              <a:t>musí </a:t>
            </a:r>
            <a:r>
              <a:rPr lang="cs-CZ" dirty="0" smtClean="0"/>
              <a:t>krátit dovolenou – např. při dlouhodobé pracovní neschopnosti, nepracovním úrazu – prvních </a:t>
            </a:r>
            <a:r>
              <a:rPr lang="cs-CZ" b="1" dirty="0" smtClean="0"/>
              <a:t>sto </a:t>
            </a:r>
            <a:r>
              <a:rPr lang="cs-CZ" dirty="0" smtClean="0"/>
              <a:t>zameškaných směn (dní) 1/12, každých dalších </a:t>
            </a:r>
            <a:r>
              <a:rPr lang="cs-CZ" b="1" dirty="0" smtClean="0"/>
              <a:t>21 směn </a:t>
            </a:r>
            <a:r>
              <a:rPr lang="cs-CZ" dirty="0" smtClean="0"/>
              <a:t>– další 1/12</a:t>
            </a:r>
          </a:p>
          <a:p>
            <a:r>
              <a:rPr lang="cs-CZ" dirty="0" smtClean="0"/>
              <a:t>Zaměstnavatel </a:t>
            </a:r>
            <a:r>
              <a:rPr lang="cs-CZ" b="1" dirty="0" smtClean="0"/>
              <a:t>může</a:t>
            </a:r>
            <a:r>
              <a:rPr lang="cs-CZ" dirty="0" smtClean="0"/>
              <a:t> krátit dovolenou – za neomluvenou absenci – 1 den A = 1 až 3 dny D</a:t>
            </a:r>
          </a:p>
          <a:p>
            <a:r>
              <a:rPr lang="cs-CZ" dirty="0" smtClean="0"/>
              <a:t>Výkon trestu – za každých 21 dní – 1/12 dovolené.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Zaměstnanec má nárok na 20 dnů dovolené. Jeho pracovní neschopnost (nepracovní úraz) trvala 130 pracovních dní – o kolik bude krácena jeho dovolená?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100 PD ….. – 1/12 … 20 :12 = 1,666 dne</a:t>
            </a:r>
          </a:p>
          <a:p>
            <a:r>
              <a:rPr lang="cs-CZ" dirty="0" smtClean="0"/>
              <a:t>21 PD …..- 1/12 ---------------------= 1,666 dne</a:t>
            </a:r>
          </a:p>
          <a:p>
            <a:r>
              <a:rPr lang="cs-CZ" dirty="0" smtClean="0"/>
              <a:t>9 dní – není 21 dní ………………….0 dne</a:t>
            </a:r>
          </a:p>
          <a:p>
            <a:r>
              <a:rPr lang="cs-CZ" dirty="0" smtClean="0"/>
              <a:t>-------------------------------------------------------------------------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Celkem:                                        3, 333 dne</a:t>
            </a:r>
          </a:p>
          <a:p>
            <a:endParaRPr lang="cs-CZ" dirty="0" smtClean="0"/>
          </a:p>
          <a:p>
            <a:r>
              <a:rPr lang="cs-CZ" dirty="0" smtClean="0"/>
              <a:t>Dovolená bude zaměstnanci krácena o 3 dny.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r>
              <a:rPr lang="cs-CZ" sz="2000" dirty="0" smtClean="0"/>
              <a:t>Microsoft Word – </a:t>
            </a:r>
            <a:r>
              <a:rPr lang="cs-CZ" sz="2000" dirty="0" smtClean="0"/>
              <a:t>klipart - </a:t>
            </a:r>
            <a:r>
              <a:rPr lang="cs-CZ" sz="2000" dirty="0" smtClean="0"/>
              <a:t>www.office.</a:t>
            </a:r>
            <a:r>
              <a:rPr lang="cs-CZ" sz="2000" smtClean="0"/>
              <a:t>microsoft.com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Čerpáno 29. 9. 2013</a:t>
            </a:r>
          </a:p>
          <a:p>
            <a:r>
              <a:rPr lang="cs-CZ" altLang="cs-CZ" sz="2000" dirty="0" smtClean="0">
                <a:hlinkClick r:id="rId2"/>
              </a:rPr>
              <a:t>http://zakony.centrum.cz/zakonik-prace</a:t>
            </a:r>
            <a:endParaRPr lang="cs-CZ" alt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111</TotalTime>
  <Words>618</Words>
  <Application>Microsoft Office PowerPoint</Application>
  <PresentationFormat>Předvádění na obrazovce (4:3)</PresentationFormat>
  <Paragraphs>96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Snímek 1</vt:lpstr>
      <vt:lpstr>Snímek 2</vt:lpstr>
      <vt:lpstr>Dovolená</vt:lpstr>
      <vt:lpstr>Dovolená (§211-§223)</vt:lpstr>
      <vt:lpstr>1. Dovolená za kalendářní rok</vt:lpstr>
      <vt:lpstr>2. Dovolená za odpracované dny</vt:lpstr>
      <vt:lpstr>3. Dodatková dovolená</vt:lpstr>
      <vt:lpstr>Čerpání dovolené</vt:lpstr>
      <vt:lpstr>Snímek 9</vt:lpstr>
      <vt:lpstr>Snímek 10</vt:lpstr>
      <vt:lpstr>Náhrada za dovolenou</vt:lpstr>
      <vt:lpstr>Krácení dovolené</vt:lpstr>
      <vt:lpstr>Příklad</vt:lpstr>
      <vt:lpstr>Řešení: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Dovolená</dc:title>
  <dc:creator>ucitel</dc:creator>
  <cp:lastModifiedBy>Dum</cp:lastModifiedBy>
  <cp:revision>17</cp:revision>
  <dcterms:created xsi:type="dcterms:W3CDTF">2013-08-20T16:52:43Z</dcterms:created>
  <dcterms:modified xsi:type="dcterms:W3CDTF">2014-10-16T10:36:50Z</dcterms:modified>
</cp:coreProperties>
</file>