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56" r:id="rId4"/>
    <p:sldId id="257" r:id="rId5"/>
    <p:sldId id="258" r:id="rId6"/>
    <p:sldId id="261" r:id="rId7"/>
    <p:sldId id="259" r:id="rId8"/>
    <p:sldId id="264" r:id="rId9"/>
    <p:sldId id="265" r:id="rId10"/>
    <p:sldId id="26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18A8376-B1F6-446B-911B-6EB8A0BD2DB2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6B104C6-6B14-4958-91E8-11E776B486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/cast-8-hlava-1-dil-2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ik-prace/cast-8-hlava-1-dil-2" TargetMode="External"/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</a:t>
            </a:r>
            <a:r>
              <a:rPr lang="cs-CZ" b="1" dirty="0" smtClean="0"/>
              <a:t> </a:t>
            </a:r>
            <a:r>
              <a:rPr lang="cs-CZ" dirty="0" smtClean="0"/>
              <a:t>Pracovní </a:t>
            </a:r>
            <a:r>
              <a:rPr lang="cs-CZ" dirty="0" smtClean="0"/>
              <a:t>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573016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94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Překážky v práci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srpen-říjen 2013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Překážky v práci (§191-§210)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náhrada mzdy, mateřská a rodičovská dovolená, obecný zájem, prostoje</a:t>
            </a:r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Překážky v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Rozlišujeme překážky v práci na straně </a:t>
            </a:r>
            <a:r>
              <a:rPr lang="cs-CZ" b="1" dirty="0" smtClean="0"/>
              <a:t>zaměstnance</a:t>
            </a:r>
            <a:r>
              <a:rPr lang="cs-CZ" dirty="0" smtClean="0"/>
              <a:t> a překážky v práci na straně </a:t>
            </a:r>
            <a:r>
              <a:rPr lang="cs-CZ" b="1" dirty="0" smtClean="0"/>
              <a:t>zaměstnavatele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Nepřítomnost</a:t>
            </a:r>
          </a:p>
          <a:p>
            <a:r>
              <a:rPr lang="cs-CZ" dirty="0" smtClean="0"/>
              <a:t>zaměstnance je v</a:t>
            </a:r>
          </a:p>
          <a:p>
            <a:r>
              <a:rPr lang="cs-CZ" dirty="0" smtClean="0"/>
              <a:t>zákonem </a:t>
            </a:r>
            <a:r>
              <a:rPr lang="cs-CZ" dirty="0" err="1" smtClean="0"/>
              <a:t>jmeno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vaných</a:t>
            </a:r>
            <a:r>
              <a:rPr lang="cs-CZ" dirty="0" smtClean="0"/>
              <a:t> případech</a:t>
            </a:r>
          </a:p>
          <a:p>
            <a:r>
              <a:rPr lang="cs-CZ" dirty="0" smtClean="0"/>
              <a:t>omluvena +</a:t>
            </a:r>
          </a:p>
          <a:p>
            <a:r>
              <a:rPr lang="cs-CZ" dirty="0" smtClean="0"/>
              <a:t>náhrada mzdy</a:t>
            </a:r>
            <a:endParaRPr lang="cs-CZ" dirty="0"/>
          </a:p>
        </p:txBody>
      </p:sp>
      <p:pic>
        <p:nvPicPr>
          <p:cNvPr id="1031" name="Picture 7" descr="C:\Documents and Settings\ucitel\Local Settings\Temporary Internet Files\Content.IE5\44E4RQJA\MP9004393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212976"/>
            <a:ext cx="3272408" cy="218160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Překážky v práci na straně zaměstnance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1. Osobní překážky </a:t>
            </a:r>
            <a:r>
              <a:rPr lang="cs-CZ" dirty="0" smtClean="0"/>
              <a:t>- příklady</a:t>
            </a:r>
          </a:p>
          <a:p>
            <a:endParaRPr lang="cs-CZ" dirty="0" smtClean="0"/>
          </a:p>
          <a:p>
            <a:r>
              <a:rPr lang="cs-CZ" dirty="0" smtClean="0"/>
              <a:t>- karanténa (na dobu určenou lékařem) </a:t>
            </a:r>
          </a:p>
          <a:p>
            <a:r>
              <a:rPr lang="cs-CZ" dirty="0" smtClean="0"/>
              <a:t>- mateřská dovolená (28/37 týdnů)</a:t>
            </a:r>
          </a:p>
          <a:p>
            <a:r>
              <a:rPr lang="cs-CZ" dirty="0" smtClean="0"/>
              <a:t>- rodičovská dovolená (do 3 let dítěte)</a:t>
            </a:r>
          </a:p>
          <a:p>
            <a:r>
              <a:rPr lang="cs-CZ" dirty="0" smtClean="0"/>
              <a:t>- jiné osobní překážky ( pohřeb, svatba, </a:t>
            </a:r>
          </a:p>
          <a:p>
            <a:r>
              <a:rPr lang="cs-CZ" dirty="0"/>
              <a:t> </a:t>
            </a:r>
            <a:r>
              <a:rPr lang="cs-CZ" dirty="0" smtClean="0"/>
              <a:t> stěhování)</a:t>
            </a:r>
          </a:p>
          <a:p>
            <a:r>
              <a:rPr lang="cs-CZ" dirty="0" smtClean="0"/>
              <a:t>- ošetřování dítěte (dítě mladší 10 let)</a:t>
            </a:r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Documents and Settings\ucitel\Local Settings\Temporary Internet Files\Content.IE5\RNQR462D\MP9004071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4788108" cy="3190825"/>
          </a:xfrm>
          <a:prstGeom prst="rect">
            <a:avLst/>
          </a:prstGeom>
          <a:noFill/>
        </p:spPr>
      </p:pic>
      <p:pic>
        <p:nvPicPr>
          <p:cNvPr id="1030" name="Picture 6" descr="C:\Documents and Settings\ucitel\Local Settings\Temporary Internet Files\Content.IE5\RNQR462D\MP9004486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733261"/>
            <a:ext cx="5220072" cy="348004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Autofit/>
          </a:bodyPr>
          <a:lstStyle/>
          <a:p>
            <a:r>
              <a:rPr lang="cs-CZ" sz="2400" dirty="0" smtClean="0"/>
              <a:t>2. </a:t>
            </a:r>
            <a:r>
              <a:rPr lang="cs-CZ" sz="2400" b="1" dirty="0"/>
              <a:t>P</a:t>
            </a:r>
            <a:r>
              <a:rPr lang="cs-CZ" sz="2400" b="1" dirty="0" smtClean="0"/>
              <a:t>řekážky z důvodu obecného zájmu </a:t>
            </a:r>
            <a:r>
              <a:rPr lang="cs-CZ" sz="2400" dirty="0" smtClean="0"/>
              <a:t>–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příklady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- výkon veřejné funkce (poslanec)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- výkon občanské povinnosti ( svědek, první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pomoc ..)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- jiné úkony ve veřejném zájmu (dárcovství krve,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činnost člena Horské služby, vedoucí na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táboře…)</a:t>
            </a:r>
          </a:p>
          <a:p>
            <a:r>
              <a:rPr lang="cs-CZ" sz="2400" dirty="0" smtClean="0">
                <a:hlinkClick r:id="rId2"/>
              </a:rPr>
              <a:t>http://zakony.centrum.cz/zakonik-prace/cast-8-hlava-1-dil-2</a:t>
            </a:r>
            <a:endParaRPr lang="cs-CZ" sz="2400" dirty="0" smtClean="0"/>
          </a:p>
          <a:p>
            <a:r>
              <a:rPr lang="cs-CZ" sz="2400" dirty="0" smtClean="0"/>
              <a:t>Ví-li zaměstnanec o překážce předem – musí požádat o pracovní volno předem – jinak oznamuje neprodleně.</a:t>
            </a:r>
          </a:p>
          <a:p>
            <a:r>
              <a:rPr lang="cs-CZ" sz="2400" dirty="0" smtClean="0"/>
              <a:t>Náhradu mzdy může v určitých případech zaměstnavatel požadovat na tom, pro koho byl zaměstnanec činný ( na FO nebo PO).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endParaRPr lang="cs-CZ" sz="2400" dirty="0"/>
          </a:p>
        </p:txBody>
      </p:sp>
    </p:spTree>
  </p:cSld>
  <p:clrMapOvr>
    <a:masterClrMapping/>
  </p:clrMapOvr>
  <p:transition>
    <p:wedg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Jsi dárce krve – zaměstnanec – na co máš nárok?</a:t>
            </a:r>
            <a:endParaRPr lang="cs-CZ" dirty="0"/>
          </a:p>
        </p:txBody>
      </p:sp>
      <p:pic>
        <p:nvPicPr>
          <p:cNvPr id="1026" name="Picture 2" descr="C:\Documents and Settings\ucitel\Local Settings\Temporary Internet Files\Content.IE5\1LB7IWPI\MP900409552[2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7135" y="1447800"/>
            <a:ext cx="7195279" cy="48006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dárcovství krve: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je to úkon v obecném zájmu</a:t>
            </a:r>
          </a:p>
          <a:p>
            <a:r>
              <a:rPr lang="cs-CZ" dirty="0" smtClean="0"/>
              <a:t>- pracovní volno na dobu nezbytně </a:t>
            </a:r>
          </a:p>
          <a:p>
            <a:r>
              <a:rPr lang="cs-CZ" dirty="0" smtClean="0"/>
              <a:t>  nutnou (nedojde-li k odběru – potvrzení </a:t>
            </a:r>
          </a:p>
          <a:p>
            <a:r>
              <a:rPr lang="cs-CZ" dirty="0" smtClean="0"/>
              <a:t>  zdravotnického zařízení)</a:t>
            </a:r>
          </a:p>
          <a:p>
            <a:r>
              <a:rPr lang="cs-CZ" dirty="0" smtClean="0"/>
              <a:t>- náhrada mzdy ve výši průměrného </a:t>
            </a:r>
          </a:p>
          <a:p>
            <a:r>
              <a:rPr lang="cs-CZ" dirty="0" smtClean="0"/>
              <a:t>  výdělku</a:t>
            </a:r>
          </a:p>
          <a:p>
            <a:r>
              <a:rPr lang="cs-CZ" dirty="0" smtClean="0"/>
              <a:t>- bezpříspěvkový dárce – 2 000,-- Kč – ze </a:t>
            </a:r>
          </a:p>
          <a:p>
            <a:r>
              <a:rPr lang="cs-CZ" dirty="0" smtClean="0"/>
              <a:t>  základu daně za každý odběr (max. </a:t>
            </a:r>
          </a:p>
          <a:p>
            <a:r>
              <a:rPr lang="cs-CZ" dirty="0" smtClean="0"/>
              <a:t>  ročně 10% základu)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Překážky v práci na straně zaměstnavatele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Prostoje a přerušení práce </a:t>
            </a:r>
            <a:r>
              <a:rPr lang="cs-CZ" dirty="0" smtClean="0"/>
              <a:t> – závada na stroji, špatná dokumentace k výrobě, váznoucí dodávka materiálu – 80% průměrného výdělku</a:t>
            </a:r>
          </a:p>
          <a:p>
            <a:r>
              <a:rPr lang="cs-CZ" b="1" dirty="0" smtClean="0"/>
              <a:t>Povětrnostní vlivy </a:t>
            </a:r>
            <a:r>
              <a:rPr lang="cs-CZ" dirty="0" smtClean="0"/>
              <a:t>– 60 % průměrného výdělku</a:t>
            </a:r>
          </a:p>
          <a:p>
            <a:r>
              <a:rPr lang="cs-CZ" b="1" dirty="0" smtClean="0"/>
              <a:t>Jiné překážky – </a:t>
            </a:r>
            <a:r>
              <a:rPr lang="cs-CZ" dirty="0" smtClean="0"/>
              <a:t>například při omezení výroby při špatném odbytu – 60% průměrného výdělku</a:t>
            </a:r>
          </a:p>
          <a:p>
            <a:r>
              <a:rPr lang="cs-CZ" b="1" dirty="0" smtClean="0"/>
              <a:t>Uváděná procenta jsou minimum.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pPr eaLnBrk="1" hangingPunct="1"/>
            <a:r>
              <a:rPr lang="cs-CZ" sz="2000" dirty="0" smtClean="0"/>
              <a:t>Microsoft Word – klipart</a:t>
            </a:r>
          </a:p>
          <a:p>
            <a:pPr eaLnBrk="1" hangingPunct="1"/>
            <a:r>
              <a:rPr lang="cs-CZ" sz="2000" dirty="0" smtClean="0"/>
              <a:t>Čerpáno 29. 9. 2013</a:t>
            </a:r>
          </a:p>
          <a:p>
            <a:r>
              <a:rPr lang="cs-CZ" altLang="cs-CZ" sz="2000" dirty="0" smtClean="0">
                <a:hlinkClick r:id="rId2"/>
              </a:rPr>
              <a:t>http://zakony.centrum.cz/zakonik-prace</a:t>
            </a:r>
            <a:endParaRPr lang="cs-CZ" altLang="cs-CZ" sz="2000" dirty="0" smtClean="0"/>
          </a:p>
          <a:p>
            <a:r>
              <a:rPr lang="cs-CZ" sz="2000" dirty="0" smtClean="0">
                <a:hlinkClick r:id="rId3"/>
              </a:rPr>
              <a:t>http://zakony.centrum.cz/zakonik-prace/cast-8-hlava-1-dil-2</a:t>
            </a:r>
            <a:endParaRPr lang="cs-CZ" sz="2000" dirty="0" smtClean="0"/>
          </a:p>
          <a:p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wedg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84</TotalTime>
  <Words>450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Prezentace aplikace PowerPoint</vt:lpstr>
      <vt:lpstr>Překážky v práci (§191-§210)</vt:lpstr>
      <vt:lpstr>Překážky v práci</vt:lpstr>
      <vt:lpstr>Překážky v práci na straně zaměstnance </vt:lpstr>
      <vt:lpstr>Prezentace aplikace PowerPoint</vt:lpstr>
      <vt:lpstr>Prezentace aplikace PowerPoint</vt:lpstr>
      <vt:lpstr>Jsi dárce krve – zaměstnanec – na co máš nárok?</vt:lpstr>
      <vt:lpstr>Řešení – dárcovství krve:</vt:lpstr>
      <vt:lpstr>Překážky v práci na straně zaměstnavatele 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Překážky v práci (§191-§210)</dc:title>
  <dc:creator>ucitel</dc:creator>
  <cp:lastModifiedBy>student</cp:lastModifiedBy>
  <cp:revision>13</cp:revision>
  <dcterms:created xsi:type="dcterms:W3CDTF">2013-08-20T13:57:34Z</dcterms:created>
  <dcterms:modified xsi:type="dcterms:W3CDTF">2014-04-28T08:39:20Z</dcterms:modified>
</cp:coreProperties>
</file>