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EDCBC37-02A6-4747-8B02-6D154152E2B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9376EA9-0732-49BA-AE03-9800C70298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EDCBC37-02A6-4747-8B02-6D154152E2B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9376EA9-0732-49BA-AE03-9800C70298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EDCBC37-02A6-4747-8B02-6D154152E2B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9376EA9-0732-49BA-AE03-9800C70298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CBC37-02A6-4747-8B02-6D154152E2B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76EA9-0732-49BA-AE03-9800C70298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pull dir="l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CBC37-02A6-4747-8B02-6D154152E2B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76EA9-0732-49BA-AE03-9800C70298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pull dir="l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EDCBC37-02A6-4747-8B02-6D154152E2B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9376EA9-0732-49BA-AE03-9800C70298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CBC37-02A6-4747-8B02-6D154152E2B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76EA9-0732-49BA-AE03-9800C70298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EDCBC37-02A6-4747-8B02-6D154152E2B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9376EA9-0732-49BA-AE03-9800C70298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EDCBC37-02A6-4747-8B02-6D154152E2B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9376EA9-0732-49BA-AE03-9800C70298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CBC37-02A6-4747-8B02-6D154152E2B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76EA9-0732-49BA-AE03-9800C70298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CBC37-02A6-4747-8B02-6D154152E2B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76EA9-0732-49BA-AE03-9800C70298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EDCBC37-02A6-4747-8B02-6D154152E2B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9376EA9-0732-49BA-AE03-9800C70298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lu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zakony.centrum.cz/zakonik-prace/cast-10-hlava-2" TargetMode="External"/><Relationship Id="rId2" Type="http://schemas.openxmlformats.org/officeDocument/2006/relationships/hyperlink" Target="http://www.vzory-online.cz/kvalifikacni-dohoda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zakony.centrum.cz/zakonik-prace/cast-10-hlava-2" TargetMode="External"/><Relationship Id="rId2" Type="http://schemas.openxmlformats.org/officeDocument/2006/relationships/hyperlink" Target="http://zakony.centrum.cz/zakonik-pra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zory-online.cz/kvalifikacni-dohod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</a:t>
            </a:r>
            <a:r>
              <a:rPr lang="cs-CZ" dirty="0" smtClean="0"/>
              <a:t>Pracovní právo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PR_95 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Péče o zaměstnance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</a:t>
            </a:r>
            <a:r>
              <a:rPr lang="cs-CZ" dirty="0"/>
              <a:t>okruh: </a:t>
            </a:r>
            <a:r>
              <a:rPr lang="cs-CZ" dirty="0" smtClean="0"/>
              <a:t> Ekonomika </a:t>
            </a:r>
            <a:r>
              <a:rPr lang="cs-CZ" dirty="0"/>
              <a:t>a právo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 2. </a:t>
            </a:r>
            <a:r>
              <a:rPr lang="cs-CZ" dirty="0"/>
              <a:t>obor Podnikání</a:t>
            </a:r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srpen-říjen 2013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l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Péče o </a:t>
            </a:r>
            <a:r>
              <a:rPr lang="cs-CZ" smtClean="0"/>
              <a:t>zaměstnance </a:t>
            </a:r>
            <a:br>
              <a:rPr lang="cs-CZ" smtClean="0"/>
            </a:br>
            <a:r>
              <a:rPr lang="cs-CZ" smtClean="0"/>
              <a:t>(§</a:t>
            </a:r>
            <a:r>
              <a:rPr lang="cs-CZ" dirty="0" smtClean="0"/>
              <a:t>224-§247)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Klíčová slova: odborný rozvoj, odborná praxe, zvýšení kvalifikace, zaškolení</a:t>
            </a:r>
            <a:r>
              <a:rPr lang="cs-CZ" smtClean="0"/>
              <a:t>, </a:t>
            </a:r>
            <a:r>
              <a:rPr lang="cs-CZ" smtClean="0"/>
              <a:t>zaučení</a:t>
            </a:r>
            <a:endParaRPr lang="cs-CZ" dirty="0"/>
          </a:p>
        </p:txBody>
      </p:sp>
    </p:spTree>
  </p:cSld>
  <p:clrMapOvr>
    <a:masterClrMapping/>
  </p:clrMapOvr>
  <p:transition>
    <p:pull dir="l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podmínky zaměstnanců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- takové podmínky vytváří zaměstnavatel s </a:t>
            </a:r>
          </a:p>
          <a:p>
            <a:r>
              <a:rPr lang="cs-CZ" dirty="0"/>
              <a:t> </a:t>
            </a:r>
            <a:r>
              <a:rPr lang="cs-CZ" dirty="0" smtClean="0"/>
              <a:t> ohledem na bezpečnost práce a </a:t>
            </a:r>
          </a:p>
          <a:p>
            <a:r>
              <a:rPr lang="cs-CZ" dirty="0" smtClean="0"/>
              <a:t>  zdravotní péči o něj</a:t>
            </a:r>
          </a:p>
          <a:p>
            <a:r>
              <a:rPr lang="cs-CZ" dirty="0" smtClean="0"/>
              <a:t>- zajišťuje bezpečné </a:t>
            </a:r>
            <a:r>
              <a:rPr lang="cs-CZ" dirty="0" smtClean="0"/>
              <a:t>uschování věcí,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které zaměstnanec </a:t>
            </a:r>
            <a:r>
              <a:rPr lang="cs-CZ" dirty="0" smtClean="0"/>
              <a:t>odkládá</a:t>
            </a:r>
          </a:p>
          <a:p>
            <a:r>
              <a:rPr lang="cs-CZ" dirty="0" smtClean="0"/>
              <a:t> (např. oděv, obuv</a:t>
            </a:r>
            <a:r>
              <a:rPr lang="cs-CZ" dirty="0" smtClean="0"/>
              <a:t>...)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- zaměstnavatel je povinen vytvářet FKSP</a:t>
            </a:r>
          </a:p>
          <a:p>
            <a:r>
              <a:rPr lang="cs-CZ" dirty="0" smtClean="0"/>
              <a:t>- může zaměstnance odměňovat (odchod do </a:t>
            </a:r>
          </a:p>
          <a:p>
            <a:r>
              <a:rPr lang="cs-CZ" dirty="0"/>
              <a:t> </a:t>
            </a:r>
            <a:r>
              <a:rPr lang="cs-CZ" dirty="0" smtClean="0"/>
              <a:t> důchodu, pomoc při živelné pohromě)</a:t>
            </a:r>
            <a:endParaRPr lang="cs-CZ" dirty="0"/>
          </a:p>
        </p:txBody>
      </p:sp>
      <p:pic>
        <p:nvPicPr>
          <p:cNvPr id="1026" name="Picture 2" descr="C:\Documents and Settings\ucitel\Local Settings\Temporary Internet Files\Content.IE5\44E4RQJA\MP9003415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060848"/>
            <a:ext cx="1889008" cy="264814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Documents and Settings\ucitel\Local Settings\Temporary Internet Files\Content.IE5\RNQR462D\MP90040893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60648"/>
            <a:ext cx="6309320" cy="630932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Zaměstnavatel umožňuje zaměstnanci odborný rozvoj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1)  zaškolení a zaučení</a:t>
            </a:r>
          </a:p>
          <a:p>
            <a:endParaRPr lang="cs-CZ" dirty="0" smtClean="0"/>
          </a:p>
          <a:p>
            <a:r>
              <a:rPr lang="cs-CZ" i="1" dirty="0" smtClean="0"/>
              <a:t>2)</a:t>
            </a:r>
            <a:r>
              <a:rPr lang="cs-CZ" dirty="0" smtClean="0"/>
              <a:t> odbornou praxi absolventů </a:t>
            </a:r>
          </a:p>
          <a:p>
            <a:endParaRPr lang="cs-CZ" dirty="0" smtClean="0"/>
          </a:p>
          <a:p>
            <a:r>
              <a:rPr lang="cs-CZ" i="1" dirty="0" smtClean="0"/>
              <a:t>3)</a:t>
            </a:r>
            <a:r>
              <a:rPr lang="cs-CZ" dirty="0" smtClean="0"/>
              <a:t> prohlubování kvalifikace</a:t>
            </a:r>
          </a:p>
          <a:p>
            <a:endParaRPr lang="cs-CZ" dirty="0" smtClean="0"/>
          </a:p>
          <a:p>
            <a:r>
              <a:rPr lang="cs-CZ" i="1" dirty="0" smtClean="0"/>
              <a:t>4)</a:t>
            </a:r>
            <a:r>
              <a:rPr lang="cs-CZ" dirty="0" smtClean="0"/>
              <a:t> zvyšování kvalifikace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l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517632" cy="4525963"/>
          </a:xfrm>
        </p:spPr>
        <p:txBody>
          <a:bodyPr>
            <a:normAutofit/>
          </a:bodyPr>
          <a:lstStyle/>
          <a:p>
            <a:r>
              <a:rPr lang="cs-CZ" b="1" dirty="0" smtClean="0"/>
              <a:t>1. Zaškolení, zaučení </a:t>
            </a:r>
            <a:r>
              <a:rPr lang="cs-CZ" dirty="0" smtClean="0"/>
              <a:t>– zaměstnanec bez kvalifikace – zaškolen na vykonávanou práci</a:t>
            </a:r>
            <a:endParaRPr lang="cs-CZ" dirty="0"/>
          </a:p>
          <a:p>
            <a:r>
              <a:rPr lang="cs-CZ" b="1" dirty="0" smtClean="0"/>
              <a:t>2. Odborná praxe </a:t>
            </a:r>
            <a:r>
              <a:rPr lang="cs-CZ" dirty="0" smtClean="0"/>
              <a:t>–</a:t>
            </a:r>
          </a:p>
          <a:p>
            <a:r>
              <a:rPr lang="cs-CZ" dirty="0"/>
              <a:t> </a:t>
            </a:r>
            <a:r>
              <a:rPr lang="cs-CZ" dirty="0" smtClean="0"/>
              <a:t>    k získání praktických </a:t>
            </a:r>
          </a:p>
          <a:p>
            <a:r>
              <a:rPr lang="cs-CZ" dirty="0"/>
              <a:t> </a:t>
            </a:r>
            <a:r>
              <a:rPr lang="cs-CZ" dirty="0" smtClean="0"/>
              <a:t>   dovedností </a:t>
            </a:r>
          </a:p>
          <a:p>
            <a:r>
              <a:rPr lang="cs-CZ" dirty="0"/>
              <a:t> </a:t>
            </a:r>
            <a:r>
              <a:rPr lang="cs-CZ" dirty="0" smtClean="0"/>
              <a:t>   středoškoláků a </a:t>
            </a:r>
          </a:p>
          <a:p>
            <a:r>
              <a:rPr lang="cs-CZ" dirty="0"/>
              <a:t> </a:t>
            </a:r>
            <a:r>
              <a:rPr lang="cs-CZ" dirty="0" smtClean="0"/>
              <a:t>   vysokoškoláků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(absolvent – do 2 let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po ukončení studia)</a:t>
            </a:r>
          </a:p>
        </p:txBody>
      </p:sp>
      <p:pic>
        <p:nvPicPr>
          <p:cNvPr id="2050" name="Picture 2" descr="C:\Documents and Settings\ucitel\Local Settings\Temporary Internet Files\Content.IE5\44E4RQJA\MP9004277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708920"/>
            <a:ext cx="3861048" cy="3861048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3. Prohlubování kvalifikace </a:t>
            </a:r>
            <a:r>
              <a:rPr lang="cs-CZ" dirty="0" smtClean="0"/>
              <a:t>– aby mohl </a:t>
            </a:r>
          </a:p>
          <a:p>
            <a:r>
              <a:rPr lang="cs-CZ" dirty="0"/>
              <a:t> </a:t>
            </a:r>
            <a:r>
              <a:rPr lang="cs-CZ" dirty="0" smtClean="0"/>
              <a:t>    vykonávat sjednanou práci, musí být ve </a:t>
            </a:r>
          </a:p>
          <a:p>
            <a:r>
              <a:rPr lang="cs-CZ" dirty="0"/>
              <a:t> </a:t>
            </a:r>
            <a:r>
              <a:rPr lang="cs-CZ" dirty="0" smtClean="0"/>
              <a:t>   svém oboru neustále připraven přijímat </a:t>
            </a:r>
          </a:p>
          <a:p>
            <a:r>
              <a:rPr lang="cs-CZ" dirty="0"/>
              <a:t> </a:t>
            </a:r>
            <a:r>
              <a:rPr lang="cs-CZ" dirty="0" smtClean="0"/>
              <a:t>   novinky, vzdělávat se – nejčastěji formou </a:t>
            </a:r>
          </a:p>
          <a:p>
            <a:pPr>
              <a:buNone/>
            </a:pPr>
            <a:r>
              <a:rPr lang="cs-CZ" dirty="0" smtClean="0"/>
              <a:t>       školení (např. řidič MHD – školení k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pravidlům provozu)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Školení hradí zaměstnavatel – zaměstnanec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/>
              <a:t> </a:t>
            </a:r>
            <a:r>
              <a:rPr lang="cs-CZ" dirty="0" smtClean="0"/>
              <a:t>dostává mzdu či plat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ll dir="l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Documents and Settings\ucitel\Local Settings\Temporary Internet Files\Content.IE5\1LB7IWPI\MP9004387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8"/>
            <a:ext cx="6048672" cy="604867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4. Zvyšování kvalifikace </a:t>
            </a:r>
            <a:r>
              <a:rPr lang="cs-CZ" dirty="0" smtClean="0"/>
              <a:t>– je to studium či </a:t>
            </a:r>
          </a:p>
          <a:p>
            <a:r>
              <a:rPr lang="cs-CZ" dirty="0"/>
              <a:t> </a:t>
            </a:r>
            <a:r>
              <a:rPr lang="cs-CZ" dirty="0" smtClean="0"/>
              <a:t>   vzdělávání, jehož účelem je rozšíření či </a:t>
            </a:r>
          </a:p>
          <a:p>
            <a:r>
              <a:rPr lang="cs-CZ" dirty="0"/>
              <a:t> </a:t>
            </a:r>
            <a:r>
              <a:rPr lang="cs-CZ" dirty="0" smtClean="0"/>
              <a:t>   zvýšení kvalifikace – dle potřeb </a:t>
            </a:r>
          </a:p>
          <a:p>
            <a:r>
              <a:rPr lang="cs-CZ" dirty="0"/>
              <a:t> </a:t>
            </a:r>
            <a:r>
              <a:rPr lang="cs-CZ" dirty="0" smtClean="0"/>
              <a:t>   zaměstnavatele</a:t>
            </a:r>
          </a:p>
          <a:p>
            <a:r>
              <a:rPr lang="cs-CZ" dirty="0"/>
              <a:t> </a:t>
            </a:r>
            <a:r>
              <a:rPr lang="cs-CZ" dirty="0" smtClean="0"/>
              <a:t>   Nejčastěji na základě </a:t>
            </a:r>
            <a:r>
              <a:rPr lang="cs-CZ" b="1" dirty="0" smtClean="0"/>
              <a:t>kvalifikační dohody </a:t>
            </a:r>
          </a:p>
          <a:p>
            <a:r>
              <a:rPr lang="cs-CZ" dirty="0"/>
              <a:t> </a:t>
            </a:r>
            <a:r>
              <a:rPr lang="cs-CZ" dirty="0" smtClean="0"/>
              <a:t>   mezi zaměstnancem a zaměstnavatelem</a:t>
            </a:r>
          </a:p>
          <a:p>
            <a:r>
              <a:rPr lang="cs-CZ" dirty="0" smtClean="0"/>
              <a:t>    </a:t>
            </a:r>
            <a:r>
              <a:rPr lang="cs-CZ" dirty="0" smtClean="0">
                <a:hlinkClick r:id="rId2"/>
              </a:rPr>
              <a:t>http://www.vzory-online.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kvalifikacni</a:t>
            </a:r>
            <a:r>
              <a:rPr lang="cs-CZ" dirty="0" smtClean="0">
                <a:hlinkClick r:id="rId2"/>
              </a:rPr>
              <a:t>-dohoda/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Zaměstnavatel pak poskytuje volno v </a:t>
            </a:r>
          </a:p>
          <a:p>
            <a:r>
              <a:rPr lang="cs-CZ" dirty="0"/>
              <a:t> </a:t>
            </a:r>
            <a:r>
              <a:rPr lang="cs-CZ" dirty="0" smtClean="0"/>
              <a:t>   zákonném rozsahu (§ 232 ZP –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dirty="0" smtClean="0">
                <a:hlinkClick r:id="rId3"/>
              </a:rPr>
              <a:t>http://zakony.centrum.cz/zakonik-prace/cast-10-hlava-2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– má právo na </a:t>
            </a:r>
          </a:p>
          <a:p>
            <a:r>
              <a:rPr lang="cs-CZ" dirty="0"/>
              <a:t> </a:t>
            </a:r>
            <a:r>
              <a:rPr lang="cs-CZ" dirty="0" smtClean="0"/>
              <a:t>   informace o studiu</a:t>
            </a:r>
            <a:endParaRPr lang="cs-CZ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Péče o zaměstnance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Zvláštní důraz je kladen na vytváření dobrých pracovních podmínek pro ženy, zaměstnance, pečující o děti  a mladistvé!</a:t>
            </a:r>
          </a:p>
          <a:p>
            <a:endParaRPr lang="cs-CZ" sz="3200" dirty="0" smtClean="0"/>
          </a:p>
          <a:p>
            <a:r>
              <a:rPr lang="cs-CZ" dirty="0" smtClean="0"/>
              <a:t>Na toto téma – samostatné prezentace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JAROSLAVA, </a:t>
            </a:r>
            <a:r>
              <a:rPr lang="cs-CZ" dirty="0" err="1" smtClean="0"/>
              <a:t>Tomancová</a:t>
            </a:r>
            <a:r>
              <a:rPr lang="cs-CZ" dirty="0" smtClean="0"/>
              <a:t> a kol. </a:t>
            </a:r>
            <a:r>
              <a:rPr lang="cs-CZ" i="1" dirty="0" smtClean="0"/>
              <a:t>Základy práva</a:t>
            </a:r>
            <a:r>
              <a:rPr lang="cs-CZ" dirty="0" smtClean="0"/>
              <a:t>. Boskovice: ALBERT, 2007, ISBN 80-7326-110-3. </a:t>
            </a:r>
          </a:p>
          <a:p>
            <a:r>
              <a:rPr lang="cs-CZ" dirty="0" smtClean="0"/>
              <a:t>RYSKA, Radovan; PUŠKINOVÁ, Monika. </a:t>
            </a:r>
            <a:r>
              <a:rPr lang="cs-CZ" i="1" dirty="0" smtClean="0"/>
              <a:t>Právo pro střední školy</a:t>
            </a:r>
            <a:r>
              <a:rPr lang="cs-CZ" dirty="0" smtClean="0"/>
              <a:t>. Praha: EDUKO, 2012, ISBN 978-80-8720-457-3. </a:t>
            </a:r>
          </a:p>
          <a:p>
            <a:r>
              <a:rPr lang="cs-CZ" dirty="0" smtClean="0"/>
              <a:t>ZLÁMAL, Jaroslav; BELLOVÁ, Jana; HALUZA, Jakub. </a:t>
            </a:r>
            <a:r>
              <a:rPr lang="cs-CZ" i="1" dirty="0" smtClean="0"/>
              <a:t>Občanský a společenskovědní základ PRÁVO</a:t>
            </a:r>
            <a:r>
              <a:rPr lang="cs-CZ" dirty="0" smtClean="0"/>
              <a:t>. Kralice na Hané: </a:t>
            </a:r>
            <a:r>
              <a:rPr lang="cs-CZ" dirty="0" err="1" smtClean="0"/>
              <a:t>Computer</a:t>
            </a:r>
            <a:r>
              <a:rPr lang="cs-CZ" dirty="0" smtClean="0"/>
              <a:t> Media s.r.o., 2011, ISBN 978-80-7402-090-2. </a:t>
            </a:r>
          </a:p>
          <a:p>
            <a:r>
              <a:rPr lang="cs-CZ" dirty="0" smtClean="0"/>
              <a:t>Microsoft Word – </a:t>
            </a:r>
            <a:r>
              <a:rPr lang="cs-CZ" dirty="0" smtClean="0"/>
              <a:t>klipart -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r>
              <a:rPr lang="cs-CZ" altLang="cs-CZ" dirty="0" smtClean="0">
                <a:hlinkClick r:id="rId2"/>
              </a:rPr>
              <a:t>http://zakony.centrum.cz/zakonik-prace</a:t>
            </a:r>
            <a:endParaRPr lang="cs-CZ" dirty="0" smtClean="0"/>
          </a:p>
          <a:p>
            <a:r>
              <a:rPr lang="cs-CZ" sz="2200" dirty="0" smtClean="0">
                <a:hlinkClick r:id="rId3"/>
              </a:rPr>
              <a:t>http://zakony.centrum.cz/zakonik-prace/cast-10-hlava-2</a:t>
            </a:r>
            <a:endParaRPr lang="cs-CZ" sz="2200" dirty="0" smtClean="0"/>
          </a:p>
          <a:p>
            <a:r>
              <a:rPr lang="cs-CZ" sz="2200" dirty="0" smtClean="0">
                <a:hlinkClick r:id="rId4"/>
              </a:rPr>
              <a:t>http://www.vzory-online.</a:t>
            </a:r>
            <a:r>
              <a:rPr lang="cs-CZ" sz="2200" dirty="0" err="1" smtClean="0">
                <a:hlinkClick r:id="rId4"/>
              </a:rPr>
              <a:t>cz</a:t>
            </a:r>
            <a:r>
              <a:rPr lang="cs-CZ" sz="2200" dirty="0" smtClean="0">
                <a:hlinkClick r:id="rId4"/>
              </a:rPr>
              <a:t>/</a:t>
            </a:r>
            <a:r>
              <a:rPr lang="cs-CZ" sz="2200" dirty="0" err="1" smtClean="0">
                <a:hlinkClick r:id="rId4"/>
              </a:rPr>
              <a:t>kvalifikacni</a:t>
            </a:r>
            <a:r>
              <a:rPr lang="cs-CZ" sz="2200" dirty="0" smtClean="0">
                <a:hlinkClick r:id="rId4"/>
              </a:rPr>
              <a:t>-dohoda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 smtClean="0"/>
              <a:t>Čerpáno 26. 8. 2013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29673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pull dir="l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57</TotalTime>
  <Words>416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Snímek 2</vt:lpstr>
      <vt:lpstr>Péče o zaměstnance  (§224-§247)</vt:lpstr>
      <vt:lpstr>Pracovní podmínky zaměstnanců</vt:lpstr>
      <vt:lpstr>Snímek 5</vt:lpstr>
      <vt:lpstr>Zaměstnavatel umožňuje zaměstnanci odborný rozvoj</vt:lpstr>
      <vt:lpstr>Snímek 7</vt:lpstr>
      <vt:lpstr>Snímek 8</vt:lpstr>
      <vt:lpstr>Snímek 9</vt:lpstr>
      <vt:lpstr>Snímek 10</vt:lpstr>
      <vt:lpstr>Péče o zaměstnance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Péče o zaměstnance (§224-§247)</dc:title>
  <dc:creator>ucitel</dc:creator>
  <cp:lastModifiedBy>Dum</cp:lastModifiedBy>
  <cp:revision>10</cp:revision>
  <dcterms:created xsi:type="dcterms:W3CDTF">2013-08-22T07:31:28Z</dcterms:created>
  <dcterms:modified xsi:type="dcterms:W3CDTF">2014-10-16T10:30:45Z</dcterms:modified>
</cp:coreProperties>
</file>