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5" r:id="rId2"/>
    <p:sldId id="266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244312-2D8D-4094-8E96-99FF6583BBEC}" type="datetimeFigureOut">
              <a:rPr lang="cs-CZ" smtClean="0"/>
              <a:pPr/>
              <a:t>16.10.2014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554511-1AE7-4BB1-8494-6758377B029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244312-2D8D-4094-8E96-99FF6583BBEC}" type="datetimeFigureOut">
              <a:rPr lang="cs-CZ" smtClean="0"/>
              <a:pPr/>
              <a:t>16.10.2014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554511-1AE7-4BB1-8494-6758377B029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244312-2D8D-4094-8E96-99FF6583BBEC}" type="datetimeFigureOut">
              <a:rPr lang="cs-CZ" smtClean="0"/>
              <a:pPr/>
              <a:t>16.10.2014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554511-1AE7-4BB1-8494-6758377B029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244312-2D8D-4094-8E96-99FF6583BBEC}" type="datetimeFigureOut">
              <a:rPr lang="cs-CZ" smtClean="0"/>
              <a:pPr/>
              <a:t>16.10.2014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554511-1AE7-4BB1-8494-6758377B029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244312-2D8D-4094-8E96-99FF6583BBEC}" type="datetimeFigureOut">
              <a:rPr lang="cs-CZ" smtClean="0"/>
              <a:pPr/>
              <a:t>16.10.2014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554511-1AE7-4BB1-8494-6758377B029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244312-2D8D-4094-8E96-99FF6583BBEC}" type="datetimeFigureOut">
              <a:rPr lang="cs-CZ" smtClean="0"/>
              <a:pPr/>
              <a:t>16.10.2014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554511-1AE7-4BB1-8494-6758377B029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244312-2D8D-4094-8E96-99FF6583BBEC}" type="datetimeFigureOut">
              <a:rPr lang="cs-CZ" smtClean="0"/>
              <a:pPr/>
              <a:t>16.10.2014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554511-1AE7-4BB1-8494-6758377B029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244312-2D8D-4094-8E96-99FF6583BBEC}" type="datetimeFigureOut">
              <a:rPr lang="cs-CZ" smtClean="0"/>
              <a:pPr/>
              <a:t>16.10.2014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554511-1AE7-4BB1-8494-6758377B029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244312-2D8D-4094-8E96-99FF6583BBEC}" type="datetimeFigureOut">
              <a:rPr lang="cs-CZ" smtClean="0"/>
              <a:pPr/>
              <a:t>16.10.2014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554511-1AE7-4BB1-8494-6758377B029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244312-2D8D-4094-8E96-99FF6583BBEC}" type="datetimeFigureOut">
              <a:rPr lang="cs-CZ" smtClean="0"/>
              <a:pPr/>
              <a:t>16.10.2014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554511-1AE7-4BB1-8494-6758377B029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244312-2D8D-4094-8E96-99FF6583BBEC}" type="datetimeFigureOut">
              <a:rPr lang="cs-CZ" smtClean="0"/>
              <a:pPr/>
              <a:t>16.10.2014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554511-1AE7-4BB1-8494-6758377B029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5244312-2D8D-4094-8E96-99FF6583BBEC}" type="datetimeFigureOut">
              <a:rPr lang="cs-CZ" smtClean="0"/>
              <a:pPr/>
              <a:t>16.10.2014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554511-1AE7-4BB1-8494-6758377B029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>
    <p:zoom dir="in"/>
  </p:transition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zakony.centrum.cz/zakonik-prace/cast-10-hlava-4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zakony.centrum.cz/zakonik-prace/cast-10-hlava-4" TargetMode="External"/><Relationship Id="rId2" Type="http://schemas.openxmlformats.org/officeDocument/2006/relationships/hyperlink" Target="http://zakony.centrum.cz/zakonik-prac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 algn="ctr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000" dirty="0" smtClean="0">
                <a:solidFill>
                  <a:srgbClr val="8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</a:t>
            </a:r>
          </a:p>
          <a:p>
            <a:pPr marL="0" lvl="0" indent="0" algn="ctr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000" dirty="0" smtClean="0">
                <a:solidFill>
                  <a:srgbClr val="8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STŘEDNÍ ODBORNÁ ŠKOLA A STŘEDNÍ ODBORNÉ UČILIŠTĚ</a:t>
            </a:r>
          </a:p>
          <a:p>
            <a:pPr marL="0" lvl="0" indent="0" algn="ctr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lang="cs-CZ" sz="2000" dirty="0" smtClean="0">
              <a:latin typeface="Arial" pitchFamily="34" charset="0"/>
            </a:endParaRPr>
          </a:p>
          <a:p>
            <a:pPr marL="0" lvl="0" indent="0" algn="ctr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000" dirty="0" smtClean="0">
                <a:latin typeface="Arial" pitchFamily="34" charset="0"/>
              </a:rPr>
              <a:t> </a:t>
            </a:r>
            <a:r>
              <a:rPr lang="cs-CZ" sz="2000" dirty="0" smtClean="0">
                <a:solidFill>
                  <a:srgbClr val="8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MĚSTEC KRÁLOVÉ, T. G. MASARYKA 4</a:t>
            </a:r>
            <a:endParaRPr lang="cs-CZ" sz="2000" dirty="0" smtClean="0">
              <a:latin typeface="Arial" pitchFamily="34" charset="0"/>
            </a:endParaRP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 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pPr>
              <a:buNone/>
            </a:pPr>
            <a:r>
              <a:rPr lang="cs-CZ" b="1" dirty="0" smtClean="0"/>
              <a:t>                            </a:t>
            </a:r>
            <a:r>
              <a:rPr lang="cs-CZ" dirty="0" smtClean="0"/>
              <a:t>Pracovní právo</a:t>
            </a:r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188640"/>
            <a:ext cx="5972175" cy="14573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2286000" y="2413338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  <p:pic>
        <p:nvPicPr>
          <p:cNvPr id="1027" name="Obrázek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7704" y="3645024"/>
            <a:ext cx="5219700" cy="904875"/>
          </a:xfrm>
          <a:prstGeom prst="rect">
            <a:avLst/>
          </a:prstGeom>
          <a:noFill/>
        </p:spPr>
      </p:pic>
    </p:spTree>
  </p:cSld>
  <p:clrMapOvr>
    <a:masterClrMapping/>
  </p:clrMapOvr>
  <p:transition>
    <p:zoom dir="in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>
              <a:buNone/>
            </a:pPr>
            <a:r>
              <a:rPr lang="cs-CZ" b="1" dirty="0" smtClean="0"/>
              <a:t>                                     </a:t>
            </a:r>
          </a:p>
          <a:p>
            <a:pPr>
              <a:buNone/>
            </a:pPr>
            <a:r>
              <a:rPr lang="cs-CZ" b="1" dirty="0" smtClean="0"/>
              <a:t>                                                            DIGITÁLNÍ </a:t>
            </a:r>
            <a:r>
              <a:rPr lang="cs-CZ" b="1" dirty="0"/>
              <a:t>UČEBNÍ MATERIÁL</a:t>
            </a:r>
            <a:endParaRPr lang="cs-CZ" dirty="0"/>
          </a:p>
          <a:p>
            <a:pPr>
              <a:buNone/>
            </a:pPr>
            <a:r>
              <a:rPr lang="cs-CZ" b="1" dirty="0" smtClean="0"/>
              <a:t>                         </a:t>
            </a:r>
          </a:p>
          <a:p>
            <a:pPr>
              <a:buNone/>
            </a:pPr>
            <a:r>
              <a:rPr lang="cs-CZ" b="1" dirty="0" smtClean="0"/>
              <a:t>                                                       </a:t>
            </a:r>
            <a:r>
              <a:rPr lang="cs-CZ" b="1" dirty="0" err="1" smtClean="0"/>
              <a:t>Č.projektu</a:t>
            </a:r>
            <a:r>
              <a:rPr lang="cs-CZ" b="1" dirty="0" smtClean="0"/>
              <a:t> </a:t>
            </a:r>
            <a:r>
              <a:rPr lang="cs-CZ" b="1" dirty="0"/>
              <a:t>: CZ.1.07/1.5.00/34.0921</a:t>
            </a:r>
            <a:endParaRPr lang="cs-CZ" dirty="0"/>
          </a:p>
          <a:p>
            <a:pPr>
              <a:buNone/>
            </a:pPr>
            <a:r>
              <a:rPr lang="cs-CZ" b="1" dirty="0"/>
              <a:t> </a:t>
            </a:r>
            <a:endParaRPr lang="cs-CZ" dirty="0"/>
          </a:p>
          <a:p>
            <a:pPr>
              <a:buNone/>
            </a:pPr>
            <a:r>
              <a:rPr lang="cs-CZ" dirty="0"/>
              <a:t> </a:t>
            </a:r>
          </a:p>
          <a:p>
            <a:pPr>
              <a:buNone/>
            </a:pPr>
            <a:r>
              <a:rPr lang="cs-CZ" dirty="0" smtClean="0"/>
              <a:t>         Škola:  </a:t>
            </a:r>
            <a:r>
              <a:rPr lang="cs-CZ" b="1" dirty="0" smtClean="0"/>
              <a:t>Střední </a:t>
            </a:r>
            <a:r>
              <a:rPr lang="cs-CZ" b="1" dirty="0"/>
              <a:t>odborná škola a Střední odborné </a:t>
            </a:r>
            <a:br>
              <a:rPr lang="cs-CZ" b="1" dirty="0"/>
            </a:br>
            <a:r>
              <a:rPr lang="cs-CZ" b="1" dirty="0"/>
              <a:t>            </a:t>
            </a:r>
            <a:r>
              <a:rPr lang="cs-CZ" b="1" dirty="0" smtClean="0"/>
              <a:t>  učiliště </a:t>
            </a:r>
            <a:r>
              <a:rPr lang="cs-CZ" b="1" dirty="0"/>
              <a:t>Městec Králové, T.G. Masaryka 4 </a:t>
            </a:r>
          </a:p>
          <a:p>
            <a:pPr>
              <a:buNone/>
            </a:pPr>
            <a:r>
              <a:rPr lang="cs-CZ" dirty="0"/>
              <a:t> </a:t>
            </a:r>
          </a:p>
          <a:p>
            <a:pPr>
              <a:buNone/>
            </a:pPr>
            <a:r>
              <a:rPr lang="cs-CZ" dirty="0"/>
              <a:t> </a:t>
            </a:r>
          </a:p>
          <a:p>
            <a:pPr>
              <a:buNone/>
            </a:pPr>
            <a:r>
              <a:rPr lang="cs-CZ" dirty="0" smtClean="0"/>
              <a:t>        Kód </a:t>
            </a:r>
            <a:r>
              <a:rPr lang="cs-CZ" dirty="0" err="1" smtClean="0"/>
              <a:t>DUMu</a:t>
            </a:r>
            <a:r>
              <a:rPr lang="cs-CZ" dirty="0" smtClean="0"/>
              <a:t>: </a:t>
            </a:r>
            <a:r>
              <a:rPr lang="cs-CZ" b="1" dirty="0"/>
              <a:t>VY_32_INOVACE_ </a:t>
            </a:r>
            <a:r>
              <a:rPr lang="cs-CZ" b="1" dirty="0" smtClean="0"/>
              <a:t>PR_ 96 </a:t>
            </a:r>
          </a:p>
          <a:p>
            <a:pPr>
              <a:buNone/>
            </a:pPr>
            <a:r>
              <a:rPr lang="cs-CZ" dirty="0" smtClean="0"/>
              <a:t>        Název </a:t>
            </a:r>
            <a:r>
              <a:rPr lang="cs-CZ" dirty="0" err="1" smtClean="0"/>
              <a:t>DUMu</a:t>
            </a:r>
            <a:r>
              <a:rPr lang="cs-CZ" dirty="0" smtClean="0"/>
              <a:t>: Pracovní podmínky žen</a:t>
            </a:r>
            <a:endParaRPr lang="cs-CZ" dirty="0"/>
          </a:p>
          <a:p>
            <a:pPr>
              <a:buNone/>
            </a:pPr>
            <a:r>
              <a:rPr lang="cs-CZ" dirty="0" smtClean="0"/>
              <a:t>        Autor:  </a:t>
            </a:r>
            <a:r>
              <a:rPr lang="cs-CZ" dirty="0"/>
              <a:t>Bc. Kubálková Ludmila</a:t>
            </a:r>
          </a:p>
          <a:p>
            <a:pPr>
              <a:buNone/>
            </a:pPr>
            <a:r>
              <a:rPr lang="cs-CZ" dirty="0" smtClean="0"/>
              <a:t>        Tematický </a:t>
            </a:r>
            <a:r>
              <a:rPr lang="cs-CZ" dirty="0"/>
              <a:t>okruh: </a:t>
            </a:r>
            <a:r>
              <a:rPr lang="cs-CZ" dirty="0" smtClean="0"/>
              <a:t> Ekonomika </a:t>
            </a:r>
            <a:r>
              <a:rPr lang="cs-CZ" dirty="0"/>
              <a:t>a právo</a:t>
            </a:r>
          </a:p>
          <a:p>
            <a:pPr>
              <a:buNone/>
            </a:pPr>
            <a:r>
              <a:rPr lang="cs-CZ" dirty="0" smtClean="0"/>
              <a:t>        Ročník</a:t>
            </a:r>
            <a:r>
              <a:rPr lang="cs-CZ" dirty="0"/>
              <a:t>: </a:t>
            </a:r>
            <a:r>
              <a:rPr lang="cs-CZ" dirty="0" smtClean="0"/>
              <a:t> 2. </a:t>
            </a:r>
            <a:r>
              <a:rPr lang="cs-CZ" dirty="0"/>
              <a:t>obor Podnikání</a:t>
            </a:r>
          </a:p>
          <a:p>
            <a:pPr>
              <a:buNone/>
            </a:pPr>
            <a:r>
              <a:rPr lang="cs-CZ" dirty="0" smtClean="0"/>
              <a:t>        Datum </a:t>
            </a:r>
            <a:r>
              <a:rPr lang="cs-CZ" dirty="0"/>
              <a:t>tvorby:</a:t>
            </a:r>
            <a:r>
              <a:rPr lang="cs-CZ" b="1" dirty="0"/>
              <a:t> </a:t>
            </a:r>
            <a:r>
              <a:rPr lang="cs-CZ" dirty="0" smtClean="0"/>
              <a:t>srpen-říjen 2013</a:t>
            </a:r>
            <a:endParaRPr lang="cs-CZ" dirty="0"/>
          </a:p>
          <a:p>
            <a:pPr>
              <a:buNone/>
            </a:pPr>
            <a:r>
              <a:rPr lang="cs-CZ" dirty="0" smtClean="0"/>
              <a:t>        Anotace</a:t>
            </a:r>
            <a:r>
              <a:rPr lang="cs-CZ" dirty="0"/>
              <a:t>: Materiál slouží k </a:t>
            </a:r>
            <a:r>
              <a:rPr lang="cs-CZ" dirty="0" smtClean="0"/>
              <a:t>výkladu </a:t>
            </a:r>
            <a:r>
              <a:rPr lang="cs-CZ" dirty="0"/>
              <a:t>jmenované </a:t>
            </a:r>
            <a:r>
              <a:rPr lang="cs-CZ" dirty="0" smtClean="0"/>
              <a:t>látky </a:t>
            </a:r>
            <a:endParaRPr lang="cs-CZ" dirty="0"/>
          </a:p>
          <a:p>
            <a:pPr>
              <a:buNone/>
            </a:pPr>
            <a:r>
              <a:rPr lang="cs-CZ" dirty="0" smtClean="0"/>
              <a:t>        Metodický </a:t>
            </a:r>
            <a:r>
              <a:rPr lang="cs-CZ" dirty="0"/>
              <a:t>pokyn</a:t>
            </a:r>
            <a:r>
              <a:rPr lang="cs-CZ" dirty="0" smtClean="0"/>
              <a:t>: Prezentace </a:t>
            </a:r>
            <a:r>
              <a:rPr lang="cs-CZ" dirty="0"/>
              <a:t>je určena jako výklad do hodiny i jako materiál </a:t>
            </a:r>
            <a:r>
              <a:rPr lang="cs-CZ" dirty="0" smtClean="0"/>
              <a:t>                                        </a:t>
            </a:r>
          </a:p>
          <a:p>
            <a:pPr>
              <a:buNone/>
            </a:pPr>
            <a:r>
              <a:rPr lang="cs-CZ" dirty="0" smtClean="0"/>
              <a:t>                                          k</a:t>
            </a:r>
            <a:r>
              <a:rPr lang="cs-CZ" dirty="0"/>
              <a:t> samostudiu </a:t>
            </a:r>
            <a:r>
              <a:rPr lang="cs-CZ" dirty="0" smtClean="0"/>
              <a:t>s možností využití počítačové techniky</a:t>
            </a:r>
            <a:endParaRPr lang="cs-CZ" dirty="0"/>
          </a:p>
          <a:p>
            <a:endParaRPr lang="cs-CZ" dirty="0"/>
          </a:p>
        </p:txBody>
      </p:sp>
      <p:pic>
        <p:nvPicPr>
          <p:cNvPr id="15362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188640"/>
            <a:ext cx="5969000" cy="14636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zoom dir="in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 Pracovní podmínky žen</a:t>
            </a:r>
            <a:br>
              <a:rPr lang="cs-CZ" dirty="0" smtClean="0"/>
            </a:br>
            <a:r>
              <a:rPr lang="cs-CZ" dirty="0" smtClean="0"/>
              <a:t>§149-161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Klíčová slova: těhotná žena, mateřství, vyrovnávací příspěvek, pečující o dítě </a:t>
            </a:r>
          </a:p>
          <a:p>
            <a:endParaRPr lang="cs-CZ" dirty="0"/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- zaměstnavatel je povinen vytvořit zaměstnancům takové pracovní podmínky, které jsou v souladu s bezpečnostními a jinými předpisy, tak, aby nebylo ohroženo jejich zdraví ani majetek</a:t>
            </a:r>
          </a:p>
          <a:p>
            <a:endParaRPr lang="cs-CZ" dirty="0" smtClean="0"/>
          </a:p>
          <a:p>
            <a:r>
              <a:rPr lang="cs-CZ" dirty="0" smtClean="0"/>
              <a:t>- výraznou složkou je prevence</a:t>
            </a:r>
            <a:endParaRPr lang="cs-CZ" dirty="0"/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Zvláštní podmínky u zaměstnaných žen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Zaměstnaným ženám zákon zakazuje především vykonávat práce, které by ohrožovaly jejich </a:t>
            </a:r>
            <a:r>
              <a:rPr lang="cs-CZ" b="1" dirty="0" smtClean="0"/>
              <a:t>mateřství</a:t>
            </a:r>
          </a:p>
          <a:p>
            <a:r>
              <a:rPr lang="cs-CZ" b="1" dirty="0" smtClean="0"/>
              <a:t> </a:t>
            </a:r>
            <a:r>
              <a:rPr lang="cs-CZ" dirty="0" smtClean="0"/>
              <a:t>(přesně stanoveno </a:t>
            </a:r>
          </a:p>
          <a:p>
            <a:r>
              <a:rPr lang="cs-CZ" dirty="0" smtClean="0"/>
              <a:t>vyhláškou ministerstva </a:t>
            </a:r>
          </a:p>
          <a:p>
            <a:r>
              <a:rPr lang="cs-CZ" dirty="0" smtClean="0"/>
              <a:t>zdravotnictví)</a:t>
            </a:r>
          </a:p>
          <a:p>
            <a:endParaRPr lang="cs-CZ" dirty="0"/>
          </a:p>
        </p:txBody>
      </p:sp>
      <p:pic>
        <p:nvPicPr>
          <p:cNvPr id="1026" name="Picture 2" descr="C:\Documents and Settings\ucitel\Local Settings\Temporary Internet Files\Content.IE5\4HTKLIDU\MP90044221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5652120" y="2780928"/>
            <a:ext cx="2753351" cy="3573016"/>
          </a:xfrm>
          <a:prstGeom prst="rect">
            <a:avLst/>
          </a:prstGeom>
          <a:noFill/>
        </p:spPr>
      </p:pic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Těhotná žena: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- pokud vykonává práci, která její těhotenství </a:t>
            </a:r>
          </a:p>
          <a:p>
            <a:r>
              <a:rPr lang="cs-CZ" dirty="0"/>
              <a:t> </a:t>
            </a:r>
            <a:r>
              <a:rPr lang="cs-CZ" dirty="0" smtClean="0"/>
              <a:t>  ohrožuje, nebo která je v těhotenství </a:t>
            </a:r>
          </a:p>
          <a:p>
            <a:r>
              <a:rPr lang="cs-CZ" dirty="0"/>
              <a:t> </a:t>
            </a:r>
            <a:r>
              <a:rPr lang="cs-CZ" dirty="0" smtClean="0"/>
              <a:t>  zakázána – </a:t>
            </a:r>
            <a:r>
              <a:rPr lang="cs-CZ" b="1" dirty="0" smtClean="0"/>
              <a:t>zaměstnavatel je povinen </a:t>
            </a:r>
            <a:r>
              <a:rPr lang="cs-CZ" dirty="0" smtClean="0"/>
              <a:t>ji 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převést na jinou práci – nárok na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</a:t>
            </a:r>
            <a:r>
              <a:rPr lang="cs-CZ" b="1" dirty="0" smtClean="0"/>
              <a:t>vyrovnávací  příspěvek</a:t>
            </a:r>
          </a:p>
          <a:p>
            <a:r>
              <a:rPr lang="cs-CZ" dirty="0" smtClean="0"/>
              <a:t>Pokud o to požádá – musí být převedena z noční práce na denní.</a:t>
            </a:r>
            <a:endParaRPr lang="cs-CZ" dirty="0"/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2056" name="Picture 8" descr="C:\Documents and Settings\ucitel\Local Settings\Temporary Internet Files\Content.IE5\4HTKLIDU\MP90041402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3041576"/>
            <a:ext cx="5726873" cy="3816424"/>
          </a:xfrm>
          <a:prstGeom prst="rect">
            <a:avLst/>
          </a:prstGeom>
          <a:noFill/>
        </p:spPr>
      </p:pic>
      <p:pic>
        <p:nvPicPr>
          <p:cNvPr id="1026" name="Picture 2" descr="C:\Documents and Settings\ucitel\Local Settings\Temporary Internet Files\Content.IE5\3SBWUKSZ\MP90044225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31640" y="0"/>
            <a:ext cx="4032448" cy="2688299"/>
          </a:xfrm>
          <a:prstGeom prst="rect">
            <a:avLst/>
          </a:prstGeom>
          <a:noFill/>
        </p:spPr>
      </p:pic>
      <p:pic>
        <p:nvPicPr>
          <p:cNvPr id="1027" name="Picture 3" descr="C:\Documents and Settings\ucitel\Local Settings\Temporary Internet Files\Content.IE5\F6R1FHYM\MP900448533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00" y="1844824"/>
            <a:ext cx="4355976" cy="2903984"/>
          </a:xfrm>
          <a:prstGeom prst="rect">
            <a:avLst/>
          </a:prstGeom>
          <a:noFill/>
        </p:spPr>
      </p:pic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cesty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- u těhotných zaměstnankyň a </a:t>
            </a:r>
            <a:r>
              <a:rPr lang="cs-CZ" dirty="0" smtClean="0"/>
              <a:t>těch, </a:t>
            </a:r>
            <a:r>
              <a:rPr lang="cs-CZ" dirty="0" smtClean="0"/>
              <a:t>kdo pečují </a:t>
            </a:r>
          </a:p>
          <a:p>
            <a:r>
              <a:rPr lang="cs-CZ" dirty="0"/>
              <a:t> </a:t>
            </a:r>
            <a:r>
              <a:rPr lang="cs-CZ" dirty="0" smtClean="0"/>
              <a:t> o dítě do 8 let ( u osamělých do 15 let) –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</a:t>
            </a:r>
            <a:r>
              <a:rPr lang="cs-CZ" b="1" dirty="0" smtClean="0"/>
              <a:t>jen se souhlasem!</a:t>
            </a:r>
          </a:p>
          <a:p>
            <a:endParaRPr lang="cs-CZ" dirty="0" smtClean="0"/>
          </a:p>
          <a:p>
            <a:r>
              <a:rPr lang="cs-CZ" dirty="0" smtClean="0"/>
              <a:t>Směnný provoz a pracovní doba – na žádost musí zaměstnavatel upravit.</a:t>
            </a:r>
          </a:p>
          <a:p>
            <a:r>
              <a:rPr lang="cs-CZ" b="1" dirty="0" smtClean="0"/>
              <a:t>Zákaz prací přesčas </a:t>
            </a:r>
            <a:r>
              <a:rPr lang="cs-CZ" dirty="0" smtClean="0"/>
              <a:t>u těhotných a pečujících o dítě do 1 roku.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b="1" dirty="0"/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Praktické cvičení: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Vyhledej ZP výhody</a:t>
            </a:r>
            <a:r>
              <a:rPr lang="cs-CZ" smtClean="0"/>
              <a:t>, které </a:t>
            </a:r>
            <a:r>
              <a:rPr lang="cs-CZ" dirty="0" smtClean="0"/>
              <a:t>má </a:t>
            </a:r>
            <a:r>
              <a:rPr lang="cs-CZ" smtClean="0"/>
              <a:t>kojící matka!</a:t>
            </a:r>
            <a:endParaRPr lang="cs-CZ" dirty="0"/>
          </a:p>
        </p:txBody>
      </p:sp>
      <p:pic>
        <p:nvPicPr>
          <p:cNvPr id="3075" name="Picture 3" descr="C:\Documents and Settings\ucitel\Local Settings\Temporary Internet Files\Content.IE5\UMJFX9ZO\MP90030894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2276872"/>
            <a:ext cx="2952328" cy="4417448"/>
          </a:xfrm>
          <a:prstGeom prst="rect">
            <a:avLst/>
          </a:prstGeom>
          <a:noFill/>
        </p:spPr>
      </p:pic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Přestávky ke kojení: § 242 - </a:t>
            </a:r>
          </a:p>
          <a:p>
            <a:r>
              <a:rPr lang="cs-CZ" dirty="0" smtClean="0">
                <a:hlinkClick r:id="rId2"/>
              </a:rPr>
              <a:t>http://zakony.centrum.cz/zakonik-prace/cast-10-hlava-4#note0080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Zdroje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z="2000" dirty="0" smtClean="0"/>
              <a:t>JAROSLAVA, </a:t>
            </a:r>
            <a:r>
              <a:rPr lang="cs-CZ" sz="2000" dirty="0" err="1" smtClean="0"/>
              <a:t>Tomancová</a:t>
            </a:r>
            <a:r>
              <a:rPr lang="cs-CZ" sz="2000" dirty="0" smtClean="0"/>
              <a:t> a kol. </a:t>
            </a:r>
            <a:r>
              <a:rPr lang="cs-CZ" sz="2000" i="1" dirty="0" smtClean="0"/>
              <a:t>Základy práva</a:t>
            </a:r>
            <a:r>
              <a:rPr lang="cs-CZ" sz="2000" dirty="0" smtClean="0"/>
              <a:t>. Boskovice: ALBERT, 2007, ISBN 80-7326-110-3. </a:t>
            </a:r>
          </a:p>
          <a:p>
            <a:pPr eaLnBrk="1" hangingPunct="1"/>
            <a:r>
              <a:rPr lang="cs-CZ" sz="2000" dirty="0" smtClean="0"/>
              <a:t>RYSKA, Radovan; PUŠKINOVÁ, Monika. </a:t>
            </a:r>
            <a:r>
              <a:rPr lang="cs-CZ" sz="2000" i="1" dirty="0" smtClean="0"/>
              <a:t>Právo pro střední školy</a:t>
            </a:r>
            <a:r>
              <a:rPr lang="cs-CZ" sz="2000" dirty="0" smtClean="0"/>
              <a:t>. Praha: EDUKO, 2012, ISBN 978-80-8720-457-3.</a:t>
            </a:r>
            <a:r>
              <a:rPr lang="cs-CZ" dirty="0" smtClean="0"/>
              <a:t> </a:t>
            </a:r>
          </a:p>
          <a:p>
            <a:pPr eaLnBrk="1" hangingPunct="1"/>
            <a:r>
              <a:rPr lang="cs-CZ" sz="2000" dirty="0" smtClean="0"/>
              <a:t>ZLÁMAL, Jaroslav; BELLOVÁ, Jana; HALUZA, Jakub. </a:t>
            </a:r>
            <a:r>
              <a:rPr lang="cs-CZ" sz="2000" i="1" dirty="0" smtClean="0"/>
              <a:t>Občanský a společenskovědní základ PRÁVO</a:t>
            </a:r>
            <a:r>
              <a:rPr lang="cs-CZ" sz="2000" dirty="0" smtClean="0"/>
              <a:t>. Kralice na Hané: </a:t>
            </a:r>
            <a:r>
              <a:rPr lang="cs-CZ" sz="2000" dirty="0" err="1" smtClean="0"/>
              <a:t>Computer</a:t>
            </a:r>
            <a:r>
              <a:rPr lang="cs-CZ" sz="2000" dirty="0" smtClean="0"/>
              <a:t> Media s.r.o., 2011, ISBN 978-80-7402-090-2. </a:t>
            </a:r>
          </a:p>
          <a:p>
            <a:r>
              <a:rPr lang="cs-CZ" sz="2000" dirty="0" smtClean="0"/>
              <a:t>Microsoft Word – </a:t>
            </a:r>
            <a:r>
              <a:rPr lang="cs-CZ" sz="2000" dirty="0" smtClean="0"/>
              <a:t>klipart - </a:t>
            </a:r>
            <a:r>
              <a:rPr lang="cs-CZ" sz="2000" dirty="0" smtClean="0"/>
              <a:t>www.office.</a:t>
            </a:r>
            <a:r>
              <a:rPr lang="cs-CZ" sz="2000" dirty="0" err="1" smtClean="0"/>
              <a:t>microsoft.com</a:t>
            </a:r>
            <a:endParaRPr lang="cs-CZ" sz="2000" dirty="0" smtClean="0"/>
          </a:p>
          <a:p>
            <a:pPr eaLnBrk="1" hangingPunct="1"/>
            <a:r>
              <a:rPr lang="cs-CZ" sz="2000" dirty="0" smtClean="0"/>
              <a:t>Čerpáno 8. 9. 2013</a:t>
            </a:r>
          </a:p>
          <a:p>
            <a:r>
              <a:rPr lang="cs-CZ" altLang="cs-CZ" sz="2000" dirty="0" smtClean="0">
                <a:hlinkClick r:id="rId2"/>
              </a:rPr>
              <a:t>http://zakony.centrum.cz/zakonik-prace</a:t>
            </a:r>
            <a:endParaRPr lang="cs-CZ" sz="2000" dirty="0" smtClean="0"/>
          </a:p>
          <a:p>
            <a:r>
              <a:rPr lang="cs-CZ" sz="2000" dirty="0" smtClean="0">
                <a:hlinkClick r:id="rId3"/>
              </a:rPr>
              <a:t>http://zakony.centrum.cz/zakonik-prace/cast-10-hlava-4#note0080</a:t>
            </a:r>
            <a:endParaRPr lang="cs-CZ" sz="2000" dirty="0" smtClean="0"/>
          </a:p>
          <a:p>
            <a:pPr eaLnBrk="1" hangingPunct="1"/>
            <a:endParaRPr lang="cs-CZ" sz="2000" dirty="0" smtClean="0"/>
          </a:p>
          <a:p>
            <a:pPr eaLnBrk="1" hangingPunct="1"/>
            <a:endParaRPr lang="cs-CZ" sz="2000" dirty="0" smtClean="0"/>
          </a:p>
          <a:p>
            <a:pPr eaLnBrk="1" hangingPunct="1"/>
            <a:endParaRPr lang="cs-CZ" sz="2000" dirty="0" smtClean="0">
              <a:solidFill>
                <a:srgbClr val="000000"/>
              </a:solidFill>
            </a:endParaRPr>
          </a:p>
          <a:p>
            <a:pPr eaLnBrk="1" hangingPunct="1"/>
            <a:endParaRPr lang="cs-CZ" sz="2000" dirty="0" smtClean="0"/>
          </a:p>
        </p:txBody>
      </p:sp>
    </p:spTree>
  </p:cSld>
  <p:clrMapOvr>
    <a:masterClrMapping/>
  </p:clrMapOvr>
  <p:transition>
    <p:zoom dir="in"/>
  </p:transition>
</p:sld>
</file>

<file path=ppt/theme/theme1.xml><?xml version="1.0" encoding="utf-8"?>
<a:theme xmlns:a="http://schemas.openxmlformats.org/drawingml/2006/main" name="Motiv sady Office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49</TotalTime>
  <Words>329</Words>
  <Application>Microsoft Office PowerPoint</Application>
  <PresentationFormat>Předvádění na obrazovce (4:3)</PresentationFormat>
  <Paragraphs>70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Snímek 2</vt:lpstr>
      <vt:lpstr> Pracovní podmínky žen §149-161</vt:lpstr>
      <vt:lpstr>Základ:</vt:lpstr>
      <vt:lpstr>Zvláštní podmínky u zaměstnaných žen</vt:lpstr>
      <vt:lpstr>Těhotná žena:</vt:lpstr>
      <vt:lpstr>Snímek 7</vt:lpstr>
      <vt:lpstr>Pracovní cesty</vt:lpstr>
      <vt:lpstr>Praktické cvičení:</vt:lpstr>
      <vt:lpstr>Řešení: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16. Pracovní podmínky žen</dc:title>
  <dc:creator>ucitel</dc:creator>
  <cp:lastModifiedBy>Dum</cp:lastModifiedBy>
  <cp:revision>10</cp:revision>
  <dcterms:created xsi:type="dcterms:W3CDTF">2013-09-08T08:03:41Z</dcterms:created>
  <dcterms:modified xsi:type="dcterms:W3CDTF">2014-10-16T10:26:21Z</dcterms:modified>
</cp:coreProperties>
</file>