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6" r:id="rId4"/>
    <p:sldId id="257" r:id="rId5"/>
    <p:sldId id="258" r:id="rId6"/>
    <p:sldId id="261" r:id="rId7"/>
    <p:sldId id="260" r:id="rId8"/>
    <p:sldId id="259" r:id="rId9"/>
    <p:sldId id="262" r:id="rId10"/>
    <p:sldId id="263" r:id="rId11"/>
    <p:sldId id="267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94819-0AC1-401F-BC61-1EEA93FA59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C4FDC-5D95-4456-AD31-08BF17DC99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DAF09-5B0A-4286-B227-5B6E691F6A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040F3-61A4-44DA-9855-18BA016862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49D76-8D34-4870-9470-3C4830CA11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F44F7-F6BB-4734-BA1B-D8C318F274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A33C8-F0E2-4FD2-BE31-4A209D0A86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4C92C-7556-4865-A8E5-EAF6CFEF54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A9FF7-8FDB-405B-8105-AA9CC6EFB1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57F8C-0621-4A65-B917-C2DE1E09C5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4F213-4A12-4D74-8170-D37804CDC8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30142D7-28C4-4B5E-AFA3-2079554DD9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heel spokes="8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psv.cz/ppropo.php?ID=v288_2003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psv.cz/ppropo.php?ID=v288_200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ct val="0"/>
              </a:spcBef>
              <a:buFont typeface="Arial" charset="0"/>
              <a:buNone/>
              <a:defRPr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indent="0" algn="ctr">
              <a:spcBef>
                <a:spcPct val="0"/>
              </a:spcBef>
              <a:buFont typeface="Arial" charset="0"/>
              <a:buNone/>
              <a:defRPr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indent="0" algn="ctr">
              <a:spcBef>
                <a:spcPct val="0"/>
              </a:spcBef>
              <a:buFont typeface="Arial" charset="0"/>
              <a:buNone/>
              <a:defRPr/>
            </a:pPr>
            <a:endParaRPr lang="cs-CZ" sz="2000" dirty="0" smtClean="0">
              <a:latin typeface="Arial" pitchFamily="34" charset="0"/>
            </a:endParaRPr>
          </a:p>
          <a:p>
            <a:pPr marL="0" indent="0" algn="ctr">
              <a:spcBef>
                <a:spcPct val="0"/>
              </a:spcBef>
              <a:buFont typeface="Arial" charset="0"/>
              <a:buNone/>
              <a:defRPr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pPr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 </a:t>
            </a:r>
          </a:p>
          <a:p>
            <a:pPr>
              <a:defRPr/>
            </a:pPr>
            <a:endParaRPr lang="cs-CZ" b="1" dirty="0" smtClean="0"/>
          </a:p>
          <a:p>
            <a:pPr>
              <a:defRPr/>
            </a:pPr>
            <a:endParaRPr lang="cs-CZ" b="1" dirty="0" smtClean="0"/>
          </a:p>
          <a:p>
            <a:pPr>
              <a:buFont typeface="Arial" charset="0"/>
              <a:buNone/>
              <a:defRPr/>
            </a:pPr>
            <a:r>
              <a:rPr lang="cs-CZ" b="1" dirty="0" smtClean="0"/>
              <a:t>                            </a:t>
            </a:r>
            <a:r>
              <a:rPr lang="cs-CZ" dirty="0" smtClean="0"/>
              <a:t>Pracovní právo</a:t>
            </a:r>
            <a:endParaRPr lang="cs-CZ" dirty="0"/>
          </a:p>
        </p:txBody>
      </p:sp>
      <p:pic>
        <p:nvPicPr>
          <p:cNvPr id="2052" name="Obrázek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88913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053" name="Obdélník 4"/>
          <p:cNvSpPr>
            <a:spLocks noChangeArrowheads="1"/>
          </p:cNvSpPr>
          <p:nvPr/>
        </p:nvSpPr>
        <p:spPr bwMode="auto">
          <a:xfrm>
            <a:off x="2286000" y="2413000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altLang="cs-CZ"/>
          </a:p>
        </p:txBody>
      </p:sp>
      <p:pic>
        <p:nvPicPr>
          <p:cNvPr id="2054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3644900"/>
            <a:ext cx="52197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Font typeface="Arial" charset="0"/>
              <a:buNone/>
              <a:defRPr/>
            </a:pPr>
            <a:r>
              <a:rPr lang="cs-CZ" b="1" dirty="0" smtClean="0"/>
              <a:t>                                     </a:t>
            </a:r>
          </a:p>
          <a:p>
            <a:pPr>
              <a:buFont typeface="Arial" charset="0"/>
              <a:buNone/>
              <a:defRPr/>
            </a:pPr>
            <a:r>
              <a:rPr lang="cs-CZ" b="1" dirty="0" smtClean="0"/>
              <a:t>                       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Font typeface="Arial" charset="0"/>
              <a:buNone/>
              <a:defRPr/>
            </a:pPr>
            <a:r>
              <a:rPr lang="cs-CZ" b="1" dirty="0" smtClean="0"/>
              <a:t>                         </a:t>
            </a:r>
          </a:p>
          <a:p>
            <a:pPr>
              <a:buFont typeface="Arial" charset="0"/>
              <a:buNone/>
              <a:defRPr/>
            </a:pPr>
            <a:r>
              <a:rPr lang="cs-CZ" b="1" dirty="0" smtClean="0"/>
              <a:t>                       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Font typeface="Arial" charset="0"/>
              <a:buNone/>
              <a:defRPr/>
            </a:pPr>
            <a:r>
              <a:rPr lang="cs-CZ" b="1" dirty="0"/>
              <a:t> </a:t>
            </a:r>
            <a:endParaRPr lang="cs-CZ" dirty="0"/>
          </a:p>
          <a:p>
            <a:pPr>
              <a:buFont typeface="Arial" charset="0"/>
              <a:buNone/>
              <a:defRPr/>
            </a:pPr>
            <a:r>
              <a:rPr lang="cs-CZ" dirty="0"/>
              <a:t> 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učiliště </a:t>
            </a:r>
            <a:r>
              <a:rPr lang="cs-CZ" b="1" dirty="0"/>
              <a:t>Městec Králové, T.G. Masaryka 4 </a:t>
            </a:r>
          </a:p>
          <a:p>
            <a:pPr>
              <a:buFont typeface="Arial" charset="0"/>
              <a:buNone/>
              <a:defRPr/>
            </a:pPr>
            <a:r>
              <a:rPr lang="cs-CZ" dirty="0"/>
              <a:t> </a:t>
            </a:r>
          </a:p>
          <a:p>
            <a:pPr>
              <a:buFont typeface="Arial" charset="0"/>
              <a:buNone/>
              <a:defRPr/>
            </a:pPr>
            <a:r>
              <a:rPr lang="cs-CZ" dirty="0"/>
              <a:t> 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PR_97  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Pracovní podmínky mladistvých</a:t>
            </a:r>
            <a:endParaRPr lang="cs-CZ" dirty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  Tematický </a:t>
            </a:r>
            <a:r>
              <a:rPr lang="cs-CZ" dirty="0"/>
              <a:t>okruh: </a:t>
            </a:r>
            <a:r>
              <a:rPr lang="cs-CZ" dirty="0" smtClean="0"/>
              <a:t> Ekonomika </a:t>
            </a:r>
            <a:r>
              <a:rPr lang="cs-CZ" dirty="0"/>
              <a:t>a právo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 2. </a:t>
            </a:r>
            <a:r>
              <a:rPr lang="cs-CZ" dirty="0"/>
              <a:t>obor Podnikání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srpen-listopad2014</a:t>
            </a:r>
            <a:endParaRPr lang="cs-CZ" dirty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 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pPr>
              <a:defRPr/>
            </a:pPr>
            <a:endParaRPr lang="cs-CZ" dirty="0"/>
          </a:p>
        </p:txBody>
      </p:sp>
      <p:pic>
        <p:nvPicPr>
          <p:cNvPr id="307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88913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Pracovní podmínky mladistvých</a:t>
            </a:r>
            <a:br>
              <a:rPr lang="cs-CZ" altLang="cs-CZ" smtClean="0"/>
            </a:br>
            <a:r>
              <a:rPr lang="cs-CZ" altLang="cs-CZ" smtClean="0"/>
              <a:t>§ 163-§169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Klíčová slovy: mladiství,  tělesný a duševní rozvoj</a:t>
            </a:r>
          </a:p>
        </p:txBody>
      </p:sp>
    </p:spTree>
  </p:cSld>
  <p:clrMapOvr>
    <a:masterClrMapping/>
  </p:clrMapOvr>
  <p:transition>
    <p:wheel spokes="8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Zaměstnavatel 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- je povinen pečovat o tělesný a duševní </a:t>
            </a:r>
          </a:p>
          <a:p>
            <a:pPr eaLnBrk="1" hangingPunct="1"/>
            <a:r>
              <a:rPr lang="cs-CZ" altLang="cs-CZ" smtClean="0"/>
              <a:t>  rozvoj mladistvých zaměstnanců</a:t>
            </a:r>
          </a:p>
          <a:p>
            <a:pPr eaLnBrk="1" hangingPunct="1"/>
            <a:r>
              <a:rPr lang="cs-CZ" altLang="cs-CZ" smtClean="0"/>
              <a:t>- poskytuje se jim zvýšená preventivní </a:t>
            </a:r>
          </a:p>
          <a:p>
            <a:pPr eaLnBrk="1" hangingPunct="1"/>
            <a:r>
              <a:rPr lang="cs-CZ" altLang="cs-CZ" smtClean="0"/>
              <a:t>  lékařská péče</a:t>
            </a:r>
          </a:p>
        </p:txBody>
      </p:sp>
      <p:pic>
        <p:nvPicPr>
          <p:cNvPr id="5124" name="Picture 7" descr="C:\Documents and Settings\ucitel\Local Settings\Temporary Internet Files\Content.IE5\UR7S3AQI\MP9001851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4149725"/>
            <a:ext cx="3657600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Mladistvým je zakázáno: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- pracovat pod zemí při těžbě nerostů –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  výjimka horničtí učni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- nesmějí vykonávat práce na rizikových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  pracovištích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- nemůžou pracovat přesčas, ve vedlejším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  pracovním poměru</a:t>
            </a:r>
          </a:p>
        </p:txBody>
      </p:sp>
    </p:spTree>
  </p:cSld>
  <p:clrMapOvr>
    <a:masterClrMapping/>
  </p:clrMapOvr>
  <p:transition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pic>
        <p:nvPicPr>
          <p:cNvPr id="7172" name="Picture 3" descr="C:\Documents and Settings\ucitel\Local Settings\Temporary Internet Files\Content.IE5\UR7S3AQI\MP90043879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404813"/>
            <a:ext cx="5732463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Pozor!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- nemůžou uzavírat dohody o hmotné </a:t>
            </a:r>
          </a:p>
          <a:p>
            <a:pPr eaLnBrk="1" hangingPunct="1"/>
            <a:r>
              <a:rPr lang="cs-CZ" altLang="cs-CZ" smtClean="0"/>
              <a:t> odpovědnosti</a:t>
            </a:r>
          </a:p>
          <a:p>
            <a:pPr eaLnBrk="1" hangingPunct="1"/>
            <a:r>
              <a:rPr lang="cs-CZ" altLang="cs-CZ" smtClean="0"/>
              <a:t> Zákazy – u</a:t>
            </a:r>
          </a:p>
          <a:p>
            <a:pPr eaLnBrk="1" hangingPunct="1"/>
            <a:r>
              <a:rPr lang="cs-CZ" altLang="cs-CZ" smtClean="0"/>
              <a:t> některých</a:t>
            </a:r>
          </a:p>
          <a:p>
            <a:pPr eaLnBrk="1" hangingPunct="1"/>
            <a:r>
              <a:rPr lang="cs-CZ" altLang="cs-CZ" smtClean="0"/>
              <a:t> prací až do </a:t>
            </a:r>
          </a:p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     21 let.</a:t>
            </a:r>
          </a:p>
          <a:p>
            <a:pPr eaLnBrk="1" hangingPunct="1"/>
            <a:endParaRPr lang="cs-CZ" altLang="cs-CZ" smtClean="0"/>
          </a:p>
        </p:txBody>
      </p:sp>
      <p:pic>
        <p:nvPicPr>
          <p:cNvPr id="8196" name="Picture 7" descr="C:\Documents and Settings\ucitel\Local Settings\Temporary Internet Files\Content.IE5\UR7S3AQI\MP9004019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2501900"/>
            <a:ext cx="4535488" cy="302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Mladiství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mtClean="0"/>
              <a:t>- nesmějí pracovat v noci – starší 16-ti let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  můžou 1 hodinu v noční směně</a:t>
            </a:r>
          </a:p>
          <a:p>
            <a:pPr eaLnBrk="1" hangingPunct="1">
              <a:lnSpc>
                <a:spcPct val="90000"/>
              </a:lnSpc>
            </a:pPr>
            <a:endParaRPr lang="cs-CZ" altLang="cs-CZ" smtClean="0"/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Zaměstnavatel – problémy řeší se zákonnými zástupci mladistvých zaměstnanců – jejich vyjádření se vyžaduje i při uzavření pracovní smlouvy i u rozvázání pracovního poměru.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Pozor: pracovněprávní způsobilost -15 let</a:t>
            </a:r>
          </a:p>
        </p:txBody>
      </p:sp>
    </p:spTree>
  </p:cSld>
  <p:clrMapOvr>
    <a:masterClrMapping/>
  </p:clrMapOvr>
  <p:transition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Cvičení: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- vyhledej na PC -  MPSV vyhlášku č. 288/2003 Sb. – zjisti přesné zákazy prací</a:t>
            </a:r>
          </a:p>
          <a:p>
            <a:pPr eaLnBrk="1" hangingPunct="1"/>
            <a:r>
              <a:rPr lang="cs-CZ" altLang="cs-CZ" smtClean="0"/>
              <a:t>mladistvých</a:t>
            </a:r>
          </a:p>
        </p:txBody>
      </p:sp>
    </p:spTree>
  </p:cSld>
  <p:clrMapOvr>
    <a:masterClrMapping/>
  </p:clrMapOvr>
  <p:transition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Řešení: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>
                <a:hlinkClick r:id="rId2"/>
              </a:rPr>
              <a:t>http://www.mpsv.cz/ppropo.php?ID=v288_2003</a:t>
            </a:r>
            <a:endParaRPr lang="cs-CZ" altLang="cs-CZ" smtClean="0"/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ransition>
    <p:wheel spokes="8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Zdroje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z="2000" dirty="0" smtClean="0"/>
              <a:t>JAROSLAVA, </a:t>
            </a:r>
            <a:r>
              <a:rPr lang="cs-CZ" altLang="cs-CZ" sz="2000" dirty="0" err="1" smtClean="0"/>
              <a:t>Tomancová</a:t>
            </a:r>
            <a:r>
              <a:rPr lang="cs-CZ" altLang="cs-CZ" sz="2000" dirty="0" smtClean="0"/>
              <a:t> a kol. </a:t>
            </a:r>
            <a:r>
              <a:rPr lang="cs-CZ" altLang="cs-CZ" sz="2000" i="1" dirty="0" smtClean="0"/>
              <a:t>Základy práva</a:t>
            </a:r>
            <a:r>
              <a:rPr lang="cs-CZ" altLang="cs-CZ" sz="2000" dirty="0" smtClean="0"/>
              <a:t>. Boskovice: ALBERT, 2007, ISBN 80-7326-110-3. </a:t>
            </a:r>
          </a:p>
          <a:p>
            <a:pPr eaLnBrk="1" hangingPunct="1"/>
            <a:r>
              <a:rPr lang="cs-CZ" altLang="cs-CZ" sz="2000" dirty="0" smtClean="0"/>
              <a:t>RYSKA, Radovan; PUŠKINOVÁ, Monika. </a:t>
            </a:r>
            <a:r>
              <a:rPr lang="cs-CZ" altLang="cs-CZ" sz="2000" i="1" dirty="0" smtClean="0"/>
              <a:t>Právo pro střední školy</a:t>
            </a:r>
            <a:r>
              <a:rPr lang="cs-CZ" altLang="cs-CZ" sz="2000" dirty="0" smtClean="0"/>
              <a:t>. Praha: EDUKO, 2012, ISBN 978-80-8720-457-3.</a:t>
            </a:r>
            <a:r>
              <a:rPr lang="cs-CZ" altLang="cs-CZ" dirty="0" smtClean="0"/>
              <a:t> </a:t>
            </a:r>
          </a:p>
          <a:p>
            <a:pPr eaLnBrk="1" hangingPunct="1"/>
            <a:r>
              <a:rPr lang="cs-CZ" altLang="cs-CZ" sz="2000" dirty="0" smtClean="0"/>
              <a:t>ZLÁMAL, Jaroslav; BELLOVÁ, Jana; HALUZA, Jakub. </a:t>
            </a:r>
            <a:r>
              <a:rPr lang="cs-CZ" altLang="cs-CZ" sz="2000" i="1" dirty="0" smtClean="0"/>
              <a:t>Občanský a společenskovědní základ PRÁVO</a:t>
            </a:r>
            <a:r>
              <a:rPr lang="cs-CZ" altLang="cs-CZ" sz="2000" dirty="0" smtClean="0"/>
              <a:t>. Kralice na Hané: </a:t>
            </a:r>
            <a:r>
              <a:rPr lang="cs-CZ" altLang="cs-CZ" sz="2000" dirty="0" err="1" smtClean="0"/>
              <a:t>Computer</a:t>
            </a:r>
            <a:r>
              <a:rPr lang="cs-CZ" altLang="cs-CZ" sz="2000" dirty="0" smtClean="0"/>
              <a:t> Media s.r.o., 2011, ISBN 978-80-7402-090-2. </a:t>
            </a:r>
          </a:p>
          <a:p>
            <a:pPr eaLnBrk="1" hangingPunct="1"/>
            <a:r>
              <a:rPr lang="cs-CZ" altLang="cs-CZ" sz="2000" dirty="0" smtClean="0"/>
              <a:t>Microsoft Word – </a:t>
            </a:r>
            <a:r>
              <a:rPr lang="cs-CZ" altLang="cs-CZ" sz="2000" dirty="0" smtClean="0"/>
              <a:t>klipart - </a:t>
            </a:r>
            <a:r>
              <a:rPr lang="cs-CZ" sz="2000" dirty="0" smtClean="0"/>
              <a:t>www.office.</a:t>
            </a:r>
            <a:r>
              <a:rPr lang="cs-CZ" sz="2000" dirty="0" err="1" smtClean="0"/>
              <a:t>microsoft.com</a:t>
            </a:r>
            <a:endParaRPr lang="cs-CZ" sz="2000" dirty="0" smtClean="0"/>
          </a:p>
          <a:p>
            <a:pPr eaLnBrk="1" hangingPunct="1"/>
            <a:endParaRPr lang="cs-CZ" altLang="cs-CZ" sz="2000" dirty="0" smtClean="0"/>
          </a:p>
          <a:p>
            <a:pPr eaLnBrk="1" hangingPunct="1"/>
            <a:r>
              <a:rPr lang="cs-CZ" altLang="cs-CZ" sz="2000" dirty="0" smtClean="0"/>
              <a:t>Čerpáno: 8. 9. 2013</a:t>
            </a:r>
          </a:p>
          <a:p>
            <a:pPr eaLnBrk="1" hangingPunct="1"/>
            <a:r>
              <a:rPr lang="cs-CZ" altLang="cs-CZ" sz="2000" dirty="0" smtClean="0">
                <a:hlinkClick r:id="rId2"/>
              </a:rPr>
              <a:t>http://www.</a:t>
            </a:r>
            <a:r>
              <a:rPr lang="cs-CZ" altLang="cs-CZ" sz="2000" dirty="0" err="1" smtClean="0">
                <a:hlinkClick r:id="rId2"/>
              </a:rPr>
              <a:t>mpsv.cz</a:t>
            </a:r>
            <a:r>
              <a:rPr lang="cs-CZ" altLang="cs-CZ" sz="2000" dirty="0" smtClean="0">
                <a:hlinkClick r:id="rId2"/>
              </a:rPr>
              <a:t>/</a:t>
            </a:r>
            <a:r>
              <a:rPr lang="cs-CZ" altLang="cs-CZ" sz="2000" dirty="0" err="1" smtClean="0">
                <a:hlinkClick r:id="rId2"/>
              </a:rPr>
              <a:t>ppropo.php</a:t>
            </a:r>
            <a:r>
              <a:rPr lang="cs-CZ" altLang="cs-CZ" sz="2000" dirty="0" smtClean="0">
                <a:hlinkClick r:id="rId2"/>
              </a:rPr>
              <a:t>?ID=v288_2003</a:t>
            </a:r>
            <a:endParaRPr lang="cs-CZ" altLang="cs-CZ" sz="2000" dirty="0" smtClean="0"/>
          </a:p>
          <a:p>
            <a:pPr eaLnBrk="1" hangingPunct="1"/>
            <a:endParaRPr lang="cs-CZ" altLang="cs-CZ" sz="2000" dirty="0" smtClean="0"/>
          </a:p>
          <a:p>
            <a:pPr eaLnBrk="1" hangingPunct="1"/>
            <a:endParaRPr lang="cs-CZ" altLang="cs-CZ" sz="2000" dirty="0" smtClean="0"/>
          </a:p>
          <a:p>
            <a:pPr eaLnBrk="1" hangingPunct="1"/>
            <a:endParaRPr lang="cs-CZ" altLang="cs-CZ" sz="2000" dirty="0" smtClean="0">
              <a:solidFill>
                <a:srgbClr val="000000"/>
              </a:solidFill>
            </a:endParaRPr>
          </a:p>
          <a:p>
            <a:pPr eaLnBrk="1" hangingPunct="1"/>
            <a:endParaRPr lang="cs-CZ" altLang="cs-CZ" sz="2000" dirty="0" smtClean="0"/>
          </a:p>
        </p:txBody>
      </p:sp>
    </p:spTree>
  </p:cSld>
  <p:clrMapOvr>
    <a:masterClrMapping/>
  </p:clrMapOvr>
  <p:transition>
    <p:wheel spokes="8"/>
  </p:transition>
</p:sld>
</file>

<file path=ppt/theme/theme1.xml><?xml version="1.0" encoding="utf-8"?>
<a:theme xmlns:a="http://schemas.openxmlformats.org/drawingml/2006/main" name="Motiv sady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283</Words>
  <Application>Microsoft Office PowerPoint</Application>
  <PresentationFormat>Předvádění na obrazovce (4:3)</PresentationFormat>
  <Paragraphs>75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Motiv sady Office</vt:lpstr>
      <vt:lpstr>Snímek 1</vt:lpstr>
      <vt:lpstr>Snímek 2</vt:lpstr>
      <vt:lpstr>Pracovní podmínky mladistvých § 163-§169</vt:lpstr>
      <vt:lpstr>Zaměstnavatel :</vt:lpstr>
      <vt:lpstr>Mladistvým je zakázáno:</vt:lpstr>
      <vt:lpstr>Snímek 6</vt:lpstr>
      <vt:lpstr>Pozor!</vt:lpstr>
      <vt:lpstr>Mladiství</vt:lpstr>
      <vt:lpstr>Cvičení:</vt:lpstr>
      <vt:lpstr>Řešení: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Pracovní podmínky mladistvých</dc:title>
  <dc:creator>Ludmila</dc:creator>
  <cp:lastModifiedBy>Dum</cp:lastModifiedBy>
  <cp:revision>12</cp:revision>
  <dcterms:created xsi:type="dcterms:W3CDTF">2011-11-13T17:00:55Z</dcterms:created>
  <dcterms:modified xsi:type="dcterms:W3CDTF">2014-10-16T10:23:55Z</dcterms:modified>
</cp:coreProperties>
</file>