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69" r:id="rId2"/>
    <p:sldId id="270" r:id="rId3"/>
    <p:sldId id="256" r:id="rId4"/>
    <p:sldId id="265" r:id="rId5"/>
    <p:sldId id="257" r:id="rId6"/>
    <p:sldId id="258" r:id="rId7"/>
    <p:sldId id="264" r:id="rId8"/>
    <p:sldId id="259" r:id="rId9"/>
    <p:sldId id="260" r:id="rId10"/>
    <p:sldId id="266" r:id="rId11"/>
    <p:sldId id="267" r:id="rId12"/>
    <p:sldId id="261" r:id="rId13"/>
    <p:sldId id="262" r:id="rId14"/>
    <p:sldId id="263" r:id="rId15"/>
    <p:sldId id="272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9" y="2640"/>
                <a:ext cx="335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4348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4349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B7EE1449-3156-494F-BFDF-0E6A6E613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95C61E-97CE-476D-95F8-107026BB1A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2ECFD9-7E19-4F07-8518-E90EF35760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197B7B-9F26-461B-BC73-20D78D2EFE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36FB6B-DF76-47DD-9E61-9AC82CF887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20A6D5-CC14-4DF5-9027-B1A7D55F16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560B28-E712-44CE-8F0D-087C809AA5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A5F0A6-F4F1-4E32-AAFE-15CCE1F38B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7DC981-7CD7-4C6D-B05D-4BE22D2C0E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625D7F-210F-4BB8-A059-EC12D498E6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1A8864-FEDC-4511-8C29-03AA7F0486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3323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24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25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6BC8BF54-9949-402D-A142-6D10DBC63E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ransition>
    <p:wedge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zakony.centrum.cz/zakonik-prace/cast-11-hlava-2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zakony.centrum.cz/obcansky-zakonik/cast-1-hlava-2-paragraf-8" TargetMode="External"/><Relationship Id="rId2" Type="http://schemas.openxmlformats.org/officeDocument/2006/relationships/hyperlink" Target="http://zakony.centrum.cz/zakonik-prace/cast-11-hlava-2-dil-3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zakony.centrum.cz/zakonik-prace/cast-11-hlava-2-dil-3" TargetMode="External"/><Relationship Id="rId2" Type="http://schemas.openxmlformats.org/officeDocument/2006/relationships/hyperlink" Target="http://zakony.centrum.cz/zakonik-prace/cast-11-hlava-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zakony.centrum.cz/obcansky-zakonik/cast-1-hlava-2-paragraf-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2017713"/>
            <a:ext cx="8270875" cy="4114800"/>
          </a:xfrm>
        </p:spPr>
        <p:txBody>
          <a:bodyPr/>
          <a:lstStyle/>
          <a:p>
            <a:pPr marL="0" indent="0" algn="ctr">
              <a:spcBef>
                <a:spcPct val="0"/>
              </a:spcBef>
              <a:buFont typeface="Wingdings" pitchFamily="2" charset="2"/>
              <a:buNone/>
              <a:defRPr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 A STŘEDNÍ ODBORNÉ UČILIŠTĚ</a:t>
            </a: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pPr>
              <a:defRPr/>
            </a:pPr>
            <a:endParaRPr lang="cs-CZ" dirty="0" smtClean="0"/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 </a:t>
            </a:r>
          </a:p>
          <a:p>
            <a:pPr>
              <a:defRPr/>
            </a:pPr>
            <a:endParaRPr lang="cs-CZ" b="1" dirty="0" smtClean="0"/>
          </a:p>
          <a:p>
            <a:pPr>
              <a:defRPr/>
            </a:pPr>
            <a:endParaRPr lang="cs-CZ" b="1" dirty="0" smtClean="0"/>
          </a:p>
          <a:p>
            <a:pPr>
              <a:buFont typeface="Wingdings" pitchFamily="2" charset="2"/>
              <a:buNone/>
              <a:defRPr/>
            </a:pPr>
            <a:r>
              <a:rPr lang="cs-CZ" b="1" dirty="0" smtClean="0"/>
              <a:t>                     </a:t>
            </a:r>
            <a:r>
              <a:rPr lang="cs-CZ" dirty="0" smtClean="0"/>
              <a:t>Pracovní právo</a:t>
            </a:r>
            <a:endParaRPr lang="cs-CZ" dirty="0"/>
          </a:p>
        </p:txBody>
      </p:sp>
      <p:pic>
        <p:nvPicPr>
          <p:cNvPr id="3076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035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077" name="Obdélník 4"/>
          <p:cNvSpPr>
            <a:spLocks noChangeArrowheads="1"/>
          </p:cNvSpPr>
          <p:nvPr/>
        </p:nvSpPr>
        <p:spPr bwMode="auto">
          <a:xfrm>
            <a:off x="2286000" y="2413000"/>
            <a:ext cx="457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/>
          </a:p>
        </p:txBody>
      </p:sp>
      <p:pic>
        <p:nvPicPr>
          <p:cNvPr id="3078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3500438"/>
            <a:ext cx="52197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Font typeface="Wingdings" pitchFamily="2" charset="2"/>
              <a:buNone/>
              <a:defRPr/>
            </a:pPr>
            <a:r>
              <a:rPr lang="cs-CZ" b="1" dirty="0" smtClean="0"/>
              <a:t>                                   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b="1" dirty="0" smtClean="0"/>
              <a:t>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Font typeface="Wingdings" pitchFamily="2" charset="2"/>
              <a:buNone/>
              <a:defRPr/>
            </a:pPr>
            <a:r>
              <a:rPr lang="cs-CZ" b="1" dirty="0" smtClean="0"/>
              <a:t>                       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b="1" dirty="0" smtClean="0"/>
              <a:t>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Font typeface="Wingdings" pitchFamily="2" charset="2"/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 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učiliště </a:t>
            </a:r>
            <a:r>
              <a:rPr lang="cs-CZ" b="1" dirty="0"/>
              <a:t>Městec Králové, T.G. Masaryka 4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 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 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PR_98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Odpovědnost zaměstnance za škodu</a:t>
            </a:r>
            <a:endParaRPr lang="cs-CZ" dirty="0"/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      Tematický </a:t>
            </a:r>
            <a:r>
              <a:rPr lang="cs-CZ" dirty="0"/>
              <a:t>okruh: </a:t>
            </a:r>
            <a:r>
              <a:rPr lang="cs-CZ" dirty="0" smtClean="0"/>
              <a:t> Ekonomika </a:t>
            </a:r>
            <a:r>
              <a:rPr lang="cs-CZ" dirty="0"/>
              <a:t>a právo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 2. </a:t>
            </a:r>
            <a:r>
              <a:rPr lang="cs-CZ" dirty="0"/>
              <a:t>obor Podnikání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srpen-listopad2014</a:t>
            </a:r>
            <a:endParaRPr lang="cs-CZ" dirty="0"/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pPr>
              <a:defRPr/>
            </a:pPr>
            <a:endParaRPr lang="cs-CZ" dirty="0"/>
          </a:p>
        </p:txBody>
      </p:sp>
      <p:pic>
        <p:nvPicPr>
          <p:cNvPr id="4100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188913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Odpovědnost zaměstnance za škodu </a:t>
            </a:r>
            <a:r>
              <a:rPr lang="cs-CZ" altLang="cs-CZ" sz="2400" smtClean="0"/>
              <a:t>§ 172-§186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Klíčová slova: odpovědnost obecná, zvláštní, hmotná odpovědnost, škoda</a:t>
            </a:r>
          </a:p>
        </p:txBody>
      </p:sp>
    </p:spTree>
  </p:cSld>
  <p:clrMapOvr>
    <a:masterClrMapping/>
  </p:clrMapOvr>
  <p:transition>
    <p:wedg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Zákoník práce: §250-§264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>
              <a:hlinkClick r:id="rId2"/>
            </a:endParaRPr>
          </a:p>
          <a:p>
            <a:pPr eaLnBrk="1" hangingPunct="1"/>
            <a:r>
              <a:rPr lang="pl-PL" altLang="cs-CZ" b="1" smtClean="0"/>
              <a:t>Odpovědnost za schodek na svěřených hodnotách – </a:t>
            </a:r>
            <a:r>
              <a:rPr lang="pl-PL" altLang="cs-CZ" smtClean="0"/>
              <a:t>hmotná odpovědnost</a:t>
            </a:r>
          </a:p>
          <a:p>
            <a:pPr eaLnBrk="1" hangingPunct="1"/>
            <a:endParaRPr lang="cs-CZ" altLang="cs-CZ" smtClean="0">
              <a:hlinkClick r:id="rId2"/>
            </a:endParaRPr>
          </a:p>
          <a:p>
            <a:pPr eaLnBrk="1" hangingPunct="1"/>
            <a:r>
              <a:rPr lang="cs-CZ" altLang="cs-CZ" smtClean="0">
                <a:hlinkClick r:id="rId2"/>
              </a:rPr>
              <a:t>http://zakony.centrum.cz/zakonik-prace/cast-11-hlava-2</a:t>
            </a:r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ransition>
    <p:wedg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Zaměstnanec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altLang="cs-CZ" dirty="0" smtClean="0"/>
              <a:t> - je odpovědný za každou škodu, kterou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dirty="0" smtClean="0"/>
              <a:t>   způsobí, kromě škody vyplývající z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dirty="0" smtClean="0"/>
              <a:t>   hospodářského rizika nebo škody,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dirty="0" smtClean="0"/>
              <a:t>   kterou způsobil při odvracení jiné </a:t>
            </a:r>
          </a:p>
          <a:p>
            <a:pPr eaLnBrk="1" hangingPunct="1">
              <a:buNone/>
            </a:pPr>
            <a:r>
              <a:rPr lang="cs-CZ" altLang="cs-CZ" dirty="0" smtClean="0"/>
              <a:t>   škody</a:t>
            </a:r>
            <a:endParaRPr lang="cs-CZ" altLang="cs-CZ" dirty="0" smtClean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Odpovědnost dělíme na: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/>
              <a:t>1. </a:t>
            </a:r>
            <a:r>
              <a:rPr lang="cs-CZ" altLang="cs-CZ" b="1" smtClean="0"/>
              <a:t>obecnou odpovědnost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2. </a:t>
            </a:r>
            <a:r>
              <a:rPr lang="cs-CZ" altLang="cs-CZ" b="1" smtClean="0"/>
              <a:t>zvláštní druhy odpovědnosti</a:t>
            </a:r>
          </a:p>
          <a:p>
            <a:pPr eaLnBrk="1" hangingPunct="1">
              <a:lnSpc>
                <a:spcPct val="90000"/>
              </a:lnSpc>
            </a:pPr>
            <a:endParaRPr lang="cs-CZ" altLang="cs-CZ" b="1" smtClean="0"/>
          </a:p>
        </p:txBody>
      </p:sp>
      <p:pic>
        <p:nvPicPr>
          <p:cNvPr id="8196" name="Picture 5" descr="C:\Documents and Settings\ucitel\Local Settings\Temporary Internet Files\Content.IE5\UR7S3AQI\MP9004484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875" y="3500438"/>
            <a:ext cx="4140200" cy="2760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1182688" y="260350"/>
            <a:ext cx="7772400" cy="587216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altLang="cs-CZ" sz="4000" smtClean="0"/>
              <a:t>  1.Obecnou odpovědnost</a:t>
            </a:r>
            <a:r>
              <a:rPr lang="cs-CZ" altLang="cs-CZ" smtClean="0"/>
              <a:t> má každý zaměstnanec za škodu, způsobenou zaviněným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   porušením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   povinností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 –zaměstnavatel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   mu </a:t>
            </a:r>
            <a:r>
              <a:rPr lang="cs-CZ" altLang="cs-CZ" b="1" smtClean="0"/>
              <a:t>musí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b="1" smtClean="0"/>
              <a:t>   prokázat</a:t>
            </a:r>
            <a:r>
              <a:rPr lang="cs-CZ" altLang="cs-CZ" smtClean="0"/>
              <a:t> vinu</a:t>
            </a:r>
          </a:p>
          <a:p>
            <a:pPr eaLnBrk="1" hangingPunct="1"/>
            <a:endParaRPr lang="cs-CZ" altLang="cs-CZ" smtClean="0"/>
          </a:p>
        </p:txBody>
      </p:sp>
      <p:pic>
        <p:nvPicPr>
          <p:cNvPr id="9220" name="Picture 3" descr="C:\Documents and Settings\ucitel\Local Settings\Temporary Internet Files\Content.IE5\4HTKLIDU\MP9004265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2565400"/>
            <a:ext cx="4005262" cy="400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Obecná odpovědnost - škoda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Škoda úmyslná, v opilosti, pod vlivem návykových látek – nahradí zaměstnanec v plné výši.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Škoda vzniklá nedbalostí – náhrada 4,5 násobků průměrného platu</a:t>
            </a:r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ransition>
    <p:wedg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2. Zvláštní odpovědnost /hmotná/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- zaměstnanec má uzavřenou dohodu o odpovědnosti za škodu na svěřených hodnotách /hmotnou odpovědnost/ , které musí vyúčtovat – peníze, palivo, zboží…</a:t>
            </a:r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ransition>
    <p:wedg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2400" smtClean="0"/>
              <a:t>Od kdy je možno uzavřít dohodu o hmotné odpovědnosti  - na základě informací z předchozího učiva zdůvodni:</a:t>
            </a:r>
          </a:p>
        </p:txBody>
      </p:sp>
      <p:sp>
        <p:nvSpPr>
          <p:cNvPr id="12291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2292" name="Picture 3" descr="C:\Documents and Settings\ucitel\Local Settings\Temporary Internet Files\Content.IE5\FMQJF9LB\MP9003854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1916113"/>
            <a:ext cx="64008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Odpověď: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Dohodu o hmotné odpovědnosti lze uzavřít se zaměstnancem nejdříve v den, kdy dosáhne 18 let věku -</a:t>
            </a:r>
          </a:p>
          <a:p>
            <a:pPr eaLnBrk="1" hangingPunct="1"/>
            <a:r>
              <a:rPr lang="cs-CZ" altLang="cs-CZ" sz="2000" smtClean="0">
                <a:hlinkClick r:id="rId2"/>
              </a:rPr>
              <a:t>http://zakony.centrum.cz/zakonik-prace/cast-11-hlava-2-dil-3</a:t>
            </a:r>
            <a:endParaRPr lang="cs-CZ" altLang="cs-CZ" sz="2000" smtClean="0"/>
          </a:p>
          <a:p>
            <a:pPr eaLnBrk="1" hangingPunct="1"/>
            <a:r>
              <a:rPr lang="cs-CZ" altLang="cs-CZ" smtClean="0"/>
              <a:t>Má způsobilost k právním úkonům dle Občanského zákoníku </a:t>
            </a:r>
            <a:r>
              <a:rPr lang="cs-CZ" altLang="cs-CZ" sz="2000" smtClean="0">
                <a:hlinkClick r:id="rId3"/>
              </a:rPr>
              <a:t>http://zakony.centrum.cz/obcansky-zakonik/cast-1-hlava-2-paragraf-8</a:t>
            </a:r>
            <a:endParaRPr lang="cs-CZ" altLang="cs-CZ" sz="2000" smtClean="0"/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 </a:t>
            </a:r>
          </a:p>
        </p:txBody>
      </p:sp>
    </p:spTree>
  </p:cSld>
  <p:clrMapOvr>
    <a:masterClrMapping/>
  </p:clrMapOvr>
  <p:transition>
    <p:wedg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Hmotná odpovědnost – zvláštní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- zaměstnavatel </a:t>
            </a:r>
            <a:r>
              <a:rPr lang="cs-CZ" altLang="cs-CZ" sz="2800" b="1" smtClean="0"/>
              <a:t>není povinen dokazovat</a:t>
            </a:r>
            <a:r>
              <a:rPr lang="cs-CZ" altLang="cs-CZ" sz="2800" smtClean="0"/>
              <a:t> 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  vinu, pokud dojde ke škodě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- zaměstnavatel prokazuje pouze 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  schodek/manko/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- škoda se uhrazuje v plné výši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Zaměstnanec se odpovědnosti může zbavit tím, že prokáže svou nevinu /sklad byl vyloupen/, případně se vyviní tím, že písemným způsobem dříve upozorňoval na nedostatečné zabezpečení</a:t>
            </a:r>
          </a:p>
        </p:txBody>
      </p:sp>
    </p:spTree>
  </p:cSld>
  <p:clrMapOvr>
    <a:masterClrMapping/>
  </p:clrMapOvr>
  <p:transition>
    <p:wedg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Zvláštní – </a:t>
            </a:r>
            <a:r>
              <a:rPr lang="cs-CZ" altLang="cs-CZ" sz="2800" smtClean="0"/>
              <a:t>odpovědnost za ztrátu svěřených předmětů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dirty="0" smtClean="0"/>
          </a:p>
          <a:p>
            <a:pPr eaLnBrk="1" hangingPunct="1"/>
            <a:r>
              <a:rPr lang="cs-CZ" altLang="cs-CZ" dirty="0" smtClean="0"/>
              <a:t>- vina se </a:t>
            </a:r>
            <a:r>
              <a:rPr lang="cs-CZ" altLang="cs-CZ" dirty="0" smtClean="0"/>
              <a:t>neprokazuje, </a:t>
            </a:r>
            <a:r>
              <a:rPr lang="cs-CZ" altLang="cs-CZ" dirty="0" smtClean="0"/>
              <a:t>uhrazuje se </a:t>
            </a:r>
          </a:p>
          <a:p>
            <a:pPr eaLnBrk="1" hangingPunct="1">
              <a:buNone/>
            </a:pPr>
            <a:r>
              <a:rPr lang="cs-CZ" altLang="cs-CZ" dirty="0" smtClean="0"/>
              <a:t>     zůstatková </a:t>
            </a:r>
            <a:r>
              <a:rPr lang="cs-CZ" altLang="cs-CZ" dirty="0" smtClean="0"/>
              <a:t>cena</a:t>
            </a:r>
          </a:p>
          <a:p>
            <a:pPr eaLnBrk="1" hangingPunct="1"/>
            <a:endParaRPr lang="cs-CZ" altLang="cs-CZ" dirty="0" smtClean="0"/>
          </a:p>
        </p:txBody>
      </p:sp>
      <p:pic>
        <p:nvPicPr>
          <p:cNvPr id="15364" name="Picture 5" descr="C:\Documents and Settings\ucitel\Local Settings\Temporary Internet Files\Content.IE5\4HTKLIDU\MP9004423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3860800"/>
            <a:ext cx="4140200" cy="2760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Zvláštní – </a:t>
            </a:r>
            <a:r>
              <a:rPr lang="cs-CZ" altLang="cs-CZ" sz="2800" smtClean="0"/>
              <a:t> za nesplnění povinností pří odvracení škody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800" dirty="0" smtClean="0"/>
              <a:t>- pokud zaměstnanec vědomě neupozornil 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cs-CZ" altLang="cs-CZ" sz="2800" dirty="0" smtClean="0"/>
              <a:t>     </a:t>
            </a:r>
            <a:r>
              <a:rPr lang="cs-CZ" altLang="cs-CZ" sz="2800" dirty="0" smtClean="0"/>
              <a:t>vedoucího na hrozící škodu, případně 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cs-CZ" altLang="cs-CZ" sz="2800" dirty="0" smtClean="0"/>
              <a:t>     </a:t>
            </a:r>
            <a:r>
              <a:rPr lang="cs-CZ" altLang="cs-CZ" sz="2800" dirty="0" smtClean="0"/>
              <a:t>nezakročil sám – 3x měsíční průměr</a:t>
            </a:r>
          </a:p>
          <a:p>
            <a:pPr eaLnBrk="1" hangingPunct="1">
              <a:lnSpc>
                <a:spcPct val="90000"/>
              </a:lnSpc>
            </a:pPr>
            <a:endParaRPr lang="cs-CZ" altLang="cs-CZ" sz="2800" dirty="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800" dirty="0" smtClean="0"/>
              <a:t>Zvláštní pravidla platí pro náhradu škody způsobené nedbalou prací /zmetek/, nedbalou manuální prací apod.  Náhrada zahrnuje např. materiál, mzdy, na opravu zmetku… Náhrada max. ½ pracovníkova průměrného výdělku.</a:t>
            </a:r>
          </a:p>
        </p:txBody>
      </p:sp>
    </p:spTree>
  </p:cSld>
  <p:clrMapOvr>
    <a:masterClrMapping/>
  </p:clrMapOvr>
  <p:transition>
    <p:wedg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Zdroje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000" dirty="0" smtClean="0"/>
              <a:t>JAROSLAVA, </a:t>
            </a:r>
            <a:r>
              <a:rPr lang="cs-CZ" altLang="cs-CZ" sz="2000" dirty="0" err="1" smtClean="0"/>
              <a:t>Tomancová</a:t>
            </a:r>
            <a:r>
              <a:rPr lang="cs-CZ" altLang="cs-CZ" sz="2000" dirty="0" smtClean="0"/>
              <a:t> a kol. </a:t>
            </a:r>
            <a:r>
              <a:rPr lang="cs-CZ" altLang="cs-CZ" sz="2000" i="1" dirty="0" smtClean="0"/>
              <a:t>Základy práva</a:t>
            </a:r>
            <a:r>
              <a:rPr lang="cs-CZ" altLang="cs-CZ" sz="2000" dirty="0" smtClean="0"/>
              <a:t>. Boskovice: ALBERT, 2007, ISBN 80-7326-110-3. </a:t>
            </a:r>
          </a:p>
          <a:p>
            <a:pPr eaLnBrk="1" hangingPunct="1"/>
            <a:r>
              <a:rPr lang="cs-CZ" altLang="cs-CZ" sz="2000" dirty="0" smtClean="0"/>
              <a:t>RYSKA, Radovan; PUŠKINOVÁ, Monika. </a:t>
            </a:r>
            <a:r>
              <a:rPr lang="cs-CZ" altLang="cs-CZ" sz="2000" i="1" dirty="0" smtClean="0"/>
              <a:t>Právo pro střední školy</a:t>
            </a:r>
            <a:r>
              <a:rPr lang="cs-CZ" altLang="cs-CZ" sz="2000" dirty="0" smtClean="0"/>
              <a:t>. Praha: EDUKO, 2012, ISBN 978-80-8720-457-3.</a:t>
            </a:r>
            <a:r>
              <a:rPr lang="cs-CZ" altLang="cs-CZ" dirty="0" smtClean="0"/>
              <a:t> </a:t>
            </a:r>
          </a:p>
          <a:p>
            <a:pPr eaLnBrk="1" hangingPunct="1"/>
            <a:r>
              <a:rPr lang="cs-CZ" altLang="cs-CZ" sz="2000" dirty="0" smtClean="0"/>
              <a:t>ZLÁMAL, Jaroslav; BELLOVÁ, Jana; HALUZA, Jakub. </a:t>
            </a:r>
            <a:r>
              <a:rPr lang="cs-CZ" altLang="cs-CZ" sz="2000" i="1" dirty="0" smtClean="0"/>
              <a:t>Občanský a společenskovědní základ PRÁVO</a:t>
            </a:r>
            <a:r>
              <a:rPr lang="cs-CZ" altLang="cs-CZ" sz="2000" dirty="0" smtClean="0"/>
              <a:t>. Kralice na Hané: </a:t>
            </a:r>
            <a:r>
              <a:rPr lang="cs-CZ" altLang="cs-CZ" sz="2000" dirty="0" err="1" smtClean="0"/>
              <a:t>Computer</a:t>
            </a:r>
            <a:r>
              <a:rPr lang="cs-CZ" altLang="cs-CZ" sz="2000" dirty="0" smtClean="0"/>
              <a:t> Media s.r.o., 2011, ISBN 978-80-7402-090-2. </a:t>
            </a:r>
          </a:p>
          <a:p>
            <a:pPr eaLnBrk="1" hangingPunct="1"/>
            <a:r>
              <a:rPr lang="cs-CZ" altLang="cs-CZ" sz="2000" dirty="0" smtClean="0"/>
              <a:t>Microsoft Word – </a:t>
            </a:r>
            <a:r>
              <a:rPr lang="cs-CZ" altLang="cs-CZ" sz="2000" dirty="0" smtClean="0"/>
              <a:t>klipart - </a:t>
            </a:r>
            <a:r>
              <a:rPr lang="cs-CZ" sz="20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www.office.</a:t>
            </a:r>
            <a:r>
              <a:rPr lang="cs-CZ" sz="20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microsoft.com</a:t>
            </a:r>
            <a:endParaRPr lang="cs-CZ" altLang="cs-CZ" sz="2000" smtClean="0"/>
          </a:p>
          <a:p>
            <a:pPr eaLnBrk="1" hangingPunct="1"/>
            <a:r>
              <a:rPr lang="cs-CZ" altLang="cs-CZ" sz="2000" dirty="0" smtClean="0"/>
              <a:t>Čerpáno 22. 9. 2013</a:t>
            </a:r>
          </a:p>
          <a:p>
            <a:pPr eaLnBrk="1" hangingPunct="1"/>
            <a:r>
              <a:rPr lang="cs-CZ" altLang="cs-CZ" sz="2000" dirty="0" smtClean="0">
                <a:hlinkClick r:id="rId2"/>
              </a:rPr>
              <a:t>http://zakony.centrum.cz/zakonik-prace/cast-11-hlava-2</a:t>
            </a:r>
            <a:endParaRPr lang="cs-CZ" altLang="cs-CZ" sz="2000" dirty="0" smtClean="0"/>
          </a:p>
          <a:p>
            <a:pPr eaLnBrk="1" hangingPunct="1"/>
            <a:r>
              <a:rPr lang="cs-CZ" altLang="cs-CZ" sz="2000" dirty="0" smtClean="0">
                <a:hlinkClick r:id="rId3"/>
              </a:rPr>
              <a:t>http://zakony.centrum.cz/zakonik-prace/cast-11-hlava-2-dil-3</a:t>
            </a:r>
            <a:endParaRPr lang="cs-CZ" altLang="cs-CZ" sz="2000" dirty="0" smtClean="0"/>
          </a:p>
          <a:p>
            <a:pPr eaLnBrk="1" hangingPunct="1"/>
            <a:r>
              <a:rPr lang="cs-CZ" altLang="cs-CZ" sz="2000" dirty="0" smtClean="0">
                <a:hlinkClick r:id="rId4"/>
              </a:rPr>
              <a:t>http://zakony.centrum.cz/obcansky-zakonik/cast-1-hlava-2-paragraf-8</a:t>
            </a:r>
            <a:endParaRPr lang="cs-CZ" altLang="cs-CZ" sz="2000" dirty="0" smtClean="0"/>
          </a:p>
          <a:p>
            <a:pPr eaLnBrk="1" hangingPunct="1"/>
            <a:endParaRPr lang="cs-CZ" altLang="cs-CZ" sz="2000" dirty="0" smtClean="0">
              <a:solidFill>
                <a:srgbClr val="000000"/>
              </a:solidFill>
            </a:endParaRPr>
          </a:p>
          <a:p>
            <a:pPr eaLnBrk="1" hangingPunct="1"/>
            <a:endParaRPr lang="cs-CZ" altLang="cs-CZ" sz="2000" dirty="0" smtClean="0"/>
          </a:p>
        </p:txBody>
      </p:sp>
    </p:spTree>
  </p:cSld>
  <p:clrMapOvr>
    <a:masterClrMapping/>
  </p:clrMapOvr>
  <p:transition>
    <p:wedge/>
  </p:transition>
</p:sld>
</file>

<file path=ppt/theme/theme1.xml><?xml version="1.0" encoding="utf-8"?>
<a:theme xmlns:a="http://schemas.openxmlformats.org/drawingml/2006/main" name="Směsice">
  <a:themeElements>
    <a:clrScheme name="Směsice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Směsic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měsic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Blends</Template>
  <TotalTime>59</TotalTime>
  <Words>460</Words>
  <Application>Microsoft Office PowerPoint</Application>
  <PresentationFormat>Předvádění na obrazovce (4:3)</PresentationFormat>
  <Paragraphs>88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1" baseType="lpstr">
      <vt:lpstr>Tahoma</vt:lpstr>
      <vt:lpstr>Arial</vt:lpstr>
      <vt:lpstr>Wingdings</vt:lpstr>
      <vt:lpstr>Calibri</vt:lpstr>
      <vt:lpstr>Times New Roman</vt:lpstr>
      <vt:lpstr>Směsice</vt:lpstr>
      <vt:lpstr>Snímek 1</vt:lpstr>
      <vt:lpstr>Snímek 2</vt:lpstr>
      <vt:lpstr>Odpovědnost zaměstnance za škodu § 172-§186</vt:lpstr>
      <vt:lpstr>Zákoník práce: §250-§264</vt:lpstr>
      <vt:lpstr>Zaměstnanec</vt:lpstr>
      <vt:lpstr>Odpovědnost dělíme na:</vt:lpstr>
      <vt:lpstr>Snímek 7</vt:lpstr>
      <vt:lpstr>Obecná odpovědnost - škoda</vt:lpstr>
      <vt:lpstr>2. Zvláštní odpovědnost /hmotná/</vt:lpstr>
      <vt:lpstr>Od kdy je možno uzavřít dohodu o hmotné odpovědnosti  - na základě informací z předchozího učiva zdůvodni:</vt:lpstr>
      <vt:lpstr>Odpověď:</vt:lpstr>
      <vt:lpstr>Hmotná odpovědnost – zvláštní </vt:lpstr>
      <vt:lpstr>Zvláštní – odpovědnost za ztrátu svěřených předmětů</vt:lpstr>
      <vt:lpstr>Zvláštní –  za nesplnění povinností pří odvracení škody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Odpovědnost zaměstnance za škodu</dc:title>
  <dc:creator>Ludmila</dc:creator>
  <cp:lastModifiedBy>Dum</cp:lastModifiedBy>
  <cp:revision>11</cp:revision>
  <dcterms:created xsi:type="dcterms:W3CDTF">2011-11-13T17:14:39Z</dcterms:created>
  <dcterms:modified xsi:type="dcterms:W3CDTF">2014-10-16T10:21:43Z</dcterms:modified>
</cp:coreProperties>
</file>