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63" r:id="rId6"/>
    <p:sldId id="258" r:id="rId7"/>
    <p:sldId id="260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D6B2CB3-B3FD-42CE-BF15-847EBE06490A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98B3C4-DD6B-468D-A2CB-FCC4F35F3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1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mkos.cz/svaz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ik-prace/cast-12" TargetMode="External"/><Relationship Id="rId2" Type="http://schemas.openxmlformats.org/officeDocument/2006/relationships/hyperlink" Target="http://www.cmkos.cz/svaz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PR_100 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Odborová organizace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srpen-listopad2014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Odborová organizace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odborová organizace, odborový svaz, stávka  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§276-299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http://zakony.centrum.cz/zakonik-prace/cast-12</a:t>
            </a:r>
            <a:endParaRPr lang="cs-CZ" dirty="0" smtClean="0"/>
          </a:p>
          <a:p>
            <a:r>
              <a:rPr lang="cs-CZ" b="1" dirty="0" smtClean="0"/>
              <a:t>Odbory</a:t>
            </a:r>
            <a:r>
              <a:rPr lang="cs-CZ" dirty="0" smtClean="0"/>
              <a:t> – sdružení zaměstnanců</a:t>
            </a:r>
          </a:p>
          <a:p>
            <a:r>
              <a:rPr lang="cs-CZ" b="1" dirty="0" smtClean="0"/>
              <a:t>Cíl</a:t>
            </a:r>
            <a:r>
              <a:rPr lang="cs-CZ" dirty="0" smtClean="0"/>
              <a:t> jejich činnosti – prosazovat pracovní, sociální, politické a další zájmy všech pracujících</a:t>
            </a:r>
          </a:p>
          <a:p>
            <a:r>
              <a:rPr lang="cs-CZ" dirty="0" smtClean="0"/>
              <a:t>Do roku 1989 –  Revoluční odborové hnutí (ROH) – poté změna na Českomoravskou konfederaci odborových svazů (ČMKOS)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Odborová organizace může vzniknout: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-pokud </a:t>
            </a:r>
            <a:r>
              <a:rPr lang="cs-CZ" dirty="0" smtClean="0"/>
              <a:t>ji </a:t>
            </a:r>
            <a:r>
              <a:rPr lang="cs-CZ" dirty="0" smtClean="0"/>
              <a:t>založí alespoň </a:t>
            </a:r>
            <a:r>
              <a:rPr lang="cs-CZ" b="1" dirty="0" smtClean="0"/>
              <a:t>tři </a:t>
            </a:r>
            <a:r>
              <a:rPr lang="cs-CZ" dirty="0" smtClean="0"/>
              <a:t>zaměstnanci, jeden </a:t>
            </a:r>
          </a:p>
          <a:p>
            <a:r>
              <a:rPr lang="cs-CZ" dirty="0"/>
              <a:t> </a:t>
            </a:r>
            <a:r>
              <a:rPr lang="cs-CZ" dirty="0" smtClean="0"/>
              <a:t> z nich je u zaměstnavatele v pracovním </a:t>
            </a:r>
          </a:p>
          <a:p>
            <a:r>
              <a:rPr lang="cs-CZ" dirty="0"/>
              <a:t> </a:t>
            </a:r>
            <a:r>
              <a:rPr lang="cs-CZ" dirty="0" smtClean="0"/>
              <a:t> poměru a jednomu z nich musí být </a:t>
            </a:r>
            <a:r>
              <a:rPr lang="cs-CZ" b="1" dirty="0" smtClean="0"/>
              <a:t>18 let </a:t>
            </a:r>
            <a:r>
              <a:rPr lang="cs-CZ" dirty="0" smtClean="0"/>
              <a:t>– </a:t>
            </a:r>
          </a:p>
          <a:p>
            <a:r>
              <a:rPr lang="cs-CZ" dirty="0"/>
              <a:t> </a:t>
            </a:r>
            <a:r>
              <a:rPr lang="cs-CZ" dirty="0" smtClean="0"/>
              <a:t> přípravný výbor – vytvoří návrhy stanov – </a:t>
            </a:r>
          </a:p>
          <a:p>
            <a:r>
              <a:rPr lang="cs-CZ" dirty="0"/>
              <a:t> </a:t>
            </a:r>
            <a:r>
              <a:rPr lang="cs-CZ" dirty="0" smtClean="0"/>
              <a:t> ustavující schůze</a:t>
            </a:r>
          </a:p>
          <a:p>
            <a:endParaRPr lang="cs-CZ" dirty="0" smtClean="0"/>
          </a:p>
          <a:p>
            <a:r>
              <a:rPr lang="cs-CZ" dirty="0" smtClean="0"/>
              <a:t>Nejjednodušší způsob – obrátit se na příslušný odborový svaz.</a:t>
            </a:r>
          </a:p>
          <a:p>
            <a:endParaRPr lang="cs-CZ" dirty="0" smtClean="0"/>
          </a:p>
          <a:p>
            <a:r>
              <a:rPr lang="cs-CZ" dirty="0" smtClean="0"/>
              <a:t>Členské odborové svazy: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cmkos.cz</a:t>
            </a:r>
            <a:r>
              <a:rPr lang="cs-CZ" dirty="0" smtClean="0">
                <a:hlinkClick r:id="rId2"/>
              </a:rPr>
              <a:t>/svazy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Zaměstnanec - odborář – odvádí stanovené procento ze své mzdy jako příspěvek člena odborové organizace.</a:t>
            </a:r>
            <a:endParaRPr lang="cs-CZ" dirty="0"/>
          </a:p>
        </p:txBody>
      </p:sp>
      <p:pic>
        <p:nvPicPr>
          <p:cNvPr id="2057" name="Picture 9" descr="File:Praha, Václavské nám&amp;ecaron;stí, Demonstrace 2011, r&amp;uring;zné transparen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7344816" cy="388682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odborů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kontrola dodržování pracovně-právních </a:t>
            </a:r>
          </a:p>
          <a:p>
            <a:r>
              <a:rPr lang="cs-CZ" dirty="0"/>
              <a:t> </a:t>
            </a:r>
            <a:r>
              <a:rPr lang="cs-CZ" dirty="0" smtClean="0"/>
              <a:t> předpisů</a:t>
            </a:r>
          </a:p>
          <a:p>
            <a:r>
              <a:rPr lang="cs-CZ" dirty="0" smtClean="0"/>
              <a:t>- spolurozhodování (se zaměstnavatelem) o </a:t>
            </a:r>
          </a:p>
          <a:p>
            <a:r>
              <a:rPr lang="cs-CZ" dirty="0"/>
              <a:t> </a:t>
            </a:r>
            <a:r>
              <a:rPr lang="cs-CZ" dirty="0" smtClean="0"/>
              <a:t>  FKSP, rozvázání pracovního poměru, o </a:t>
            </a:r>
          </a:p>
          <a:p>
            <a:r>
              <a:rPr lang="cs-CZ" dirty="0"/>
              <a:t> </a:t>
            </a:r>
            <a:r>
              <a:rPr lang="cs-CZ" dirty="0" smtClean="0"/>
              <a:t>  kolektivní smlouvě, dovolených, mzdách ….</a:t>
            </a:r>
          </a:p>
          <a:p>
            <a:r>
              <a:rPr lang="cs-CZ" dirty="0" smtClean="0"/>
              <a:t>- kontrola BOZP</a:t>
            </a:r>
          </a:p>
          <a:p>
            <a:r>
              <a:rPr lang="cs-CZ" dirty="0" smtClean="0"/>
              <a:t>- může zastupovat člena v pracovně-právním </a:t>
            </a:r>
          </a:p>
          <a:p>
            <a:r>
              <a:rPr lang="cs-CZ" dirty="0"/>
              <a:t> </a:t>
            </a:r>
            <a:r>
              <a:rPr lang="cs-CZ" dirty="0" smtClean="0"/>
              <a:t> sporu </a:t>
            </a:r>
          </a:p>
          <a:p>
            <a:r>
              <a:rPr lang="cs-CZ" dirty="0" smtClean="0"/>
              <a:t>- kolektivní vyjednávání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Zaměstnavatel musí odbory informovat například 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vývoji mezd a platů</a:t>
            </a:r>
          </a:p>
          <a:p>
            <a:r>
              <a:rPr lang="cs-CZ" dirty="0" smtClean="0"/>
              <a:t>- ekonomické situaci podniku</a:t>
            </a:r>
          </a:p>
          <a:p>
            <a:r>
              <a:rPr lang="cs-CZ" dirty="0" smtClean="0"/>
              <a:t>- o změnách pracovních podmínek, o </a:t>
            </a:r>
          </a:p>
          <a:p>
            <a:r>
              <a:rPr lang="cs-CZ" dirty="0"/>
              <a:t> </a:t>
            </a:r>
            <a:r>
              <a:rPr lang="cs-CZ" dirty="0" smtClean="0"/>
              <a:t> ekologických opatřeních (důsledek činnosti)</a:t>
            </a:r>
          </a:p>
          <a:p>
            <a:r>
              <a:rPr lang="cs-CZ" dirty="0" smtClean="0"/>
              <a:t>- nabídce pracovních míst</a:t>
            </a:r>
          </a:p>
          <a:p>
            <a:r>
              <a:rPr lang="cs-CZ" dirty="0" smtClean="0"/>
              <a:t>- BOZP, pracovním tempu, změnách v </a:t>
            </a:r>
          </a:p>
          <a:p>
            <a:r>
              <a:rPr lang="cs-CZ" dirty="0"/>
              <a:t> </a:t>
            </a:r>
            <a:r>
              <a:rPr lang="cs-CZ" dirty="0" smtClean="0"/>
              <a:t> organizaci práce atd.</a:t>
            </a:r>
          </a:p>
          <a:p>
            <a:endParaRPr lang="cs-CZ" dirty="0" smtClean="0"/>
          </a:p>
          <a:p>
            <a:r>
              <a:rPr lang="cs-CZ" dirty="0" smtClean="0"/>
              <a:t>Poskytuje jim informace </a:t>
            </a:r>
            <a:r>
              <a:rPr lang="cs-CZ" b="1" dirty="0" smtClean="0"/>
              <a:t>– mlčenlivost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- můžou zaměstnavateli usnadnit komunikaci </a:t>
            </a:r>
          </a:p>
          <a:p>
            <a:r>
              <a:rPr lang="cs-CZ" dirty="0"/>
              <a:t> </a:t>
            </a:r>
            <a:r>
              <a:rPr lang="cs-CZ" dirty="0" smtClean="0"/>
              <a:t> se zaměstnanci – předat informace</a:t>
            </a:r>
          </a:p>
          <a:p>
            <a:endParaRPr lang="cs-CZ" dirty="0"/>
          </a:p>
          <a:p>
            <a:r>
              <a:rPr lang="cs-CZ" dirty="0" smtClean="0"/>
              <a:t>- můžou upozorněním na nedostatky (</a:t>
            </a:r>
            <a:r>
              <a:rPr lang="cs-CZ" dirty="0" err="1" smtClean="0"/>
              <a:t>např</a:t>
            </a:r>
            <a:r>
              <a:rPr lang="cs-CZ" dirty="0" smtClean="0"/>
              <a:t> v </a:t>
            </a:r>
          </a:p>
          <a:p>
            <a:r>
              <a:rPr lang="cs-CZ" dirty="0"/>
              <a:t> </a:t>
            </a:r>
            <a:r>
              <a:rPr lang="cs-CZ" dirty="0" smtClean="0"/>
              <a:t> BOZP) ušetřit zaměstnavateli peníze</a:t>
            </a:r>
          </a:p>
          <a:p>
            <a:endParaRPr lang="cs-CZ" dirty="0" smtClean="0"/>
          </a:p>
          <a:p>
            <a:r>
              <a:rPr lang="cs-CZ" dirty="0" smtClean="0"/>
              <a:t>Ale především můžou tlakem na zaměstnavatele získat pro zaměstnance lepší podmínky, výhody a prosadit jejich práva.</a:t>
            </a:r>
          </a:p>
          <a:p>
            <a:r>
              <a:rPr lang="cs-CZ" b="1" dirty="0" smtClean="0"/>
              <a:t>Nátlakové akce:</a:t>
            </a:r>
          </a:p>
          <a:p>
            <a:r>
              <a:rPr lang="cs-CZ" dirty="0" smtClean="0"/>
              <a:t>Vyjednávání, protesty, stávka, </a:t>
            </a:r>
            <a:r>
              <a:rPr lang="cs-CZ" b="1" dirty="0" smtClean="0"/>
              <a:t>generální stávka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pPr eaLnBrk="1" hangingPunct="1"/>
            <a:r>
              <a:rPr lang="cs-CZ" sz="2000" dirty="0" smtClean="0"/>
              <a:t>Microsoft Word – </a:t>
            </a:r>
            <a:r>
              <a:rPr lang="cs-CZ" sz="2000" dirty="0" smtClean="0"/>
              <a:t>klipart –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Čerpáno: 22. 9. 2013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cmkos.cz</a:t>
            </a:r>
            <a:r>
              <a:rPr lang="cs-CZ" sz="2000" dirty="0" smtClean="0">
                <a:hlinkClick r:id="rId2"/>
              </a:rPr>
              <a:t>/svazy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http://zakony.centrum.cz/zakonik-prace/cast-12</a:t>
            </a:r>
            <a:endParaRPr lang="cs-CZ" sz="2000" dirty="0" smtClean="0"/>
          </a:p>
          <a:p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73</TotalTime>
  <Words>407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Snímek 2</vt:lpstr>
      <vt:lpstr>Odborová organizace</vt:lpstr>
      <vt:lpstr>§276-299</vt:lpstr>
      <vt:lpstr>Odborová organizace může vzniknout:</vt:lpstr>
      <vt:lpstr>Snímek 6</vt:lpstr>
      <vt:lpstr>Práva odborů</vt:lpstr>
      <vt:lpstr>Zaměstnavatel musí odbory informovat například o:</vt:lpstr>
      <vt:lpstr>Odbory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Odborová organizace</dc:title>
  <dc:creator>ucitel</dc:creator>
  <cp:lastModifiedBy>Dum</cp:lastModifiedBy>
  <cp:revision>12</cp:revision>
  <dcterms:created xsi:type="dcterms:W3CDTF">2013-09-22T07:36:52Z</dcterms:created>
  <dcterms:modified xsi:type="dcterms:W3CDTF">2014-10-16T10:17:01Z</dcterms:modified>
</cp:coreProperties>
</file>