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8" r:id="rId8"/>
    <p:sldId id="260" r:id="rId9"/>
    <p:sldId id="269" r:id="rId10"/>
    <p:sldId id="263" r:id="rId11"/>
    <p:sldId id="261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3E120-0C2D-4C53-BE6E-4EE6629F38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85D1-BE1D-4D57-A8C2-BF74F7198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3E120-0C2D-4C53-BE6E-4EE6629F38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85D1-BE1D-4D57-A8C2-BF74F7198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3E120-0C2D-4C53-BE6E-4EE6629F38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85D1-BE1D-4D57-A8C2-BF74F7198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3E120-0C2D-4C53-BE6E-4EE6629F38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85D1-BE1D-4D57-A8C2-BF74F7198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3E120-0C2D-4C53-BE6E-4EE6629F38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85D1-BE1D-4D57-A8C2-BF74F7198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3E120-0C2D-4C53-BE6E-4EE6629F38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85D1-BE1D-4D57-A8C2-BF74F7198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3E120-0C2D-4C53-BE6E-4EE6629F38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85D1-BE1D-4D57-A8C2-BF74F7198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3E120-0C2D-4C53-BE6E-4EE6629F38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85D1-BE1D-4D57-A8C2-BF74F7198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3E120-0C2D-4C53-BE6E-4EE6629F38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85D1-BE1D-4D57-A8C2-BF74F7198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3E120-0C2D-4C53-BE6E-4EE6629F38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85D1-BE1D-4D57-A8C2-BF74F7198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3E120-0C2D-4C53-BE6E-4EE6629F38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C85D1-BE1D-4D57-A8C2-BF74F7198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03E120-0C2D-4C53-BE6E-4EE6629F38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C85D1-BE1D-4D57-A8C2-BF74F7198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.centrum.cz/zivnostensky-zakon" TargetMode="External"/><Relationship Id="rId2" Type="http://schemas.openxmlformats.org/officeDocument/2006/relationships/hyperlink" Target="http://zakony.centrum.cz/zakon-o-ucetnictv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-o-danich-z-prijmu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-o-ucetnictvi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.centrum.cz/zakon-o-ucetnictvi" TargetMode="External"/><Relationship Id="rId2" Type="http://schemas.openxmlformats.org/officeDocument/2006/relationships/hyperlink" Target="http://zakony.centrum.cz/zakon-o-danich-z-prijm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>
    <p:pull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DAE_101 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Účetní soustavy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Účetní soustavy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podnikání, účetnictví, daňová evidence</a:t>
            </a:r>
            <a:endParaRPr lang="cs-CZ" dirty="0"/>
          </a:p>
        </p:txBody>
      </p:sp>
    </p:spTree>
  </p:cSld>
  <p:clrMapOvr>
    <a:masterClrMapping/>
  </p:clrMapOvr>
  <p:transition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Podnikání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600" b="1" dirty="0" smtClean="0"/>
              <a:t>Podnikání – </a:t>
            </a:r>
            <a:r>
              <a:rPr lang="cs-CZ" b="1" dirty="0" smtClean="0"/>
              <a:t>je to soustavná činnost,  která je provozovaná samostatně, vlastním jménem, na vlastní odpovědnost, cílem je dosažení zisku</a:t>
            </a:r>
          </a:p>
          <a:p>
            <a:r>
              <a:rPr lang="cs-CZ" b="1" dirty="0" smtClean="0"/>
              <a:t>Podnikatel – právnická osoba (PO) a fyzická osoba (FO)</a:t>
            </a:r>
          </a:p>
          <a:p>
            <a:endParaRPr lang="cs-CZ" b="1" dirty="0" smtClean="0"/>
          </a:p>
          <a:p>
            <a:r>
              <a:rPr lang="cs-CZ" b="1" dirty="0" smtClean="0"/>
              <a:t>PO – je účetní jednotkou – zákon o </a:t>
            </a:r>
            <a:r>
              <a:rPr lang="cs-CZ" b="1" dirty="0" smtClean="0">
                <a:solidFill>
                  <a:srgbClr val="FF0000"/>
                </a:solidFill>
              </a:rPr>
              <a:t>účetnictví</a:t>
            </a:r>
          </a:p>
          <a:p>
            <a:r>
              <a:rPr lang="cs-CZ" b="1" dirty="0" smtClean="0">
                <a:hlinkClick r:id="rId2"/>
              </a:rPr>
              <a:t>http://zakony.centrum.cz/zakon-o-ucetnictvi</a:t>
            </a:r>
            <a:endParaRPr lang="cs-CZ" b="1" dirty="0" smtClean="0"/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FO – na základě živnostenského oprávnění </a:t>
            </a:r>
            <a:r>
              <a:rPr lang="cs-CZ" b="1" dirty="0" smtClean="0">
                <a:solidFill>
                  <a:srgbClr val="FF0000"/>
                </a:solidFill>
              </a:rPr>
              <a:t>- živnostenský zákon</a:t>
            </a:r>
          </a:p>
          <a:p>
            <a:r>
              <a:rPr lang="cs-CZ" b="1" dirty="0" smtClean="0"/>
              <a:t> </a:t>
            </a:r>
            <a:r>
              <a:rPr lang="cs-CZ" b="1" dirty="0" smtClean="0">
                <a:hlinkClick r:id="rId3"/>
              </a:rPr>
              <a:t>http://zakony.centrum.cz/zivnostensky-zakon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</a:t>
            </a:r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Podnikatel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>         - účetní jednotkou – pokud obrat přesáhl </a:t>
            </a:r>
            <a:br>
              <a:rPr lang="cs-CZ" sz="3200" b="1" dirty="0" smtClean="0"/>
            </a:br>
            <a:r>
              <a:rPr lang="cs-CZ" sz="3200" b="1" dirty="0" smtClean="0"/>
              <a:t>         25 000 </a:t>
            </a:r>
            <a:r>
              <a:rPr lang="cs-CZ" sz="3200" b="1" dirty="0" err="1" smtClean="0"/>
              <a:t>000</a:t>
            </a:r>
            <a:r>
              <a:rPr lang="cs-CZ" sz="3200" b="1" dirty="0" smtClean="0"/>
              <a:t>,- </a:t>
            </a:r>
            <a:r>
              <a:rPr lang="cs-CZ" sz="3200" b="1" dirty="0" smtClean="0"/>
              <a:t>Kč - případně dobrovolně</a:t>
            </a:r>
            <a:br>
              <a:rPr lang="cs-CZ" sz="3200" b="1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ucitel\Local Settings\Temporary Internet Files\Content.IE5\4HTKLIDU\MP9003829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420888"/>
            <a:ext cx="4752528" cy="3394663"/>
          </a:xfrm>
          <a:prstGeom prst="rect">
            <a:avLst/>
          </a:prstGeom>
          <a:noFill/>
        </p:spPr>
      </p:pic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Daňová evidence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- od 1. 1. 2004 ( do té doby – jednoduché účetnictví) - </a:t>
            </a:r>
            <a:r>
              <a:rPr lang="cs-CZ" sz="2800" b="1" dirty="0" smtClean="0"/>
              <a:t>FO</a:t>
            </a:r>
          </a:p>
          <a:p>
            <a:r>
              <a:rPr lang="cs-CZ" sz="2800" dirty="0" smtClean="0"/>
              <a:t>- snadná evidence </a:t>
            </a:r>
            <a:r>
              <a:rPr lang="cs-CZ" sz="2800" b="1" dirty="0" smtClean="0"/>
              <a:t>příjmů a výdajů </a:t>
            </a:r>
            <a:r>
              <a:rPr lang="cs-CZ" sz="2800" dirty="0" smtClean="0"/>
              <a:t>ovlivňujících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základ daně podnikatele </a:t>
            </a:r>
          </a:p>
          <a:p>
            <a:r>
              <a:rPr lang="cs-CZ" sz="2800" dirty="0" smtClean="0"/>
              <a:t>- sleduje příjmy, výdaje, pohledávky, závazky, majetek…</a:t>
            </a:r>
          </a:p>
          <a:p>
            <a:r>
              <a:rPr lang="cs-CZ" sz="2800" dirty="0" smtClean="0"/>
              <a:t>- u drobného podnikání</a:t>
            </a:r>
          </a:p>
          <a:p>
            <a:r>
              <a:rPr lang="cs-CZ" sz="2800" dirty="0" smtClean="0"/>
              <a:t>- řídí se </a:t>
            </a:r>
            <a:r>
              <a:rPr lang="cs-CZ" sz="2800" dirty="0" smtClean="0">
                <a:solidFill>
                  <a:srgbClr val="00B050"/>
                </a:solidFill>
              </a:rPr>
              <a:t>Zákonem o daních z příjmů </a:t>
            </a:r>
            <a:r>
              <a:rPr lang="cs-CZ" sz="2800" dirty="0" smtClean="0"/>
              <a:t>(zákon č. 586/1992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Sb.)</a:t>
            </a:r>
          </a:p>
          <a:p>
            <a:r>
              <a:rPr lang="cs-CZ" sz="2800" dirty="0" smtClean="0"/>
              <a:t> </a:t>
            </a:r>
            <a:r>
              <a:rPr lang="cs-CZ" sz="2800" dirty="0" smtClean="0">
                <a:hlinkClick r:id="rId2"/>
              </a:rPr>
              <a:t>http://zakony.centrum.cz/zakon-o-danich-z-prijmu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/>
              <a:t>D</a:t>
            </a:r>
            <a:r>
              <a:rPr lang="cs-CZ" sz="2800" dirty="0" smtClean="0"/>
              <a:t>aňový základ se určuje ze </a:t>
            </a:r>
            <a:r>
              <a:rPr lang="cs-CZ" sz="2800" b="1" dirty="0" smtClean="0"/>
              <a:t>skutečně obdržených </a:t>
            </a:r>
            <a:r>
              <a:rPr lang="cs-CZ" sz="2800" dirty="0" smtClean="0"/>
              <a:t>příjmů a výdajů.</a:t>
            </a:r>
          </a:p>
          <a:p>
            <a:endParaRPr lang="cs-CZ" sz="2800" b="1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endParaRPr lang="cs-CZ" sz="1300" b="1" dirty="0"/>
          </a:p>
          <a:p>
            <a:endParaRPr lang="cs-CZ" sz="1300" b="1" dirty="0" smtClean="0"/>
          </a:p>
          <a:p>
            <a:endParaRPr lang="cs-CZ" sz="1300" b="1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Daňový základ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se určuje ze </a:t>
            </a:r>
            <a:r>
              <a:rPr lang="cs-CZ" b="1" dirty="0" smtClean="0"/>
              <a:t>skutečně obdržených </a:t>
            </a:r>
            <a:r>
              <a:rPr lang="cs-CZ" dirty="0" smtClean="0"/>
              <a:t>příjmů a   </a:t>
            </a:r>
          </a:p>
          <a:p>
            <a:r>
              <a:rPr lang="cs-CZ" dirty="0" smtClean="0"/>
              <a:t>  výdajů</a:t>
            </a:r>
          </a:p>
          <a:p>
            <a:endParaRPr lang="cs-CZ" dirty="0" smtClean="0"/>
          </a:p>
          <a:p>
            <a:r>
              <a:rPr lang="cs-CZ" dirty="0" smtClean="0"/>
              <a:t>Při kontrole: musí prokázat  výši majetku, závazků, příjmy  a výdaje </a:t>
            </a:r>
            <a:r>
              <a:rPr lang="cs-CZ" b="1" dirty="0" smtClean="0"/>
              <a:t>– DOKLADUJE JE</a:t>
            </a:r>
          </a:p>
          <a:p>
            <a:endParaRPr lang="cs-CZ" b="1" dirty="0" smtClean="0"/>
          </a:p>
          <a:p>
            <a:r>
              <a:rPr lang="cs-CZ" b="1" dirty="0" smtClean="0"/>
              <a:t>Ručně nebo na PC</a:t>
            </a:r>
          </a:p>
          <a:p>
            <a:endParaRPr lang="cs-CZ" dirty="0"/>
          </a:p>
        </p:txBody>
      </p:sp>
    </p:spTree>
  </p:cSld>
  <p:clrMapOvr>
    <a:masterClrMapping/>
  </p:clrMapOvr>
  <p:transition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Účetnictví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80000"/>
              </a:lnSpc>
            </a:pPr>
            <a:endParaRPr lang="cs-CZ" sz="1200" b="1" dirty="0" smtClean="0"/>
          </a:p>
          <a:p>
            <a:pPr>
              <a:lnSpc>
                <a:spcPct val="80000"/>
              </a:lnSpc>
            </a:pPr>
            <a:r>
              <a:rPr lang="cs-CZ" sz="3600" dirty="0" smtClean="0"/>
              <a:t>- původně označováno jako účetnictví podvojné</a:t>
            </a:r>
          </a:p>
          <a:p>
            <a:pPr>
              <a:lnSpc>
                <a:spcPct val="80000"/>
              </a:lnSpc>
            </a:pPr>
            <a:r>
              <a:rPr lang="cs-CZ" sz="3600" dirty="0" smtClean="0"/>
              <a:t>- </a:t>
            </a:r>
            <a:r>
              <a:rPr lang="cs-CZ" sz="3600" b="1" dirty="0" smtClean="0"/>
              <a:t>účetní jednotka </a:t>
            </a:r>
            <a:r>
              <a:rPr lang="cs-CZ" sz="3600" dirty="0" smtClean="0"/>
              <a:t>(PO či FO ) – zjišťuje </a:t>
            </a:r>
            <a:r>
              <a:rPr lang="cs-CZ" sz="3600" b="1" dirty="0" smtClean="0"/>
              <a:t>daňový základ</a:t>
            </a:r>
          </a:p>
          <a:p>
            <a:pPr>
              <a:lnSpc>
                <a:spcPct val="80000"/>
              </a:lnSpc>
            </a:pPr>
            <a:r>
              <a:rPr lang="cs-CZ" sz="3600" b="1" dirty="0" smtClean="0"/>
              <a:t>- </a:t>
            </a:r>
            <a:r>
              <a:rPr lang="cs-CZ" sz="3600" dirty="0" smtClean="0"/>
              <a:t>sleduje </a:t>
            </a:r>
            <a:r>
              <a:rPr lang="cs-CZ" sz="3600" b="1" dirty="0" smtClean="0"/>
              <a:t>náklady a výnosy </a:t>
            </a:r>
            <a:r>
              <a:rPr lang="cs-CZ" sz="3600" dirty="0" smtClean="0"/>
              <a:t>– jejich porovnání – </a:t>
            </a:r>
          </a:p>
          <a:p>
            <a:pPr>
              <a:lnSpc>
                <a:spcPct val="80000"/>
              </a:lnSpc>
            </a:pPr>
            <a:r>
              <a:rPr lang="cs-CZ" sz="3600" dirty="0"/>
              <a:t> </a:t>
            </a:r>
            <a:r>
              <a:rPr lang="cs-CZ" sz="3600" dirty="0" smtClean="0"/>
              <a:t> hospodářský výsledek  - </a:t>
            </a:r>
            <a:r>
              <a:rPr lang="cs-CZ" sz="3600" b="1" dirty="0" smtClean="0"/>
              <a:t>zisk nebo ztráta</a:t>
            </a:r>
          </a:p>
          <a:p>
            <a:pPr>
              <a:lnSpc>
                <a:spcPct val="80000"/>
              </a:lnSpc>
            </a:pPr>
            <a:r>
              <a:rPr lang="cs-CZ" sz="3600" b="1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cs-CZ" sz="3600" b="1" dirty="0" smtClean="0"/>
              <a:t>Účetnictví : </a:t>
            </a:r>
            <a:r>
              <a:rPr lang="cs-CZ" sz="3600" dirty="0" smtClean="0"/>
              <a:t>jednookruhové (spojené finanční a vnitropodnikové  </a:t>
            </a:r>
          </a:p>
          <a:p>
            <a:pPr>
              <a:lnSpc>
                <a:spcPct val="80000"/>
              </a:lnSpc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         účetnictví)</a:t>
            </a:r>
          </a:p>
          <a:p>
            <a:pPr>
              <a:lnSpc>
                <a:spcPct val="80000"/>
              </a:lnSpc>
              <a:buNone/>
            </a:pPr>
            <a:r>
              <a:rPr lang="cs-CZ" sz="3600" b="1" dirty="0" smtClean="0"/>
              <a:t>                           </a:t>
            </a:r>
            <a:r>
              <a:rPr lang="cs-CZ" sz="3600" dirty="0" err="1" smtClean="0"/>
              <a:t>dvouokruhové</a:t>
            </a:r>
            <a:r>
              <a:rPr lang="cs-CZ" sz="3600" dirty="0" smtClean="0"/>
              <a:t> (oddělení finančního a </a:t>
            </a:r>
          </a:p>
          <a:p>
            <a:pPr>
              <a:lnSpc>
                <a:spcPct val="80000"/>
              </a:lnSpc>
              <a:buNone/>
            </a:pPr>
            <a:r>
              <a:rPr lang="cs-CZ" sz="3600" dirty="0" smtClean="0"/>
              <a:t>                           vnitropodnikového účetnictví)</a:t>
            </a:r>
            <a:endParaRPr lang="cs-CZ" sz="3600" b="1" dirty="0" smtClean="0"/>
          </a:p>
          <a:p>
            <a:pPr>
              <a:lnSpc>
                <a:spcPct val="80000"/>
              </a:lnSpc>
              <a:buNone/>
            </a:pPr>
            <a:endParaRPr lang="cs-CZ" sz="3600" b="1" dirty="0"/>
          </a:p>
          <a:p>
            <a:pPr>
              <a:lnSpc>
                <a:spcPct val="80000"/>
              </a:lnSpc>
              <a:buNone/>
            </a:pPr>
            <a:r>
              <a:rPr lang="cs-CZ" sz="3600" b="1" dirty="0" smtClean="0"/>
              <a:t>Vysvětlení</a:t>
            </a:r>
            <a:r>
              <a:rPr lang="cs-CZ" sz="3600" dirty="0" smtClean="0"/>
              <a:t>:  finanční účetnictví – vede se za podnik – celý</a:t>
            </a:r>
          </a:p>
          <a:p>
            <a:pPr>
              <a:lnSpc>
                <a:spcPct val="80000"/>
              </a:lnSpc>
              <a:buNone/>
            </a:pPr>
            <a:endParaRPr lang="cs-CZ" sz="3600" dirty="0" smtClean="0"/>
          </a:p>
          <a:p>
            <a:pPr>
              <a:lnSpc>
                <a:spcPct val="80000"/>
              </a:lnSpc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vnitropodnikové účetnictví – vedou vnitropodnikové    </a:t>
            </a:r>
          </a:p>
          <a:p>
            <a:pPr>
              <a:lnSpc>
                <a:spcPct val="80000"/>
              </a:lnSpc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útvary</a:t>
            </a:r>
          </a:p>
          <a:p>
            <a:pPr>
              <a:lnSpc>
                <a:spcPct val="80000"/>
              </a:lnSpc>
              <a:buNone/>
            </a:pPr>
            <a:endParaRPr lang="cs-CZ" sz="3600" dirty="0" smtClean="0"/>
          </a:p>
          <a:p>
            <a:pPr>
              <a:lnSpc>
                <a:spcPct val="80000"/>
              </a:lnSpc>
              <a:buNone/>
            </a:pPr>
            <a:endParaRPr lang="cs-CZ" sz="3600" dirty="0" smtClean="0"/>
          </a:p>
          <a:p>
            <a:pPr>
              <a:lnSpc>
                <a:spcPct val="80000"/>
              </a:lnSpc>
              <a:buNone/>
            </a:pPr>
            <a:r>
              <a:rPr lang="cs-CZ" sz="3600" dirty="0" smtClean="0"/>
              <a:t>Účetnictví vedeno dle </a:t>
            </a:r>
            <a:r>
              <a:rPr lang="cs-CZ" sz="3600" b="1" dirty="0" smtClean="0"/>
              <a:t>Zákona o účetnictví - č. 563/1991 Sb.   </a:t>
            </a:r>
          </a:p>
          <a:p>
            <a:pPr>
              <a:lnSpc>
                <a:spcPct val="80000"/>
              </a:lnSpc>
              <a:buNone/>
            </a:pPr>
            <a:r>
              <a:rPr lang="cs-CZ" sz="3600" b="1" dirty="0" smtClean="0">
                <a:hlinkClick r:id="rId2"/>
              </a:rPr>
              <a:t>http://zakony.centrum.cz/zakon-o-ucetnictvi</a:t>
            </a:r>
            <a:endParaRPr lang="cs-CZ" sz="3600" b="1" dirty="0" smtClean="0"/>
          </a:p>
          <a:p>
            <a:pPr>
              <a:lnSpc>
                <a:spcPct val="80000"/>
              </a:lnSpc>
              <a:buNone/>
            </a:pPr>
            <a:endParaRPr lang="cs-CZ" sz="3600" b="1" dirty="0" smtClean="0"/>
          </a:p>
          <a:p>
            <a:pPr>
              <a:lnSpc>
                <a:spcPct val="80000"/>
              </a:lnSpc>
              <a:buNone/>
            </a:pPr>
            <a:endParaRPr lang="cs-CZ" sz="3600" dirty="0"/>
          </a:p>
          <a:p>
            <a:pPr>
              <a:lnSpc>
                <a:spcPct val="80000"/>
              </a:lnSpc>
              <a:buNone/>
            </a:pPr>
            <a:endParaRPr lang="cs-CZ" sz="2800" b="1" dirty="0"/>
          </a:p>
          <a:p>
            <a:pPr>
              <a:lnSpc>
                <a:spcPct val="80000"/>
              </a:lnSpc>
            </a:pPr>
            <a:endParaRPr lang="cs-CZ" sz="1200" b="1" dirty="0" smtClean="0"/>
          </a:p>
          <a:p>
            <a:pPr>
              <a:lnSpc>
                <a:spcPct val="80000"/>
              </a:lnSpc>
            </a:pPr>
            <a:endParaRPr lang="cs-CZ" sz="1200" b="1" dirty="0"/>
          </a:p>
          <a:p>
            <a:pPr>
              <a:lnSpc>
                <a:spcPct val="80000"/>
              </a:lnSpc>
            </a:pPr>
            <a:endParaRPr lang="cs-CZ" sz="1200" b="1" dirty="0" smtClean="0"/>
          </a:p>
          <a:p>
            <a:pPr>
              <a:lnSpc>
                <a:spcPct val="80000"/>
              </a:lnSpc>
            </a:pPr>
            <a:endParaRPr lang="cs-CZ" sz="1200" b="1" dirty="0"/>
          </a:p>
          <a:p>
            <a:pPr>
              <a:lnSpc>
                <a:spcPct val="80000"/>
              </a:lnSpc>
            </a:pPr>
            <a:endParaRPr lang="cs-CZ" sz="1200" b="1" dirty="0" smtClean="0"/>
          </a:p>
          <a:p>
            <a:pPr>
              <a:lnSpc>
                <a:spcPct val="80000"/>
              </a:lnSpc>
            </a:pPr>
            <a:endParaRPr lang="cs-CZ" sz="1200" b="1" dirty="0"/>
          </a:p>
          <a:p>
            <a:pPr>
              <a:lnSpc>
                <a:spcPct val="80000"/>
              </a:lnSpc>
            </a:pPr>
            <a:endParaRPr lang="cs-CZ" sz="1200" b="1" dirty="0" smtClean="0"/>
          </a:p>
          <a:p>
            <a:pPr>
              <a:lnSpc>
                <a:spcPct val="80000"/>
              </a:lnSpc>
            </a:pPr>
            <a:endParaRPr lang="cs-CZ" sz="1200" b="1" dirty="0"/>
          </a:p>
          <a:p>
            <a:pPr>
              <a:lnSpc>
                <a:spcPct val="80000"/>
              </a:lnSpc>
            </a:pPr>
            <a:endParaRPr lang="cs-CZ" sz="1200" b="1" dirty="0" smtClean="0"/>
          </a:p>
          <a:p>
            <a:pPr>
              <a:lnSpc>
                <a:spcPct val="80000"/>
              </a:lnSpc>
            </a:pPr>
            <a:endParaRPr lang="cs-CZ" sz="1200" b="1" dirty="0"/>
          </a:p>
          <a:p>
            <a:pPr>
              <a:lnSpc>
                <a:spcPct val="80000"/>
              </a:lnSpc>
            </a:pPr>
            <a:endParaRPr lang="cs-CZ" sz="1200" b="1" dirty="0" smtClean="0"/>
          </a:p>
          <a:p>
            <a:pPr>
              <a:lnSpc>
                <a:spcPct val="80000"/>
              </a:lnSpc>
            </a:pPr>
            <a:endParaRPr lang="cs-CZ" sz="1200" b="1" dirty="0"/>
          </a:p>
          <a:p>
            <a:pPr>
              <a:lnSpc>
                <a:spcPct val="80000"/>
              </a:lnSpc>
            </a:pPr>
            <a:endParaRPr lang="cs-CZ" sz="1200" b="1" dirty="0" smtClean="0"/>
          </a:p>
          <a:p>
            <a:pPr>
              <a:lnSpc>
                <a:spcPct val="80000"/>
              </a:lnSpc>
            </a:pPr>
            <a:endParaRPr lang="cs-CZ" sz="1200" b="1" dirty="0"/>
          </a:p>
          <a:p>
            <a:pPr>
              <a:lnSpc>
                <a:spcPct val="80000"/>
              </a:lnSpc>
            </a:pPr>
            <a:endParaRPr lang="cs-CZ" sz="1200" b="1" dirty="0" smtClean="0"/>
          </a:p>
          <a:p>
            <a:pPr>
              <a:lnSpc>
                <a:spcPct val="80000"/>
              </a:lnSpc>
            </a:pPr>
            <a:endParaRPr lang="cs-CZ" sz="1200" b="1" dirty="0" smtClean="0"/>
          </a:p>
          <a:p>
            <a:pPr>
              <a:lnSpc>
                <a:spcPct val="80000"/>
              </a:lnSpc>
            </a:pPr>
            <a:endParaRPr lang="cs-CZ" sz="1200" b="1" dirty="0"/>
          </a:p>
          <a:p>
            <a:pPr>
              <a:lnSpc>
                <a:spcPct val="80000"/>
              </a:lnSpc>
            </a:pPr>
            <a:endParaRPr lang="cs-CZ" sz="1200" b="1" dirty="0" smtClean="0"/>
          </a:p>
          <a:p>
            <a:pPr>
              <a:lnSpc>
                <a:spcPct val="80000"/>
              </a:lnSpc>
            </a:pPr>
            <a:endParaRPr lang="cs-CZ" sz="1200" b="1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Účetnictví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None/>
            </a:pPr>
            <a:r>
              <a:rPr lang="cs-CZ" b="1" dirty="0" smtClean="0"/>
              <a:t>Daňový základ </a:t>
            </a:r>
            <a:r>
              <a:rPr lang="cs-CZ" dirty="0" smtClean="0"/>
              <a:t>– důležitý je  moment realizace </a:t>
            </a:r>
          </a:p>
          <a:p>
            <a:pPr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  <a:buNone/>
            </a:pPr>
            <a:r>
              <a:rPr lang="cs-CZ" dirty="0" smtClean="0"/>
              <a:t>( výnosy se účtují již v okamžiku </a:t>
            </a:r>
          </a:p>
          <a:p>
            <a:pPr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  <a:buNone/>
            </a:pPr>
            <a:r>
              <a:rPr lang="cs-CZ" dirty="0" smtClean="0"/>
              <a:t>zaslání faktury odběratelům, </a:t>
            </a:r>
          </a:p>
          <a:p>
            <a:pPr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  <a:buNone/>
            </a:pPr>
            <a:r>
              <a:rPr lang="cs-CZ" dirty="0" smtClean="0"/>
              <a:t>N obdobně)</a:t>
            </a:r>
          </a:p>
          <a:p>
            <a:pPr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  <a:buNone/>
            </a:pPr>
            <a:endParaRPr lang="cs-CZ" b="1" dirty="0" smtClean="0"/>
          </a:p>
          <a:p>
            <a:pPr>
              <a:lnSpc>
                <a:spcPct val="80000"/>
              </a:lnSpc>
              <a:buNone/>
            </a:pPr>
            <a:r>
              <a:rPr lang="cs-CZ" b="1" dirty="0" smtClean="0"/>
              <a:t>Téměř vždy vedeme na PC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30" name="Picture 6" descr="C:\Documents and Settings\ucitel\Local Settings\Temporary Internet Files\Content.IE5\D31JGGML\MP9003999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924944"/>
            <a:ext cx="3238634" cy="2742044"/>
          </a:xfrm>
          <a:prstGeom prst="rect">
            <a:avLst/>
          </a:prstGeom>
          <a:noFill/>
        </p:spPr>
      </p:pic>
    </p:spTree>
  </p:cSld>
  <p:clrMapOvr>
    <a:masterClrMapping/>
  </p:clrMapOvr>
  <p:transition>
    <p:pull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4" name="Picture 6" descr="C:\Documents and Settings\ucitel\Local Settings\Temporary Internet Files\Content.IE5\UR7S3AQI\MP90038750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52520"/>
            <a:ext cx="7920880" cy="5650228"/>
          </a:xfrm>
          <a:prstGeom prst="rect">
            <a:avLst/>
          </a:prstGeom>
          <a:noFill/>
        </p:spPr>
      </p:pic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Daňová evidence – dle Zákona o dani z příjmů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- používá ji FO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- sleduje příjmy (skutečně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získané - zaplacené)a výdaje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- ručně nebo na PC</a:t>
            </a:r>
          </a:p>
          <a:p>
            <a:r>
              <a:rPr lang="cs-CZ" dirty="0" smtClean="0"/>
              <a:t>Účetnictví – dle Zákona o účetnictví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- vede ho účetní jednotka – na PC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-  sleduje náklady a výnosy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- důležitý je moment realizace (např.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odeslání faktury)                             </a:t>
            </a:r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Klipart - </a:t>
            </a:r>
            <a:r>
              <a:rPr lang="cs-CZ" sz="1400" dirty="0" smtClean="0"/>
              <a:t>www.office.</a:t>
            </a:r>
            <a:r>
              <a:rPr lang="cs-CZ" sz="1400" dirty="0" err="1" smtClean="0"/>
              <a:t>microsoft.com</a:t>
            </a:r>
            <a:endParaRPr lang="cs-CZ" sz="140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2"/>
              </a:rPr>
              <a:t>http://zakony.centrum.cz/zakon-o-danich-z-prijmu</a:t>
            </a:r>
            <a:endParaRPr lang="cs-CZ" sz="1400" dirty="0" smtClean="0"/>
          </a:p>
          <a:p>
            <a:pPr>
              <a:buNone/>
            </a:pPr>
            <a:r>
              <a:rPr lang="cs-CZ" sz="1400" b="1" dirty="0" smtClean="0">
                <a:hlinkClick r:id="rId3"/>
              </a:rPr>
              <a:t>http://zakony.centrum.cz/zakon-o-ucetnictvi</a:t>
            </a:r>
            <a:endParaRPr lang="cs-CZ" sz="1400" b="1" dirty="0" smtClean="0"/>
          </a:p>
          <a:p>
            <a:pPr>
              <a:buNone/>
            </a:pPr>
            <a:r>
              <a:rPr lang="cs-CZ" sz="1400" dirty="0" smtClean="0"/>
              <a:t>Čerpáno: 28. 8. 2013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ransition>
    <p:pull/>
  </p:transition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</TotalTime>
  <Words>441</Words>
  <Application>Microsoft Office PowerPoint</Application>
  <PresentationFormat>Předvádění na obrazovce (4:3)</PresentationFormat>
  <Paragraphs>138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 Účetní soustavy</vt:lpstr>
      <vt:lpstr>Podnikání</vt:lpstr>
      <vt:lpstr>Podnikatel          - účetní jednotkou – pokud obrat přesáhl           25 000 000,- Kč - případně dobrovolně </vt:lpstr>
      <vt:lpstr>Daňová evidence</vt:lpstr>
      <vt:lpstr>Daňový základ</vt:lpstr>
      <vt:lpstr>Účetnictví</vt:lpstr>
      <vt:lpstr>Účetnictví</vt:lpstr>
      <vt:lpstr>Snímek 10</vt:lpstr>
      <vt:lpstr>Shrnutí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Účetní soustavy</dc:title>
  <dc:creator>ucitel</dc:creator>
  <cp:lastModifiedBy>Dum</cp:lastModifiedBy>
  <cp:revision>18</cp:revision>
  <dcterms:created xsi:type="dcterms:W3CDTF">2013-09-01T07:51:20Z</dcterms:created>
  <dcterms:modified xsi:type="dcterms:W3CDTF">2014-10-16T10:13:53Z</dcterms:modified>
</cp:coreProperties>
</file>