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68" r:id="rId3"/>
    <p:sldId id="256" r:id="rId4"/>
    <p:sldId id="257" r:id="rId5"/>
    <p:sldId id="259" r:id="rId6"/>
    <p:sldId id="260" r:id="rId7"/>
    <p:sldId id="261" r:id="rId8"/>
    <p:sldId id="263" r:id="rId9"/>
    <p:sldId id="264" r:id="rId10"/>
    <p:sldId id="265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10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F7B09A2-7AA9-4971-AA54-596FE3F5297B}" type="datetimeFigureOut">
              <a:rPr lang="cs-CZ" smtClean="0"/>
              <a:pPr/>
              <a:t>16.10.2014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D794821-6AEF-4C2E-8AC1-A6511757A3C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zakony.centrum.cz/zakon-o-danich-z-prijmu/cast-1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-o-ucetnictvi" TargetMode="External"/><Relationship Id="rId2" Type="http://schemas.openxmlformats.org/officeDocument/2006/relationships/hyperlink" Target="http://ucetnictvi777.webnode.cz/ucetnictvi-dane-zivnostnik-osvc/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zakony.centrum.cz/zakon-o-ucetnictvi" TargetMode="External"/><Relationship Id="rId2" Type="http://schemas.openxmlformats.org/officeDocument/2006/relationships/hyperlink" Target="http://ucetnictvi777.webnode.cz/ucetnictvi-dane-zivnostnik-osv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 A STŘEDNÍ ODBORNÉ UČILIŠTĚ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2000" dirty="0" smtClean="0">
              <a:latin typeface="Arial" pitchFamily="34" charset="0"/>
            </a:endParaRP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2000" dirty="0" smtClean="0">
                <a:latin typeface="Arial" pitchFamily="34" charset="0"/>
              </a:rPr>
              <a:t> </a:t>
            </a:r>
            <a:r>
              <a:rPr lang="cs-CZ" sz="2000" dirty="0" smtClean="0">
                <a:solidFill>
                  <a:srgbClr val="800000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KRÁLOVÉ, T. G. MASARYKA 4</a:t>
            </a:r>
            <a:endParaRPr lang="cs-CZ" sz="2000" dirty="0" smtClean="0">
              <a:latin typeface="Arial" pitchFamily="34" charset="0"/>
            </a:endParaRP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pPr>
              <a:buNone/>
            </a:pPr>
            <a:r>
              <a:rPr lang="cs-CZ" b="1" dirty="0" smtClean="0"/>
              <a:t>                       </a:t>
            </a:r>
            <a:r>
              <a:rPr lang="cs-CZ" dirty="0" smtClean="0"/>
              <a:t>Daňová evidence</a:t>
            </a:r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88640"/>
            <a:ext cx="5972175" cy="14573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241333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7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645024"/>
            <a:ext cx="5219700" cy="9048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/>
              <a:t>           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       DIGITÁLNÍ </a:t>
            </a:r>
            <a:r>
              <a:rPr lang="cs-CZ" b="1" dirty="0"/>
              <a:t>UČEBNÍ MATERIÁL</a:t>
            </a:r>
            <a:endParaRPr lang="cs-CZ" dirty="0"/>
          </a:p>
          <a:p>
            <a:pPr>
              <a:buNone/>
            </a:pPr>
            <a:r>
              <a:rPr lang="cs-CZ" b="1" dirty="0" smtClean="0"/>
              <a:t>                         </a:t>
            </a:r>
          </a:p>
          <a:p>
            <a:pPr>
              <a:buNone/>
            </a:pPr>
            <a:r>
              <a:rPr lang="cs-CZ" b="1" dirty="0" smtClean="0"/>
              <a:t>                               </a:t>
            </a:r>
            <a:r>
              <a:rPr lang="cs-CZ" b="1" dirty="0" err="1" smtClean="0"/>
              <a:t>Č.projektu</a:t>
            </a:r>
            <a:r>
              <a:rPr lang="cs-CZ" b="1" dirty="0" smtClean="0"/>
              <a:t> </a:t>
            </a:r>
            <a:r>
              <a:rPr lang="cs-CZ" b="1" dirty="0"/>
              <a:t>: CZ.1.07/1.5.00/34.0921</a:t>
            </a:r>
            <a:endParaRPr lang="cs-CZ" dirty="0"/>
          </a:p>
          <a:p>
            <a:pPr>
              <a:buNone/>
            </a:pPr>
            <a:r>
              <a:rPr lang="cs-CZ" b="1" dirty="0"/>
              <a:t> </a:t>
            </a:r>
            <a:endParaRPr lang="cs-CZ" dirty="0"/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 Škola:  </a:t>
            </a:r>
            <a:r>
              <a:rPr lang="cs-CZ" b="1" dirty="0" smtClean="0"/>
              <a:t>Střední </a:t>
            </a:r>
            <a:r>
              <a:rPr lang="cs-CZ" b="1" dirty="0"/>
              <a:t>odborná škola a Střední odborné </a:t>
            </a:r>
            <a:br>
              <a:rPr lang="cs-CZ" b="1" dirty="0"/>
            </a:br>
            <a:r>
              <a:rPr lang="cs-CZ" b="1" dirty="0"/>
              <a:t>            </a:t>
            </a:r>
            <a:r>
              <a:rPr lang="cs-CZ" b="1" dirty="0" smtClean="0"/>
              <a:t>  </a:t>
            </a:r>
          </a:p>
          <a:p>
            <a:pPr>
              <a:buNone/>
            </a:pPr>
            <a:r>
              <a:rPr lang="cs-CZ" b="1" dirty="0" smtClean="0"/>
              <a:t>                    učiliště </a:t>
            </a:r>
            <a:r>
              <a:rPr lang="cs-CZ" b="1" dirty="0"/>
              <a:t>Městec Králové, T.G. Masaryka 4 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/>
              <a:t> </a:t>
            </a:r>
          </a:p>
          <a:p>
            <a:pPr>
              <a:buNone/>
            </a:pPr>
            <a:r>
              <a:rPr lang="cs-CZ" dirty="0" smtClean="0"/>
              <a:t>        Kód </a:t>
            </a:r>
            <a:r>
              <a:rPr lang="cs-CZ" dirty="0" err="1" smtClean="0"/>
              <a:t>DUMu</a:t>
            </a:r>
            <a:r>
              <a:rPr lang="cs-CZ" dirty="0" smtClean="0"/>
              <a:t>: </a:t>
            </a:r>
            <a:r>
              <a:rPr lang="cs-CZ" b="1" dirty="0"/>
              <a:t>VY_32_INOVACE_ </a:t>
            </a:r>
            <a:r>
              <a:rPr lang="cs-CZ" b="1" dirty="0" smtClean="0"/>
              <a:t>DAE_102 </a:t>
            </a:r>
          </a:p>
          <a:p>
            <a:pPr>
              <a:buNone/>
            </a:pPr>
            <a:r>
              <a:rPr lang="cs-CZ" dirty="0" smtClean="0"/>
              <a:t>        Název </a:t>
            </a:r>
            <a:r>
              <a:rPr lang="cs-CZ" dirty="0" err="1" smtClean="0"/>
              <a:t>DUMu</a:t>
            </a:r>
            <a:r>
              <a:rPr lang="cs-CZ" dirty="0" smtClean="0"/>
              <a:t>: Daňová evidence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Autor:  </a:t>
            </a:r>
            <a:r>
              <a:rPr lang="cs-CZ" dirty="0"/>
              <a:t>Bc. Kubálková Ludmila</a:t>
            </a:r>
          </a:p>
          <a:p>
            <a:pPr>
              <a:buNone/>
            </a:pPr>
            <a:r>
              <a:rPr lang="cs-CZ" dirty="0" smtClean="0"/>
              <a:t>        Tematický okruh:  Ekonomické vzdělávání</a:t>
            </a:r>
          </a:p>
          <a:p>
            <a:pPr>
              <a:buNone/>
            </a:pPr>
            <a:r>
              <a:rPr lang="cs-CZ" dirty="0" smtClean="0"/>
              <a:t>        Ročník</a:t>
            </a:r>
            <a:r>
              <a:rPr lang="cs-CZ" dirty="0"/>
              <a:t>: </a:t>
            </a:r>
            <a:r>
              <a:rPr lang="cs-CZ" dirty="0" smtClean="0"/>
              <a:t>3. CUKRÁŘ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Datum </a:t>
            </a:r>
            <a:r>
              <a:rPr lang="cs-CZ" dirty="0"/>
              <a:t>tvorby:</a:t>
            </a:r>
            <a:r>
              <a:rPr lang="cs-CZ" b="1" dirty="0"/>
              <a:t> </a:t>
            </a:r>
            <a:r>
              <a:rPr lang="cs-CZ" dirty="0" smtClean="0"/>
              <a:t>srpen 2013 – leden 2014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Anotace</a:t>
            </a:r>
            <a:r>
              <a:rPr lang="cs-CZ" dirty="0"/>
              <a:t>: Materiál slouží k </a:t>
            </a:r>
            <a:r>
              <a:rPr lang="cs-CZ" dirty="0" smtClean="0"/>
              <a:t>výkladu </a:t>
            </a:r>
            <a:r>
              <a:rPr lang="cs-CZ" dirty="0"/>
              <a:t>jmenované </a:t>
            </a:r>
            <a:r>
              <a:rPr lang="cs-CZ" dirty="0" smtClean="0"/>
              <a:t>látky </a:t>
            </a:r>
            <a:endParaRPr lang="cs-CZ" dirty="0"/>
          </a:p>
          <a:p>
            <a:pPr>
              <a:buNone/>
            </a:pPr>
            <a:r>
              <a:rPr lang="cs-CZ" dirty="0" smtClean="0"/>
              <a:t>        Metodický </a:t>
            </a:r>
            <a:r>
              <a:rPr lang="cs-CZ" dirty="0"/>
              <a:t>pokyn</a:t>
            </a:r>
            <a:r>
              <a:rPr lang="cs-CZ" dirty="0" smtClean="0"/>
              <a:t>: Prezentace </a:t>
            </a:r>
            <a:r>
              <a:rPr lang="cs-CZ" dirty="0"/>
              <a:t>je určena jako výklad do hodiny i jako materiál </a:t>
            </a:r>
            <a:r>
              <a:rPr lang="cs-CZ" dirty="0" smtClean="0"/>
              <a:t>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k</a:t>
            </a:r>
            <a:r>
              <a:rPr lang="cs-CZ" dirty="0"/>
              <a:t> samostudiu </a:t>
            </a:r>
            <a:r>
              <a:rPr lang="cs-CZ" dirty="0" smtClean="0"/>
              <a:t>s možností využití počítačové techniky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2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88640"/>
            <a:ext cx="5969000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Daňová evidence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Klíčová slova: DE, obsah, forma, deník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příjmů a výdajů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r>
              <a:rPr lang="cs-CZ" dirty="0" smtClean="0"/>
              <a:t>- je upravena </a:t>
            </a:r>
            <a:r>
              <a:rPr lang="pl-PL" sz="2800" dirty="0" smtClean="0"/>
              <a:t>Zákonem o daních z příjmů – </a:t>
            </a:r>
          </a:p>
          <a:p>
            <a:r>
              <a:rPr lang="pl-PL" sz="2800" dirty="0" smtClean="0"/>
              <a:t>  č. 586/1992 Sb.</a:t>
            </a:r>
          </a:p>
          <a:p>
            <a:endParaRPr lang="pl-PL" sz="2800" dirty="0" smtClean="0"/>
          </a:p>
          <a:p>
            <a:endParaRPr lang="pl-PL" sz="2800" dirty="0" smtClean="0"/>
          </a:p>
          <a:p>
            <a:endParaRPr lang="pl-PL" sz="2800" dirty="0" smtClean="0"/>
          </a:p>
          <a:p>
            <a:endParaRPr lang="pl-PL" sz="2800" dirty="0" smtClean="0"/>
          </a:p>
          <a:p>
            <a:endParaRPr lang="pl-PL" sz="2800" dirty="0" smtClean="0"/>
          </a:p>
          <a:p>
            <a:endParaRPr lang="pl-PL" sz="2800" dirty="0" smtClean="0"/>
          </a:p>
          <a:p>
            <a:endParaRPr lang="pl-PL" sz="1600" dirty="0" smtClean="0">
              <a:hlinkClick r:id="rId2"/>
            </a:endParaRPr>
          </a:p>
          <a:p>
            <a:r>
              <a:rPr lang="pl-PL" sz="1600" dirty="0" smtClean="0">
                <a:hlinkClick r:id="rId2"/>
              </a:rPr>
              <a:t>http://zakony.centrum.cz/zakon-o-danich-z-prijmu/cast-1</a:t>
            </a:r>
            <a:endParaRPr lang="pl-PL" sz="1600" dirty="0" smtClean="0"/>
          </a:p>
          <a:p>
            <a:endParaRPr lang="pl-PL" sz="2800" dirty="0" smtClean="0"/>
          </a:p>
          <a:p>
            <a:endParaRPr lang="pl-PL" sz="2800" dirty="0"/>
          </a:p>
          <a:p>
            <a:endParaRPr lang="pl-PL" sz="2800" dirty="0" smtClean="0"/>
          </a:p>
          <a:p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Daňová evidence</a:t>
            </a:r>
            <a:endParaRPr lang="cs-CZ" dirty="0"/>
          </a:p>
        </p:txBody>
      </p:sp>
      <p:pic>
        <p:nvPicPr>
          <p:cNvPr id="2050" name="Picture 2" descr="C:\Documents and Settings\ucitel\Local Settings\Temporary Internet Files\Content.IE5\FMQJF9LB\MP90031384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99992" y="2780928"/>
            <a:ext cx="3657600" cy="2950464"/>
          </a:xfrm>
          <a:prstGeom prst="rect">
            <a:avLst/>
          </a:prstGeom>
          <a:noFill/>
        </p:spPr>
      </p:pic>
      <p:pic>
        <p:nvPicPr>
          <p:cNvPr id="2051" name="Picture 3" descr="C:\Documents and Settings\ucitel\Local Settings\Temporary Internet Files\Content.IE5\4HTKLIDU\MP9004422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71600" y="3356992"/>
            <a:ext cx="3131840" cy="208175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ucitel\Local Settings\Temporary Internet Files\Content.IE5\4HTKLIDU\MP900382971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826" y="1548640"/>
            <a:ext cx="6408534" cy="457752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Kdo vede daňovou evidenci?</a:t>
            </a:r>
            <a:br>
              <a:rPr lang="cs-CZ" dirty="0" smtClean="0"/>
            </a:br>
            <a:r>
              <a:rPr lang="cs-CZ" sz="2200" dirty="0" smtClean="0"/>
              <a:t>(znáš z minulé hodiny)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- podnikatelé – FO – kteří nejsou účetní  </a:t>
            </a:r>
          </a:p>
          <a:p>
            <a:r>
              <a:rPr lang="cs-CZ" dirty="0" smtClean="0"/>
              <a:t>   jednotkou</a:t>
            </a:r>
          </a:p>
          <a:p>
            <a:r>
              <a:rPr lang="cs-CZ" dirty="0" smtClean="0"/>
              <a:t>- uplatňují pro daňové účely výdaje, které </a:t>
            </a:r>
          </a:p>
          <a:p>
            <a:r>
              <a:rPr lang="cs-CZ" dirty="0" smtClean="0"/>
              <a:t>   vynaložili na dosažení, zajištění a udržení </a:t>
            </a:r>
          </a:p>
          <a:p>
            <a:r>
              <a:rPr lang="cs-CZ" dirty="0" smtClean="0"/>
              <a:t>   příjmů</a:t>
            </a:r>
          </a:p>
          <a:p>
            <a:endParaRPr lang="cs-CZ" dirty="0" smtClean="0"/>
          </a:p>
          <a:p>
            <a:r>
              <a:rPr lang="cs-CZ" dirty="0" smtClean="0"/>
              <a:t>Přesné znění: </a:t>
            </a:r>
            <a:r>
              <a:rPr lang="cs-CZ" sz="1900" dirty="0" smtClean="0">
                <a:hlinkClick r:id="rId2"/>
              </a:rPr>
              <a:t>http://ucetnictvi777.webnode.cz/</a:t>
            </a:r>
            <a:r>
              <a:rPr lang="cs-CZ" sz="1900" dirty="0" err="1" smtClean="0">
                <a:hlinkClick r:id="rId2"/>
              </a:rPr>
              <a:t>ucetnictvi</a:t>
            </a:r>
            <a:r>
              <a:rPr lang="cs-CZ" sz="1900" dirty="0" smtClean="0">
                <a:hlinkClick r:id="rId2"/>
              </a:rPr>
              <a:t>-</a:t>
            </a:r>
            <a:r>
              <a:rPr lang="cs-CZ" sz="1900" dirty="0" err="1" smtClean="0">
                <a:hlinkClick r:id="rId2"/>
              </a:rPr>
              <a:t>dane</a:t>
            </a:r>
            <a:r>
              <a:rPr lang="cs-CZ" sz="1900" dirty="0" smtClean="0">
                <a:hlinkClick r:id="rId2"/>
              </a:rPr>
              <a:t>-</a:t>
            </a:r>
            <a:r>
              <a:rPr lang="cs-CZ" sz="1900" dirty="0" err="1" smtClean="0">
                <a:hlinkClick r:id="rId2"/>
              </a:rPr>
              <a:t>zivnostnik</a:t>
            </a:r>
            <a:r>
              <a:rPr lang="cs-CZ" sz="1900" dirty="0" smtClean="0">
                <a:hlinkClick r:id="rId2"/>
              </a:rPr>
              <a:t>-</a:t>
            </a:r>
            <a:r>
              <a:rPr lang="cs-CZ" sz="1900" dirty="0" err="1" smtClean="0">
                <a:hlinkClick r:id="rId2"/>
              </a:rPr>
              <a:t>osvc</a:t>
            </a:r>
            <a:r>
              <a:rPr lang="cs-CZ" sz="1900" dirty="0" smtClean="0">
                <a:hlinkClick r:id="rId2"/>
              </a:rPr>
              <a:t>/</a:t>
            </a:r>
            <a:r>
              <a:rPr lang="cs-CZ" sz="1900" dirty="0" smtClean="0"/>
              <a:t> a vylučovací metodou dle </a:t>
            </a:r>
            <a:r>
              <a:rPr lang="cs-CZ" sz="1900" dirty="0" smtClean="0">
                <a:hlinkClick r:id="rId3"/>
              </a:rPr>
              <a:t>http://zakony.centrum.cz/zakon-o-ucetnictvi</a:t>
            </a:r>
            <a:endParaRPr lang="cs-CZ" sz="1900" dirty="0" smtClean="0"/>
          </a:p>
          <a:p>
            <a:endParaRPr lang="cs-CZ" sz="1900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 smtClean="0"/>
              <a:t>         - zajistit veškeré údaje potřebné ke zjištění  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daňového základu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 smtClean="0"/>
              <a:t>         - vést evidenci peněžních prostředků – v hotovosti 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i na účtech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- předkládat veškeré doklady a podklady pro 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potřeby správného řízení a ke kontrole 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 smtClean="0"/>
              <a:t>            hospodaření</a:t>
            </a:r>
          </a:p>
          <a:p>
            <a:pPr marL="609600" indent="-609600">
              <a:buClr>
                <a:srgbClr val="006600"/>
              </a:buClr>
              <a:buNone/>
            </a:pPr>
            <a:endParaRPr lang="cs-CZ" sz="2800" dirty="0" smtClean="0"/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Přesně je stanoven jen OBSAH – forma, technika či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způsob vedení jsou na volbě podnikatele</a:t>
            </a:r>
          </a:p>
          <a:p>
            <a:pPr marL="609600" indent="-609600">
              <a:buClr>
                <a:srgbClr val="006600"/>
              </a:buCl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Všechny operace – časová posloupnost.</a:t>
            </a:r>
          </a:p>
          <a:p>
            <a:pPr marL="609600" indent="-609600">
              <a:buClr>
                <a:srgbClr val="006600"/>
              </a:buClr>
              <a:buFontTx/>
              <a:buChar char="-"/>
            </a:pPr>
            <a:endParaRPr lang="cs-CZ" sz="28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 smtClean="0"/>
          </a:p>
          <a:p>
            <a:pPr marL="609600" indent="-609600">
              <a:buClr>
                <a:srgbClr val="006600"/>
              </a:buClr>
              <a:buFont typeface="Wingdings" pitchFamily="2" charset="2"/>
              <a:buNone/>
            </a:pPr>
            <a:endParaRPr lang="cs-CZ" sz="11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Daňová evidence má za úkol</a:t>
            </a:r>
            <a:endParaRPr lang="cs-CZ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23531" y="2204865"/>
          <a:ext cx="8352925" cy="4104454"/>
        </p:xfrm>
        <a:graphic>
          <a:graphicData uri="http://schemas.openxmlformats.org/drawingml/2006/table">
            <a:tbl>
              <a:tblPr/>
              <a:tblGrid>
                <a:gridCol w="413691"/>
                <a:gridCol w="827382"/>
                <a:gridCol w="827382"/>
                <a:gridCol w="514573"/>
                <a:gridCol w="514573"/>
                <a:gridCol w="514573"/>
                <a:gridCol w="513847"/>
                <a:gridCol w="514573"/>
                <a:gridCol w="617633"/>
                <a:gridCol w="719967"/>
                <a:gridCol w="719967"/>
                <a:gridCol w="827382"/>
                <a:gridCol w="827382"/>
              </a:tblGrid>
              <a:tr h="579389"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latin typeface="Times New Roman"/>
                          <a:ea typeface="Times New Roman"/>
                        </a:rPr>
                        <a:t>Datum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Times New Roman"/>
                        </a:rPr>
                        <a:t>Doklad</a:t>
                      </a:r>
                      <a:br>
                        <a:rPr lang="cs-CZ" sz="900">
                          <a:latin typeface="Times New Roman"/>
                          <a:ea typeface="Times New Roman"/>
                        </a:rPr>
                      </a:br>
                      <a:r>
                        <a:rPr lang="cs-CZ" sz="900">
                          <a:latin typeface="Times New Roman"/>
                          <a:ea typeface="Times New Roman"/>
                        </a:rPr>
                        <a:t>č.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3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Peněž. prostředky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>
                          <a:latin typeface="Times New Roman"/>
                          <a:ea typeface="Times New Roman"/>
                        </a:rPr>
                        <a:t>Peněž.</a:t>
                      </a:r>
                      <a:r>
                        <a:rPr lang="cs-CZ" sz="800">
                          <a:latin typeface="Arial"/>
                          <a:ea typeface="Times New Roman"/>
                        </a:rPr>
                        <a:t> prostředky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Průběžné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Příjmy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Výdaje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Příjmy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Výdaje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160942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>
                        <a:latin typeface="Courier New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500">
                        <a:latin typeface="Courier New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75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400">
                        <a:latin typeface="Courier New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400">
                        <a:latin typeface="Courier New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marL="15240" marR="2159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     TEXT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v hotovosti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na bank. účtu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položky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zahrnov.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odčítate!.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nezahrnov.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neodčítatel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575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7406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příjem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výdej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příjem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výdej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příjem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výdej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do ZD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od ZD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do ZD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od ZD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505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b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Arial"/>
                          <a:ea typeface="Times New Roman"/>
                        </a:rPr>
                        <a:t>c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1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2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3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4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5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6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7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8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9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latin typeface="Times New Roman"/>
                          <a:ea typeface="Times New Roman"/>
                        </a:rPr>
                        <a:t>10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62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0" marR="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Nejdůležitější knihou DE je:</a:t>
            </a:r>
            <a:endParaRPr lang="cs-CZ" dirty="0"/>
          </a:p>
        </p:txBody>
      </p:sp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1187624" y="1470422"/>
            <a:ext cx="3816424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                                     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                                              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DENÍK P + V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Obchodní název/firma/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endParaRPr lang="cs-CZ" sz="1300" dirty="0" smtClean="0"/>
          </a:p>
          <a:p>
            <a:r>
              <a:rPr lang="cs-CZ" sz="5900" dirty="0" smtClean="0"/>
              <a:t>Zápis zde probíhá na dvou stranách (sloupcích) v průběhu celého účetního období – jednou se dotkne příjmů či výdajů v hotovosti či na účtu ( sloupce</a:t>
            </a:r>
          </a:p>
          <a:p>
            <a:r>
              <a:rPr lang="cs-CZ" sz="5900" dirty="0" smtClean="0"/>
              <a:t>1, 2, 3, 4) a odrazí se v jednotlivých příjmech a výdajích (do daně zahrnovaných či nezahrnovaných) či v průběžných položkách (sloupce 7, 8, 9, 10, 5 a 6)</a:t>
            </a:r>
            <a:endParaRPr lang="cs-CZ" sz="5900" dirty="0"/>
          </a:p>
          <a:p>
            <a:endParaRPr lang="cs-CZ" sz="59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  <a:p>
            <a:endParaRPr lang="cs-CZ" sz="1300" dirty="0" smtClean="0"/>
          </a:p>
          <a:p>
            <a:endParaRPr lang="cs-CZ" sz="13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Peněžní deník (deník příjmů a výdajů)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Daňová evidence je </a:t>
            </a:r>
            <a:r>
              <a:rPr lang="cs-CZ" b="1" dirty="0" smtClean="0"/>
              <a:t>přísně dokladová </a:t>
            </a:r>
            <a:r>
              <a:rPr lang="cs-CZ" dirty="0" smtClean="0"/>
              <a:t>záležitost – na vše je nutno mít </a:t>
            </a:r>
            <a:r>
              <a:rPr lang="cs-CZ" b="1" dirty="0" smtClean="0"/>
              <a:t>řádný doklad.</a:t>
            </a:r>
          </a:p>
          <a:p>
            <a:endParaRPr lang="cs-CZ" b="1" dirty="0"/>
          </a:p>
          <a:p>
            <a:r>
              <a:rPr lang="cs-CZ" dirty="0" smtClean="0"/>
              <a:t>Pro zápis do deníku příjmů a výdajů je nutné správně rozlišit, zda se jedná o příjem (výdej) </a:t>
            </a:r>
            <a:r>
              <a:rPr lang="cs-CZ" b="1" dirty="0" smtClean="0"/>
              <a:t>daňový či nedaňový.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 – důležité!!!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400" i="1" dirty="0" smtClean="0"/>
              <a:t>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/business/</a:t>
            </a:r>
            <a:r>
              <a:rPr lang="cs-CZ" sz="1400" i="1" dirty="0" err="1" smtClean="0"/>
              <a:t>pravo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zakony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dprij</a:t>
            </a:r>
            <a:r>
              <a:rPr lang="cs-CZ" sz="1400" i="1" dirty="0" smtClean="0"/>
              <a:t>/. Business [online]. 2013 [cit. 2014-01-08]. Dostupné z: http://business.center.</a:t>
            </a:r>
            <a:r>
              <a:rPr lang="cs-CZ" sz="1400" i="1" dirty="0" err="1" smtClean="0"/>
              <a:t>cz</a:t>
            </a:r>
            <a:r>
              <a:rPr lang="cs-CZ" sz="1400" i="1" dirty="0" smtClean="0"/>
              <a:t> 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Daňová evidence 2011 praktický průvodce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– vzdělávací středisko,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2011, ISBN 978-8087237-34-2.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ŠTOHL, Pavel. </a:t>
            </a:r>
            <a:r>
              <a:rPr lang="cs-CZ" sz="1400" i="1" dirty="0" smtClean="0">
                <a:latin typeface="Times New Roman" pitchFamily="18" charset="0"/>
                <a:cs typeface="Times New Roman" pitchFamily="18" charset="0"/>
              </a:rPr>
              <a:t>Učebnice účetnictví 2012 - 1.díl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. Znojmo: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Štohl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Pavel - vzdělávací středisko, 2012, </a:t>
            </a:r>
            <a:endParaRPr lang="cs-CZ" sz="1400" dirty="0" smtClean="0">
              <a:latin typeface="Times New Roman" pitchFamily="18" charset="0"/>
            </a:endParaRPr>
          </a:p>
          <a:p>
            <a:pPr marL="571500" indent="-571500" algn="just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ISBN 978-80-87237-47-2.</a:t>
            </a:r>
          </a:p>
          <a:p>
            <a:pPr>
              <a:buNone/>
            </a:pPr>
            <a:r>
              <a:rPr lang="en-US" sz="1400" dirty="0" smtClean="0"/>
              <a:t>JAKEŠ, </a:t>
            </a:r>
            <a:r>
              <a:rPr lang="en-US" sz="1400" dirty="0" err="1" smtClean="0"/>
              <a:t>Petr</a:t>
            </a:r>
            <a:r>
              <a:rPr lang="en-US" sz="1400" dirty="0" smtClean="0"/>
              <a:t> a </a:t>
            </a:r>
            <a:r>
              <a:rPr lang="en-US" sz="1400" dirty="0" err="1" smtClean="0"/>
              <a:t>kol</a:t>
            </a:r>
            <a:r>
              <a:rPr lang="en-US" sz="1400" dirty="0" smtClean="0"/>
              <a:t>. </a:t>
            </a:r>
            <a:r>
              <a:rPr lang="en-US" sz="1400" i="1" dirty="0" err="1" smtClean="0"/>
              <a:t>Finanční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gramotnost</a:t>
            </a:r>
            <a:r>
              <a:rPr lang="en-US" sz="1400" i="1" dirty="0" smtClean="0"/>
              <a:t> pro </a:t>
            </a:r>
            <a:r>
              <a:rPr lang="en-US" sz="1400" i="1" dirty="0" err="1" smtClean="0"/>
              <a:t>druhý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stupeň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základní</a:t>
            </a:r>
            <a:r>
              <a:rPr lang="en-US" sz="1400" i="1" dirty="0" smtClean="0"/>
              <a:t> </a:t>
            </a:r>
            <a:r>
              <a:rPr lang="en-US" sz="1400" i="1" dirty="0" err="1" smtClean="0"/>
              <a:t>školy</a:t>
            </a:r>
            <a:r>
              <a:rPr lang="en-US" sz="1400" dirty="0" smtClean="0"/>
              <a:t>. </a:t>
            </a:r>
            <a:r>
              <a:rPr lang="en-US" sz="1400" dirty="0" err="1" smtClean="0"/>
              <a:t>Praha</a:t>
            </a:r>
            <a:r>
              <a:rPr lang="en-US" sz="1400" dirty="0" smtClean="0"/>
              <a:t>: Fortuna, 2011, ISBN 978-80</a:t>
            </a:r>
            <a:r>
              <a:rPr lang="cs-CZ" sz="1400" dirty="0" smtClean="0"/>
              <a:t> </a:t>
            </a:r>
            <a:r>
              <a:rPr lang="en-US" sz="1400" dirty="0" smtClean="0"/>
              <a:t>7373-0889-5. 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Klipart - </a:t>
            </a:r>
            <a:r>
              <a:rPr lang="cs-CZ" sz="1400" dirty="0" smtClean="0"/>
              <a:t>www.office.</a:t>
            </a:r>
            <a:r>
              <a:rPr lang="cs-CZ" sz="1400" dirty="0" err="1" smtClean="0"/>
              <a:t>microsoft.com</a:t>
            </a:r>
            <a:endParaRPr lang="cs-CZ" sz="140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2"/>
              </a:rPr>
              <a:t>http://ucetnictvi777.webnode.cz/</a:t>
            </a:r>
            <a:r>
              <a:rPr lang="cs-CZ" sz="1400" dirty="0" err="1" smtClean="0">
                <a:hlinkClick r:id="rId2"/>
              </a:rPr>
              <a:t>ucetnictvi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dane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zivnostnik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osvc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http://zakony.centrum.cz/zakon-o-ucetnictvi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Čerpáno: 31. 8. 2013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86</TotalTime>
  <Words>419</Words>
  <Application>Microsoft Office PowerPoint</Application>
  <PresentationFormat>Předvádění na obrazovce (4:3)</PresentationFormat>
  <Paragraphs>165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Snímek 1</vt:lpstr>
      <vt:lpstr>Snímek 2</vt:lpstr>
      <vt:lpstr>Daňová evidence</vt:lpstr>
      <vt:lpstr>Daňová evidence</vt:lpstr>
      <vt:lpstr>Kdo vede daňovou evidenci? (znáš z minulé hodiny)</vt:lpstr>
      <vt:lpstr>Správná odpověď:</vt:lpstr>
      <vt:lpstr>Daňová evidence má za úkol</vt:lpstr>
      <vt:lpstr>Nejdůležitější knihou DE je:</vt:lpstr>
      <vt:lpstr>Peněžní deník (deník příjmů a výdajů)</vt:lpstr>
      <vt:lpstr>Pozor – důležité!!!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Daňová evidence</dc:title>
  <dc:creator>ucitel</dc:creator>
  <cp:lastModifiedBy>Dum</cp:lastModifiedBy>
  <cp:revision>12</cp:revision>
  <dcterms:created xsi:type="dcterms:W3CDTF">2013-09-01T12:42:49Z</dcterms:created>
  <dcterms:modified xsi:type="dcterms:W3CDTF">2014-10-16T10:11:53Z</dcterms:modified>
</cp:coreProperties>
</file>