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68" r:id="rId3"/>
    <p:sldId id="256" r:id="rId4"/>
    <p:sldId id="257" r:id="rId5"/>
    <p:sldId id="258" r:id="rId6"/>
    <p:sldId id="259" r:id="rId7"/>
    <p:sldId id="260" r:id="rId8"/>
    <p:sldId id="264" r:id="rId9"/>
    <p:sldId id="261" r:id="rId10"/>
    <p:sldId id="266" r:id="rId11"/>
    <p:sldId id="262" r:id="rId12"/>
    <p:sldId id="263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B302DC-CEBB-4DE8-A84A-90488D8730AC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9A3EF-D664-4E3B-9294-44D71873B6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B302DC-CEBB-4DE8-A84A-90488D8730AC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9A3EF-D664-4E3B-9294-44D71873B6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B302DC-CEBB-4DE8-A84A-90488D8730AC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9A3EF-D664-4E3B-9294-44D71873B6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B302DC-CEBB-4DE8-A84A-90488D8730AC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9A3EF-D664-4E3B-9294-44D71873B6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B302DC-CEBB-4DE8-A84A-90488D8730AC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9A3EF-D664-4E3B-9294-44D71873B6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B302DC-CEBB-4DE8-A84A-90488D8730AC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9A3EF-D664-4E3B-9294-44D71873B6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B302DC-CEBB-4DE8-A84A-90488D8730AC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9A3EF-D664-4E3B-9294-44D71873B6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B302DC-CEBB-4DE8-A84A-90488D8730AC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9A3EF-D664-4E3B-9294-44D71873B6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B302DC-CEBB-4DE8-A84A-90488D8730AC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9A3EF-D664-4E3B-9294-44D71873B6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B302DC-CEBB-4DE8-A84A-90488D8730AC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9A3EF-D664-4E3B-9294-44D71873B6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B302DC-CEBB-4DE8-A84A-90488D8730AC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9A3EF-D664-4E3B-9294-44D71873B6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B302DC-CEBB-4DE8-A84A-90488D8730AC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F9A3EF-D664-4E3B-9294-44D71873B6B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zakony.centrum.cz/zakon-o-ucetnictvi/cast-5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://www.bing.com/images/search?q=kontrola&amp;qs=n&amp;form=QBLH&amp;pq=kontrola&amp;sc=8-8&amp;sp=-1&amp;sk=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zakony.centrum.cz/zakon-o-ucetnictvi/cast-5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 algn="ctr"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000" dirty="0" smtClean="0">
                <a:solidFill>
                  <a:srgbClr val="8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</a:t>
            </a:r>
          </a:p>
          <a:p>
            <a:pPr marL="0" lvl="0" indent="0" algn="ctr"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000" dirty="0" smtClean="0">
                <a:solidFill>
                  <a:srgbClr val="8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STŘEDNÍ ODBORNÁ ŠKOLA A STŘEDNÍ ODBORNÉ UČILIŠTĚ</a:t>
            </a:r>
          </a:p>
          <a:p>
            <a:pPr marL="0" lvl="0" indent="0" algn="ctr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endParaRPr lang="cs-CZ" sz="2000" dirty="0" smtClean="0">
              <a:latin typeface="Arial" pitchFamily="34" charset="0"/>
            </a:endParaRPr>
          </a:p>
          <a:p>
            <a:pPr marL="0" lvl="0" indent="0" algn="ctr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000" dirty="0" smtClean="0">
                <a:latin typeface="Arial" pitchFamily="34" charset="0"/>
              </a:rPr>
              <a:t> </a:t>
            </a:r>
            <a:r>
              <a:rPr lang="cs-CZ" sz="2000" dirty="0" smtClean="0">
                <a:solidFill>
                  <a:srgbClr val="8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MĚSTEC KRÁLOVÉ, T. G. MASARYKA 4</a:t>
            </a:r>
            <a:endParaRPr lang="cs-CZ" sz="2000" dirty="0" smtClean="0">
              <a:latin typeface="Arial" pitchFamily="34" charset="0"/>
            </a:endParaRP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 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pPr>
              <a:buNone/>
            </a:pPr>
            <a:r>
              <a:rPr lang="cs-CZ" b="1" dirty="0" smtClean="0"/>
              <a:t>                            </a:t>
            </a:r>
            <a:r>
              <a:rPr lang="cs-CZ" dirty="0" smtClean="0"/>
              <a:t>Daňová evidence</a:t>
            </a:r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188640"/>
            <a:ext cx="5972175" cy="14573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2286000" y="2413338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</p:txBody>
      </p:sp>
      <p:pic>
        <p:nvPicPr>
          <p:cNvPr id="1027" name="Obrázek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7704" y="3645024"/>
            <a:ext cx="5219700" cy="9048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>
              <a:buNone/>
            </a:pPr>
            <a:r>
              <a:rPr lang="cs-CZ" b="1" dirty="0" smtClean="0"/>
              <a:t>                                     </a:t>
            </a:r>
          </a:p>
          <a:p>
            <a:pPr>
              <a:buNone/>
            </a:pPr>
            <a:r>
              <a:rPr lang="cs-CZ" b="1" dirty="0" smtClean="0"/>
              <a:t>                                                            DIGITÁLNÍ </a:t>
            </a:r>
            <a:r>
              <a:rPr lang="cs-CZ" b="1" dirty="0"/>
              <a:t>UČEBNÍ MATERIÁL</a:t>
            </a:r>
            <a:endParaRPr lang="cs-CZ" dirty="0"/>
          </a:p>
          <a:p>
            <a:pPr>
              <a:buNone/>
            </a:pPr>
            <a:r>
              <a:rPr lang="cs-CZ" b="1" dirty="0" smtClean="0"/>
              <a:t>                         </a:t>
            </a:r>
          </a:p>
          <a:p>
            <a:pPr>
              <a:buNone/>
            </a:pPr>
            <a:r>
              <a:rPr lang="cs-CZ" b="1" dirty="0" smtClean="0"/>
              <a:t>                                                       </a:t>
            </a:r>
            <a:r>
              <a:rPr lang="cs-CZ" b="1" dirty="0" err="1" smtClean="0"/>
              <a:t>Č.projektu</a:t>
            </a:r>
            <a:r>
              <a:rPr lang="cs-CZ" b="1" dirty="0" smtClean="0"/>
              <a:t> </a:t>
            </a:r>
            <a:r>
              <a:rPr lang="cs-CZ" b="1" dirty="0"/>
              <a:t>: CZ.1.07/1.5.00/34.0921</a:t>
            </a:r>
            <a:endParaRPr lang="cs-CZ" dirty="0"/>
          </a:p>
          <a:p>
            <a:pPr>
              <a:buNone/>
            </a:pPr>
            <a:r>
              <a:rPr lang="cs-CZ" b="1" dirty="0"/>
              <a:t> </a:t>
            </a:r>
            <a:endParaRPr lang="cs-CZ" dirty="0"/>
          </a:p>
          <a:p>
            <a:pPr>
              <a:buNone/>
            </a:pPr>
            <a:r>
              <a:rPr lang="cs-CZ" dirty="0"/>
              <a:t> </a:t>
            </a:r>
          </a:p>
          <a:p>
            <a:pPr>
              <a:buNone/>
            </a:pPr>
            <a:r>
              <a:rPr lang="cs-CZ" dirty="0" smtClean="0"/>
              <a:t>         Škola:  </a:t>
            </a:r>
            <a:r>
              <a:rPr lang="cs-CZ" b="1" dirty="0" smtClean="0"/>
              <a:t>Střední </a:t>
            </a:r>
            <a:r>
              <a:rPr lang="cs-CZ" b="1" dirty="0"/>
              <a:t>odborná škola a Střední odborné </a:t>
            </a:r>
            <a:br>
              <a:rPr lang="cs-CZ" b="1" dirty="0"/>
            </a:br>
            <a:r>
              <a:rPr lang="cs-CZ" b="1" dirty="0"/>
              <a:t>            </a:t>
            </a:r>
            <a:r>
              <a:rPr lang="cs-CZ" b="1" dirty="0" smtClean="0"/>
              <a:t>  učiliště </a:t>
            </a:r>
            <a:r>
              <a:rPr lang="cs-CZ" b="1" dirty="0"/>
              <a:t>Městec Králové, T.G. Masaryka 4 </a:t>
            </a:r>
          </a:p>
          <a:p>
            <a:pPr>
              <a:buNone/>
            </a:pPr>
            <a:r>
              <a:rPr lang="cs-CZ" dirty="0"/>
              <a:t> </a:t>
            </a:r>
          </a:p>
          <a:p>
            <a:pPr>
              <a:buNone/>
            </a:pPr>
            <a:r>
              <a:rPr lang="cs-CZ" dirty="0"/>
              <a:t> </a:t>
            </a:r>
          </a:p>
          <a:p>
            <a:pPr>
              <a:buNone/>
            </a:pPr>
            <a:r>
              <a:rPr lang="cs-CZ" dirty="0" smtClean="0"/>
              <a:t>        Kód </a:t>
            </a:r>
            <a:r>
              <a:rPr lang="cs-CZ" dirty="0" err="1" smtClean="0"/>
              <a:t>DUMu</a:t>
            </a:r>
            <a:r>
              <a:rPr lang="cs-CZ" dirty="0" smtClean="0"/>
              <a:t>: </a:t>
            </a:r>
            <a:r>
              <a:rPr lang="cs-CZ" b="1" dirty="0"/>
              <a:t>VY_32_INOVACE_ </a:t>
            </a:r>
            <a:r>
              <a:rPr lang="cs-CZ" b="1" dirty="0" smtClean="0"/>
              <a:t>DAE_106</a:t>
            </a:r>
          </a:p>
          <a:p>
            <a:pPr>
              <a:buNone/>
            </a:pPr>
            <a:r>
              <a:rPr lang="cs-CZ" dirty="0" smtClean="0"/>
              <a:t>        Název </a:t>
            </a:r>
            <a:r>
              <a:rPr lang="cs-CZ" dirty="0" err="1" smtClean="0"/>
              <a:t>DUMu</a:t>
            </a:r>
            <a:r>
              <a:rPr lang="cs-CZ" dirty="0" smtClean="0"/>
              <a:t>: Inventarizace majetku</a:t>
            </a:r>
            <a:endParaRPr lang="cs-CZ" dirty="0"/>
          </a:p>
          <a:p>
            <a:pPr>
              <a:buNone/>
            </a:pPr>
            <a:r>
              <a:rPr lang="cs-CZ" dirty="0" smtClean="0"/>
              <a:t>        Autor:  </a:t>
            </a:r>
            <a:r>
              <a:rPr lang="cs-CZ" dirty="0"/>
              <a:t>Bc. Kubálková Ludmila</a:t>
            </a:r>
          </a:p>
          <a:p>
            <a:pPr>
              <a:buNone/>
            </a:pPr>
            <a:r>
              <a:rPr lang="cs-CZ" dirty="0" smtClean="0"/>
              <a:t>        Tematický okruh:  Ekonomické vzdělávání</a:t>
            </a:r>
          </a:p>
          <a:p>
            <a:pPr>
              <a:buNone/>
            </a:pPr>
            <a:r>
              <a:rPr lang="cs-CZ" dirty="0" smtClean="0"/>
              <a:t>        Ročník</a:t>
            </a:r>
            <a:r>
              <a:rPr lang="cs-CZ" dirty="0"/>
              <a:t>: </a:t>
            </a:r>
            <a:r>
              <a:rPr lang="cs-CZ" dirty="0" smtClean="0"/>
              <a:t>3. CUKRÁŘ</a:t>
            </a:r>
            <a:endParaRPr lang="cs-CZ" dirty="0"/>
          </a:p>
          <a:p>
            <a:pPr>
              <a:buNone/>
            </a:pPr>
            <a:r>
              <a:rPr lang="cs-CZ" dirty="0" smtClean="0"/>
              <a:t>        Datum </a:t>
            </a:r>
            <a:r>
              <a:rPr lang="cs-CZ" dirty="0"/>
              <a:t>tvorby:</a:t>
            </a:r>
            <a:r>
              <a:rPr lang="cs-CZ" b="1" dirty="0"/>
              <a:t> </a:t>
            </a:r>
            <a:r>
              <a:rPr lang="cs-CZ" dirty="0" smtClean="0"/>
              <a:t>srpen 2013 – leden 2014</a:t>
            </a:r>
            <a:endParaRPr lang="cs-CZ" dirty="0"/>
          </a:p>
          <a:p>
            <a:pPr>
              <a:buNone/>
            </a:pPr>
            <a:r>
              <a:rPr lang="cs-CZ" dirty="0" smtClean="0"/>
              <a:t>        Anotace</a:t>
            </a:r>
            <a:r>
              <a:rPr lang="cs-CZ" dirty="0"/>
              <a:t>: Materiál slouží k </a:t>
            </a:r>
            <a:r>
              <a:rPr lang="cs-CZ" dirty="0" smtClean="0"/>
              <a:t>výkladu </a:t>
            </a:r>
            <a:r>
              <a:rPr lang="cs-CZ" dirty="0"/>
              <a:t>jmenované </a:t>
            </a:r>
            <a:r>
              <a:rPr lang="cs-CZ" dirty="0" smtClean="0"/>
              <a:t>látky </a:t>
            </a:r>
            <a:endParaRPr lang="cs-CZ" dirty="0"/>
          </a:p>
          <a:p>
            <a:pPr>
              <a:buNone/>
            </a:pPr>
            <a:r>
              <a:rPr lang="cs-CZ" dirty="0" smtClean="0"/>
              <a:t>        Metodický </a:t>
            </a:r>
            <a:r>
              <a:rPr lang="cs-CZ" dirty="0"/>
              <a:t>pokyn</a:t>
            </a:r>
            <a:r>
              <a:rPr lang="cs-CZ" dirty="0" smtClean="0"/>
              <a:t>: Prezentace </a:t>
            </a:r>
            <a:r>
              <a:rPr lang="cs-CZ" dirty="0"/>
              <a:t>je určena jako výklad do hodiny i jako materiál </a:t>
            </a:r>
            <a:r>
              <a:rPr lang="cs-CZ" dirty="0" smtClean="0"/>
              <a:t>                                        </a:t>
            </a:r>
          </a:p>
          <a:p>
            <a:pPr>
              <a:buNone/>
            </a:pPr>
            <a:r>
              <a:rPr lang="cs-CZ" dirty="0" smtClean="0"/>
              <a:t>                                          k</a:t>
            </a:r>
            <a:r>
              <a:rPr lang="cs-CZ" dirty="0"/>
              <a:t> samostudiu </a:t>
            </a:r>
            <a:r>
              <a:rPr lang="cs-CZ" dirty="0" smtClean="0"/>
              <a:t>s možností využití počítačové techniky</a:t>
            </a:r>
            <a:endParaRPr lang="cs-CZ" dirty="0"/>
          </a:p>
          <a:p>
            <a:endParaRPr lang="cs-CZ" dirty="0"/>
          </a:p>
        </p:txBody>
      </p:sp>
      <p:pic>
        <p:nvPicPr>
          <p:cNvPr id="15362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188640"/>
            <a:ext cx="5969000" cy="146367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Inventarizace majetku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Klíčová slova: inventarizace, inventura, </a:t>
            </a:r>
            <a:r>
              <a:rPr lang="cs-CZ" dirty="0" err="1" smtClean="0"/>
              <a:t>inventura</a:t>
            </a:r>
            <a:r>
              <a:rPr lang="cs-CZ" dirty="0" smtClean="0"/>
              <a:t> fyzická a dokladová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Inventarizace - § 29 - § 30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Podnikatel je povinen zjišťovat skutečný stav majetku a závazků.</a:t>
            </a:r>
          </a:p>
          <a:p>
            <a:r>
              <a:rPr lang="cs-CZ" dirty="0" smtClean="0"/>
              <a:t>Kontrola se provádí nejčastěji 1x ročně – k </a:t>
            </a:r>
          </a:p>
          <a:p>
            <a:r>
              <a:rPr lang="cs-CZ" dirty="0" smtClean="0"/>
              <a:t>31. 12..</a:t>
            </a:r>
          </a:p>
          <a:p>
            <a:r>
              <a:rPr lang="cs-CZ" dirty="0" smtClean="0"/>
              <a:t>U některých druhů majetku častěji – i z potřeby vlastní kontroly (pokladna)</a:t>
            </a:r>
          </a:p>
          <a:p>
            <a:r>
              <a:rPr lang="cs-CZ" dirty="0" smtClean="0"/>
              <a:t>Viz. </a:t>
            </a:r>
            <a:r>
              <a:rPr lang="cs-CZ" dirty="0" smtClean="0">
                <a:hlinkClick r:id="rId2"/>
              </a:rPr>
              <a:t>http://zakony.centrum.cz/zakon-o-ucetnictvi/cast-5</a:t>
            </a:r>
            <a:endParaRPr lang="cs-CZ" dirty="0" smtClean="0"/>
          </a:p>
          <a:p>
            <a:r>
              <a:rPr lang="cs-CZ" dirty="0" smtClean="0"/>
              <a:t>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Daňová evidence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b="1" dirty="0" smtClean="0"/>
              <a:t>- zde je inventarizace  zjednodušená</a:t>
            </a:r>
          </a:p>
          <a:p>
            <a:r>
              <a:rPr lang="cs-CZ" dirty="0"/>
              <a:t> V</a:t>
            </a:r>
            <a:r>
              <a:rPr lang="cs-CZ" dirty="0" smtClean="0"/>
              <a:t>ždy k 31.12.  (či ke dni ukončení podnikání)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zjišťujeme skutečný stav u</a:t>
            </a:r>
          </a:p>
          <a:p>
            <a:pPr lvl="1">
              <a:buNone/>
            </a:pPr>
            <a:endParaRPr lang="cs-CZ" dirty="0" smtClean="0"/>
          </a:p>
          <a:p>
            <a:pPr lvl="1"/>
            <a:r>
              <a:rPr lang="cs-CZ" dirty="0" smtClean="0"/>
              <a:t>dlouhodobého hmotného majetku</a:t>
            </a:r>
          </a:p>
          <a:p>
            <a:pPr lvl="1"/>
            <a:r>
              <a:rPr lang="cs-CZ" dirty="0" smtClean="0"/>
              <a:t>zásob</a:t>
            </a:r>
          </a:p>
          <a:p>
            <a:pPr lvl="1"/>
            <a:r>
              <a:rPr lang="cs-CZ" dirty="0" smtClean="0"/>
              <a:t>pohledávek</a:t>
            </a:r>
          </a:p>
          <a:p>
            <a:pPr lvl="1"/>
            <a:r>
              <a:rPr lang="cs-CZ" dirty="0"/>
              <a:t>z</a:t>
            </a:r>
            <a:r>
              <a:rPr lang="cs-CZ" dirty="0" smtClean="0"/>
              <a:t>ávazků</a:t>
            </a:r>
          </a:p>
          <a:p>
            <a:pPr lvl="1"/>
            <a:endParaRPr lang="cs-CZ" dirty="0" smtClean="0"/>
          </a:p>
          <a:p>
            <a:r>
              <a:rPr lang="cs-CZ" dirty="0" smtClean="0"/>
              <a:t>O </a:t>
            </a:r>
            <a:r>
              <a:rPr lang="cs-CZ" dirty="0" smtClean="0"/>
              <a:t>tom, </a:t>
            </a:r>
            <a:r>
              <a:rPr lang="cs-CZ" dirty="0" smtClean="0"/>
              <a:t>co jsme kontrolou </a:t>
            </a:r>
            <a:r>
              <a:rPr lang="cs-CZ" dirty="0" smtClean="0"/>
              <a:t>zjistili, </a:t>
            </a:r>
            <a:r>
              <a:rPr lang="cs-CZ" dirty="0" smtClean="0"/>
              <a:t>provedeme zápis</a:t>
            </a:r>
          </a:p>
          <a:p>
            <a:r>
              <a:rPr lang="cs-CZ" dirty="0" smtClean="0"/>
              <a:t>o případné rozdíly upravíme základ daně (§ 24 a 25 zákona o daních z příjmů)</a:t>
            </a:r>
          </a:p>
          <a:p>
            <a:r>
              <a:rPr lang="cs-CZ" dirty="0" smtClean="0"/>
              <a:t>Nemusíme provádět inventarizaci majetku nehmotného ani  peněz.</a:t>
            </a:r>
          </a:p>
          <a:p>
            <a:r>
              <a:rPr lang="cs-CZ" dirty="0" smtClean="0"/>
              <a:t>Zápis  archivujeme stejně dlouho jako daňovou evidenci.</a:t>
            </a:r>
          </a:p>
          <a:p>
            <a:endParaRPr lang="cs-CZ" dirty="0"/>
          </a:p>
        </p:txBody>
      </p:sp>
      <p:pic>
        <p:nvPicPr>
          <p:cNvPr id="3076" name="Picture 4" descr="C:\Documents and Settings\ucitel\Local Settings\Temporary Internet Files\Content.IE5\4HTKLIDU\MP90038533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104" y="2204864"/>
            <a:ext cx="2952328" cy="210880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Účetnictví – účetní jednotka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Inventarizací dle zákona se </a:t>
            </a:r>
            <a:r>
              <a:rPr lang="cs-CZ" b="1" dirty="0" smtClean="0"/>
              <a:t>ověřuje</a:t>
            </a:r>
            <a:r>
              <a:rPr lang="cs-CZ" dirty="0" smtClean="0"/>
              <a:t> stav majetku, vedený v účetnictví se stavem skutečným.</a:t>
            </a:r>
          </a:p>
          <a:p>
            <a:r>
              <a:rPr lang="cs-CZ" dirty="0" smtClean="0"/>
              <a:t>Inventarizace = příkaz k inventarizaci, harmonogram, jmenování komisí, přípravu materiálů – seznam toho, co bude kontrolováno – dále pak kontrolu samotnou – inventuru, zachycení jejich výsledků a jejich vypořádání.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Inventura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- je tady jednou z částí inventarizace</a:t>
            </a:r>
          </a:p>
          <a:p>
            <a:endParaRPr lang="cs-CZ" dirty="0" smtClean="0"/>
          </a:p>
          <a:p>
            <a:r>
              <a:rPr lang="cs-CZ" dirty="0" smtClean="0"/>
              <a:t>Dle způsobu provedení: </a:t>
            </a:r>
            <a:r>
              <a:rPr lang="cs-CZ" sz="2400" dirty="0" smtClean="0"/>
              <a:t>1. </a:t>
            </a:r>
            <a:r>
              <a:rPr lang="cs-CZ" sz="2400" b="1" dirty="0" smtClean="0"/>
              <a:t>fyzická</a:t>
            </a:r>
            <a:r>
              <a:rPr lang="cs-CZ" sz="2400" dirty="0" smtClean="0"/>
              <a:t> (přepočítání,  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                                                     převážení, přeměření</a:t>
            </a:r>
            <a:r>
              <a:rPr lang="cs-CZ" dirty="0" smtClean="0"/>
              <a:t>)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</a:t>
            </a:r>
            <a:r>
              <a:rPr lang="cs-CZ" sz="2400" dirty="0" smtClean="0"/>
              <a:t>2. </a:t>
            </a:r>
            <a:r>
              <a:rPr lang="cs-CZ" sz="2400" b="1" dirty="0" smtClean="0"/>
              <a:t>dokladová </a:t>
            </a:r>
            <a:r>
              <a:rPr lang="cs-CZ" sz="2400" dirty="0" smtClean="0"/>
              <a:t>– kde nelze               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                                                     fyzická – např. pohledávky</a:t>
            </a:r>
          </a:p>
          <a:p>
            <a:r>
              <a:rPr lang="cs-CZ" sz="2400" dirty="0" smtClean="0"/>
              <a:t>FI - možno provést v průběhu posledních 4 měsíců účetního období (až do prvního měsíce následujícího období - musí se  prokázat stav majetku k rozvahovému dni )</a:t>
            </a:r>
          </a:p>
          <a:p>
            <a:endParaRPr lang="cs-CZ" dirty="0"/>
          </a:p>
        </p:txBody>
      </p:sp>
      <p:pic>
        <p:nvPicPr>
          <p:cNvPr id="2051" name="Picture 3" descr="C:\Documents and Settings\ucitel\Local Settings\Temporary Internet Files\Content.IE5\4HTKLIDU\MP90040926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3140968"/>
            <a:ext cx="1412776" cy="141277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7" name="Picture 3" descr="C:\Documents and Settings\ucitel\Local Settings\Temporary Internet Files\Content.IE5\UMJFX9ZO\MP90030284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5" y="404665"/>
            <a:ext cx="8416187" cy="600354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Inventarizace dle doby provedení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 </a:t>
            </a:r>
            <a:r>
              <a:rPr lang="cs-CZ" b="1" dirty="0" smtClean="0"/>
              <a:t>- řádná </a:t>
            </a:r>
            <a:r>
              <a:rPr lang="cs-CZ" dirty="0" smtClean="0"/>
              <a:t>(periodická) – pravidelně –nejčastěji k 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31. 12. – k rozvahovému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dni</a:t>
            </a:r>
          </a:p>
          <a:p>
            <a:r>
              <a:rPr lang="cs-CZ" b="1" dirty="0" smtClean="0"/>
              <a:t>- mimořádná </a:t>
            </a:r>
            <a:r>
              <a:rPr lang="cs-CZ" dirty="0" smtClean="0"/>
              <a:t>– k jinému okamžiku (při krádeži,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změně odpovědné osoby…)</a:t>
            </a:r>
          </a:p>
          <a:p>
            <a:endParaRPr lang="cs-CZ" dirty="0"/>
          </a:p>
          <a:p>
            <a:r>
              <a:rPr lang="cs-CZ" b="1" dirty="0" smtClean="0"/>
              <a:t>- průběžná </a:t>
            </a:r>
            <a:r>
              <a:rPr lang="cs-CZ" dirty="0" smtClean="0"/>
              <a:t>– v průběhu účetního období – u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zásob a movitého hmotného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majetku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Inventarizace dle rozsahu: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7831" y="1694129"/>
            <a:ext cx="8229600" cy="4525963"/>
          </a:xfrm>
        </p:spPr>
        <p:txBody>
          <a:bodyPr>
            <a:normAutofit fontScale="62500" lnSpcReduction="20000"/>
          </a:bodyPr>
          <a:lstStyle/>
          <a:p>
            <a:endParaRPr lang="cs-CZ" sz="900" dirty="0" smtClean="0">
              <a:hlinkClick r:id="rId2"/>
            </a:endParaRPr>
          </a:p>
          <a:p>
            <a:endParaRPr lang="cs-CZ" sz="3300" dirty="0" smtClean="0">
              <a:hlinkClick r:id="rId2"/>
            </a:endParaRPr>
          </a:p>
          <a:p>
            <a:pPr marL="0" indent="0">
              <a:buNone/>
            </a:pPr>
            <a:r>
              <a:rPr lang="cs-CZ" sz="3300" dirty="0" smtClean="0">
                <a:hlinkClick r:id="rId2"/>
              </a:rPr>
              <a:t>- úplná</a:t>
            </a:r>
          </a:p>
          <a:p>
            <a:endParaRPr lang="cs-CZ" sz="3300" dirty="0" smtClean="0">
              <a:hlinkClick r:id="rId2"/>
            </a:endParaRPr>
          </a:p>
          <a:p>
            <a:pPr marL="0" indent="0">
              <a:buNone/>
            </a:pPr>
            <a:r>
              <a:rPr lang="cs-CZ" sz="3300" dirty="0" smtClean="0">
                <a:hlinkClick r:id="rId2"/>
              </a:rPr>
              <a:t>-částečná</a:t>
            </a:r>
            <a:endParaRPr lang="cs-CZ" sz="3300" dirty="0">
              <a:hlinkClick r:id="rId2"/>
            </a:endParaRPr>
          </a:p>
          <a:p>
            <a:endParaRPr lang="cs-CZ" sz="900" dirty="0" smtClean="0">
              <a:hlinkClick r:id="rId2"/>
            </a:endParaRPr>
          </a:p>
          <a:p>
            <a:endParaRPr lang="cs-CZ" sz="900" dirty="0">
              <a:hlinkClick r:id="rId2"/>
            </a:endParaRPr>
          </a:p>
          <a:p>
            <a:endParaRPr lang="cs-CZ" sz="900" dirty="0" smtClean="0">
              <a:hlinkClick r:id="rId2"/>
            </a:endParaRPr>
          </a:p>
          <a:p>
            <a:endParaRPr lang="cs-CZ" sz="900" dirty="0">
              <a:hlinkClick r:id="rId2"/>
            </a:endParaRPr>
          </a:p>
          <a:p>
            <a:endParaRPr lang="cs-CZ" sz="900" dirty="0" smtClean="0">
              <a:hlinkClick r:id="rId2"/>
            </a:endParaRPr>
          </a:p>
          <a:p>
            <a:endParaRPr lang="cs-CZ" sz="900" dirty="0">
              <a:hlinkClick r:id="rId2"/>
            </a:endParaRPr>
          </a:p>
          <a:p>
            <a:endParaRPr lang="cs-CZ" sz="900" dirty="0" smtClean="0">
              <a:hlinkClick r:id="rId2"/>
            </a:endParaRPr>
          </a:p>
          <a:p>
            <a:endParaRPr lang="cs-CZ" sz="900" dirty="0">
              <a:hlinkClick r:id="rId2"/>
            </a:endParaRPr>
          </a:p>
          <a:p>
            <a:endParaRPr lang="cs-CZ" sz="900" dirty="0" smtClean="0">
              <a:hlinkClick r:id="rId2"/>
            </a:endParaRPr>
          </a:p>
          <a:p>
            <a:endParaRPr lang="cs-CZ" sz="900" dirty="0">
              <a:hlinkClick r:id="rId2"/>
            </a:endParaRPr>
          </a:p>
          <a:p>
            <a:endParaRPr lang="cs-CZ" sz="900" dirty="0" smtClean="0">
              <a:hlinkClick r:id="rId2"/>
            </a:endParaRPr>
          </a:p>
          <a:p>
            <a:endParaRPr lang="cs-CZ" sz="900" dirty="0">
              <a:hlinkClick r:id="rId2"/>
            </a:endParaRPr>
          </a:p>
          <a:p>
            <a:endParaRPr lang="cs-CZ" sz="900" dirty="0" smtClean="0">
              <a:hlinkClick r:id="rId2"/>
            </a:endParaRPr>
          </a:p>
          <a:p>
            <a:endParaRPr lang="cs-CZ" sz="900" dirty="0">
              <a:hlinkClick r:id="rId2"/>
            </a:endParaRPr>
          </a:p>
          <a:p>
            <a:endParaRPr lang="cs-CZ" sz="900" dirty="0" smtClean="0">
              <a:hlinkClick r:id="rId2"/>
            </a:endParaRPr>
          </a:p>
          <a:p>
            <a:endParaRPr lang="cs-CZ" sz="900" dirty="0">
              <a:hlinkClick r:id="rId2"/>
            </a:endParaRPr>
          </a:p>
          <a:p>
            <a:endParaRPr lang="cs-CZ" sz="900" dirty="0" smtClean="0">
              <a:hlinkClick r:id="rId2"/>
            </a:endParaRPr>
          </a:p>
          <a:p>
            <a:endParaRPr lang="cs-CZ" sz="900" dirty="0">
              <a:hlinkClick r:id="rId2"/>
            </a:endParaRPr>
          </a:p>
          <a:p>
            <a:endParaRPr lang="cs-CZ" sz="900" dirty="0" smtClean="0">
              <a:hlinkClick r:id="rId2"/>
            </a:endParaRPr>
          </a:p>
          <a:p>
            <a:endParaRPr lang="cs-CZ" sz="900" dirty="0">
              <a:hlinkClick r:id="rId2"/>
            </a:endParaRPr>
          </a:p>
          <a:p>
            <a:endParaRPr lang="cs-CZ" sz="900" dirty="0" smtClean="0">
              <a:hlinkClick r:id="rId2"/>
            </a:endParaRPr>
          </a:p>
          <a:p>
            <a:endParaRPr lang="cs-CZ" sz="900" dirty="0">
              <a:hlinkClick r:id="rId2"/>
            </a:endParaRPr>
          </a:p>
          <a:p>
            <a:endParaRPr lang="cs-CZ" sz="900" dirty="0" smtClean="0">
              <a:hlinkClick r:id="rId2"/>
            </a:endParaRPr>
          </a:p>
          <a:p>
            <a:endParaRPr lang="cs-CZ" sz="900" dirty="0">
              <a:hlinkClick r:id="rId2"/>
            </a:endParaRPr>
          </a:p>
          <a:p>
            <a:endParaRPr lang="cs-CZ" sz="900" dirty="0" smtClean="0">
              <a:hlinkClick r:id="rId2"/>
            </a:endParaRPr>
          </a:p>
          <a:p>
            <a:endParaRPr lang="cs-CZ" sz="900" dirty="0">
              <a:hlinkClick r:id="rId2"/>
            </a:endParaRPr>
          </a:p>
          <a:p>
            <a:endParaRPr lang="cs-CZ" sz="900" dirty="0" smtClean="0">
              <a:hlinkClick r:id="rId2"/>
            </a:endParaRPr>
          </a:p>
          <a:p>
            <a:endParaRPr lang="cs-CZ" sz="900" dirty="0">
              <a:hlinkClick r:id="rId2"/>
            </a:endParaRPr>
          </a:p>
          <a:p>
            <a:endParaRPr lang="cs-CZ" sz="900" dirty="0" smtClean="0">
              <a:hlinkClick r:id="rId2"/>
            </a:endParaRPr>
          </a:p>
          <a:p>
            <a:r>
              <a:rPr lang="cs-CZ" sz="1700" dirty="0" smtClean="0">
                <a:hlinkClick r:id="rId2"/>
              </a:rPr>
              <a:t>http</a:t>
            </a:r>
            <a:r>
              <a:rPr lang="cs-CZ" sz="1700" dirty="0">
                <a:hlinkClick r:id="rId2"/>
              </a:rPr>
              <a:t>://www.bing.com/images/search?q=kontrola&amp;qs=n&amp;form=QBLH&amp;pq=kontrola&amp;sc=8-8&amp;sp</a:t>
            </a:r>
            <a:r>
              <a:rPr lang="cs-CZ" sz="1700" dirty="0" smtClean="0">
                <a:hlinkClick r:id="rId2"/>
              </a:rPr>
              <a:t>=-1&amp;sk</a:t>
            </a:r>
            <a:r>
              <a:rPr lang="cs-CZ" sz="1700" dirty="0">
                <a:hlinkClick r:id="rId2"/>
              </a:rPr>
              <a:t>=#</a:t>
            </a:r>
            <a:r>
              <a:rPr lang="cs-CZ" sz="1700" dirty="0" smtClean="0">
                <a:hlinkClick r:id="rId2"/>
              </a:rPr>
              <a:t>view=detail&amp;id=5C8394D85D852B658F0E7A91D48983853B9C0C3F&amp;selectedIndex=152</a:t>
            </a:r>
            <a:endParaRPr lang="cs-CZ" sz="1700" dirty="0" smtClean="0"/>
          </a:p>
          <a:p>
            <a:endParaRPr lang="cs-CZ" sz="1700" dirty="0"/>
          </a:p>
          <a:p>
            <a:endParaRPr lang="cs-CZ" sz="1700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772816"/>
            <a:ext cx="5957639" cy="35044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40097296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Přiřaď správně inventuru: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1. pokladní hotovosti              a) FI </a:t>
            </a:r>
          </a:p>
          <a:p>
            <a:endParaRPr lang="cs-CZ" dirty="0"/>
          </a:p>
          <a:p>
            <a:r>
              <a:rPr lang="cs-CZ" dirty="0" smtClean="0"/>
              <a:t>2. </a:t>
            </a:r>
            <a:r>
              <a:rPr lang="cs-CZ" dirty="0"/>
              <a:t>p</a:t>
            </a:r>
            <a:r>
              <a:rPr lang="cs-CZ" dirty="0" smtClean="0"/>
              <a:t>eněz uložených na             b) DI</a:t>
            </a:r>
          </a:p>
          <a:p>
            <a:r>
              <a:rPr lang="cs-CZ" dirty="0" smtClean="0"/>
              <a:t>    BÚ</a:t>
            </a:r>
          </a:p>
          <a:p>
            <a:endParaRPr lang="cs-CZ" dirty="0"/>
          </a:p>
          <a:p>
            <a:r>
              <a:rPr lang="cs-CZ" dirty="0" smtClean="0"/>
              <a:t>3. balíky látky v obchodě s </a:t>
            </a:r>
          </a:p>
          <a:p>
            <a:r>
              <a:rPr lang="cs-CZ" dirty="0"/>
              <a:t> </a:t>
            </a:r>
            <a:r>
              <a:rPr lang="cs-CZ" dirty="0" smtClean="0"/>
              <a:t>   látkami                                           </a:t>
            </a:r>
            <a:endParaRPr lang="cs-CZ" dirty="0"/>
          </a:p>
        </p:txBody>
      </p:sp>
      <p:pic>
        <p:nvPicPr>
          <p:cNvPr id="4" name="Picture 2" descr="C:\Documents and Settings\ucitel\Local Settings\Temporary Internet Files\Content.IE5\4HTKLIDU\MP90044868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08237" y="3140968"/>
            <a:ext cx="2184242" cy="327636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Přiřaď správně inventuru: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1. pokladní hotovosti      </a:t>
            </a:r>
            <a:r>
              <a:rPr lang="cs-CZ" dirty="0"/>
              <a:t>a</a:t>
            </a:r>
            <a:r>
              <a:rPr lang="cs-CZ" dirty="0" smtClean="0"/>
              <a:t>) FI - přepočítání</a:t>
            </a:r>
          </a:p>
          <a:p>
            <a:endParaRPr lang="cs-CZ" dirty="0"/>
          </a:p>
          <a:p>
            <a:r>
              <a:rPr lang="cs-CZ" dirty="0" smtClean="0"/>
              <a:t>2. </a:t>
            </a:r>
            <a:r>
              <a:rPr lang="cs-CZ" dirty="0"/>
              <a:t>p</a:t>
            </a:r>
            <a:r>
              <a:rPr lang="cs-CZ" dirty="0" smtClean="0"/>
              <a:t>eněz uložených na     b) DI – dle výpisu z    </a:t>
            </a:r>
          </a:p>
          <a:p>
            <a:r>
              <a:rPr lang="cs-CZ" dirty="0"/>
              <a:t> </a:t>
            </a:r>
            <a:r>
              <a:rPr lang="cs-CZ" dirty="0" smtClean="0"/>
              <a:t>   BÚ                                                BÚ</a:t>
            </a:r>
          </a:p>
          <a:p>
            <a:endParaRPr lang="cs-CZ" dirty="0"/>
          </a:p>
          <a:p>
            <a:r>
              <a:rPr lang="cs-CZ" dirty="0" smtClean="0"/>
              <a:t>3. balíky látky v obchodě s </a:t>
            </a:r>
          </a:p>
          <a:p>
            <a:r>
              <a:rPr lang="cs-CZ" dirty="0"/>
              <a:t> </a:t>
            </a:r>
            <a:r>
              <a:rPr lang="cs-CZ" dirty="0" smtClean="0"/>
              <a:t>   látkami                            a) FI - přeměření</a:t>
            </a: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1400" i="1" dirty="0" smtClean="0"/>
              <a:t>Http://business.center.</a:t>
            </a:r>
            <a:r>
              <a:rPr lang="cs-CZ" sz="1400" i="1" dirty="0" err="1" smtClean="0"/>
              <a:t>cz</a:t>
            </a:r>
            <a:r>
              <a:rPr lang="cs-CZ" sz="1400" i="1" dirty="0" smtClean="0"/>
              <a:t>/business/</a:t>
            </a:r>
            <a:r>
              <a:rPr lang="cs-CZ" sz="1400" i="1" dirty="0" err="1" smtClean="0"/>
              <a:t>pravo</a:t>
            </a:r>
            <a:r>
              <a:rPr lang="cs-CZ" sz="1400" i="1" dirty="0" smtClean="0"/>
              <a:t>/</a:t>
            </a:r>
            <a:r>
              <a:rPr lang="cs-CZ" sz="1400" i="1" dirty="0" err="1" smtClean="0"/>
              <a:t>zakony</a:t>
            </a:r>
            <a:r>
              <a:rPr lang="cs-CZ" sz="1400" i="1" dirty="0" smtClean="0"/>
              <a:t>/</a:t>
            </a:r>
            <a:r>
              <a:rPr lang="cs-CZ" sz="1400" i="1" dirty="0" err="1" smtClean="0"/>
              <a:t>dprij</a:t>
            </a:r>
            <a:r>
              <a:rPr lang="cs-CZ" sz="1400" i="1" dirty="0" smtClean="0"/>
              <a:t>/. Business [online]. 2013 [cit. 2014-01-08]. Dostupné z: http://business.center.</a:t>
            </a:r>
            <a:r>
              <a:rPr lang="cs-CZ" sz="1400" i="1" dirty="0" err="1" smtClean="0"/>
              <a:t>cz</a:t>
            </a:r>
            <a:r>
              <a:rPr lang="cs-CZ" sz="1400" i="1" dirty="0" smtClean="0"/>
              <a:t> </a:t>
            </a:r>
          </a:p>
          <a:p>
            <a:pPr marL="571500" indent="-571500" algn="just"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ŠTOHL, Pavel. </a:t>
            </a:r>
            <a:r>
              <a:rPr lang="cs-CZ" sz="1400" i="1" dirty="0" smtClean="0">
                <a:latin typeface="Times New Roman" pitchFamily="18" charset="0"/>
                <a:cs typeface="Times New Roman" pitchFamily="18" charset="0"/>
              </a:rPr>
              <a:t>Daňová evidence 2011 praktický průvodce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. Znojmo: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Štohl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Pavel – vzdělávací středisko, </a:t>
            </a:r>
            <a:endParaRPr lang="cs-CZ" sz="1400" dirty="0" smtClean="0">
              <a:latin typeface="Times New Roman" pitchFamily="18" charset="0"/>
            </a:endParaRPr>
          </a:p>
          <a:p>
            <a:pPr marL="571500" indent="-571500" algn="just"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2011, ISBN 978-8087237-34-2.</a:t>
            </a:r>
          </a:p>
          <a:p>
            <a:pPr marL="571500" indent="-571500" algn="just"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 marL="571500" indent="-571500" algn="just"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ŠTOHL, Pavel. </a:t>
            </a:r>
            <a:r>
              <a:rPr lang="cs-CZ" sz="1400" i="1" dirty="0" smtClean="0">
                <a:latin typeface="Times New Roman" pitchFamily="18" charset="0"/>
                <a:cs typeface="Times New Roman" pitchFamily="18" charset="0"/>
              </a:rPr>
              <a:t>Učebnice účetnictví 2012 - 1.díl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. Znojmo: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Štohl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Pavel - vzdělávací středisko, 2012, </a:t>
            </a:r>
            <a:endParaRPr lang="cs-CZ" sz="1400" dirty="0" smtClean="0">
              <a:latin typeface="Times New Roman" pitchFamily="18" charset="0"/>
            </a:endParaRPr>
          </a:p>
          <a:p>
            <a:pPr marL="571500" indent="-571500" algn="just"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ISBN 978-80-87237-47-2.</a:t>
            </a:r>
          </a:p>
          <a:p>
            <a:pPr>
              <a:buNone/>
            </a:pPr>
            <a:r>
              <a:rPr lang="en-US" sz="1400" dirty="0" smtClean="0"/>
              <a:t>JAKEŠ, </a:t>
            </a:r>
            <a:r>
              <a:rPr lang="en-US" sz="1400" dirty="0" err="1" smtClean="0"/>
              <a:t>Petr</a:t>
            </a:r>
            <a:r>
              <a:rPr lang="en-US" sz="1400" dirty="0" smtClean="0"/>
              <a:t> a </a:t>
            </a:r>
            <a:r>
              <a:rPr lang="en-US" sz="1400" dirty="0" err="1" smtClean="0"/>
              <a:t>kol</a:t>
            </a:r>
            <a:r>
              <a:rPr lang="en-US" sz="1400" dirty="0" smtClean="0"/>
              <a:t>. </a:t>
            </a:r>
            <a:r>
              <a:rPr lang="en-US" sz="1400" i="1" dirty="0" err="1" smtClean="0"/>
              <a:t>Finanční</a:t>
            </a:r>
            <a:r>
              <a:rPr lang="en-US" sz="1400" i="1" dirty="0" smtClean="0"/>
              <a:t> </a:t>
            </a:r>
            <a:r>
              <a:rPr lang="en-US" sz="1400" i="1" dirty="0" err="1" smtClean="0"/>
              <a:t>gramotnost</a:t>
            </a:r>
            <a:r>
              <a:rPr lang="en-US" sz="1400" i="1" dirty="0" smtClean="0"/>
              <a:t> pro </a:t>
            </a:r>
            <a:r>
              <a:rPr lang="en-US" sz="1400" i="1" dirty="0" err="1" smtClean="0"/>
              <a:t>druhý</a:t>
            </a:r>
            <a:r>
              <a:rPr lang="en-US" sz="1400" i="1" dirty="0" smtClean="0"/>
              <a:t> </a:t>
            </a:r>
            <a:r>
              <a:rPr lang="en-US" sz="1400" i="1" dirty="0" err="1" smtClean="0"/>
              <a:t>stupeň</a:t>
            </a:r>
            <a:r>
              <a:rPr lang="en-US" sz="1400" i="1" dirty="0" smtClean="0"/>
              <a:t> </a:t>
            </a:r>
            <a:r>
              <a:rPr lang="en-US" sz="1400" i="1" dirty="0" err="1" smtClean="0"/>
              <a:t>základní</a:t>
            </a:r>
            <a:r>
              <a:rPr lang="en-US" sz="1400" i="1" dirty="0" smtClean="0"/>
              <a:t> </a:t>
            </a:r>
            <a:r>
              <a:rPr lang="en-US" sz="1400" i="1" dirty="0" err="1" smtClean="0"/>
              <a:t>školy</a:t>
            </a:r>
            <a:r>
              <a:rPr lang="en-US" sz="1400" dirty="0" smtClean="0"/>
              <a:t>. </a:t>
            </a:r>
            <a:r>
              <a:rPr lang="en-US" sz="1400" dirty="0" err="1" smtClean="0"/>
              <a:t>Praha</a:t>
            </a:r>
            <a:r>
              <a:rPr lang="en-US" sz="1400" dirty="0" smtClean="0"/>
              <a:t>: Fortuna, 2011, ISBN 978-80</a:t>
            </a:r>
            <a:r>
              <a:rPr lang="cs-CZ" sz="1400" dirty="0" smtClean="0"/>
              <a:t> </a:t>
            </a:r>
            <a:r>
              <a:rPr lang="en-US" sz="1400" dirty="0" smtClean="0"/>
              <a:t>7373-0889-5. </a:t>
            </a:r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Klipart - </a:t>
            </a:r>
            <a:r>
              <a:rPr lang="cs-CZ" sz="1400" dirty="0" smtClean="0"/>
              <a:t>www.office.</a:t>
            </a:r>
            <a:r>
              <a:rPr lang="cs-CZ" sz="1400" dirty="0" err="1" smtClean="0"/>
              <a:t>microsoft.com</a:t>
            </a:r>
            <a:endParaRPr lang="cs-CZ" sz="140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. </a:t>
            </a:r>
            <a:r>
              <a:rPr lang="cs-CZ" sz="1400" dirty="0" smtClean="0">
                <a:hlinkClick r:id="rId2"/>
              </a:rPr>
              <a:t>http://zakony.centrum.cz/zakon-o-ucetnictvi/cast-5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Čerpáno: 8. 9. 2013</a:t>
            </a:r>
            <a:endParaRPr lang="cs-CZ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106</TotalTime>
  <Words>467</Words>
  <Application>Microsoft Office PowerPoint</Application>
  <PresentationFormat>Předvádění na obrazovce (4:3)</PresentationFormat>
  <Paragraphs>137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Snímek 1</vt:lpstr>
      <vt:lpstr>Snímek 2</vt:lpstr>
      <vt:lpstr>Inventarizace majetku</vt:lpstr>
      <vt:lpstr>Inventarizace - § 29 - § 30</vt:lpstr>
      <vt:lpstr>Daňová evidence</vt:lpstr>
      <vt:lpstr>Účetnictví – účetní jednotka</vt:lpstr>
      <vt:lpstr>Inventura</vt:lpstr>
      <vt:lpstr>Snímek 8</vt:lpstr>
      <vt:lpstr>Inventarizace dle doby provedení</vt:lpstr>
      <vt:lpstr>Inventarizace dle rozsahu:</vt:lpstr>
      <vt:lpstr>Přiřaď správně inventuru:</vt:lpstr>
      <vt:lpstr>Přiřaď správně inventuru: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Inventarizace majetku</dc:title>
  <dc:creator>ucitel</dc:creator>
  <cp:lastModifiedBy>Dum</cp:lastModifiedBy>
  <cp:revision>14</cp:revision>
  <dcterms:created xsi:type="dcterms:W3CDTF">2013-09-08T13:58:29Z</dcterms:created>
  <dcterms:modified xsi:type="dcterms:W3CDTF">2014-10-16T10:03:45Z</dcterms:modified>
</cp:coreProperties>
</file>