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70" r:id="rId3"/>
    <p:sldId id="256" r:id="rId4"/>
    <p:sldId id="258" r:id="rId5"/>
    <p:sldId id="260" r:id="rId6"/>
    <p:sldId id="262" r:id="rId7"/>
    <p:sldId id="265" r:id="rId8"/>
    <p:sldId id="263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200D128-C711-4DB9-AC5D-C21884A0B40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567C97A-0CCA-406B-A0A2-8CEA49149F7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ipe dir="r"/>
    <p:sndAc>
      <p:stSnd>
        <p:snd r:embed="rId13" name="click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y.kurzy.cz/586-1992-zakon-o-danich-z-prijmu/paragraf-26-az-32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tyzucetnictvi.cz/ucetni-a-danove-kalkulatory/danove-odpisy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y.kurzy.cz/586-1992-zakon-o-danich-z-prijmu/paragraf-26-az-32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</a:t>
            </a:r>
            <a:r>
              <a:rPr lang="cs-CZ" dirty="0" smtClean="0"/>
              <a:t>Daňová 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6632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DAE_107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Odpisy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Odpisy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odpis, </a:t>
            </a:r>
            <a:r>
              <a:rPr lang="cs-CZ" dirty="0" err="1" smtClean="0"/>
              <a:t>odpis</a:t>
            </a:r>
            <a:r>
              <a:rPr lang="cs-CZ" dirty="0" smtClean="0"/>
              <a:t> daňový, </a:t>
            </a:r>
            <a:r>
              <a:rPr lang="cs-CZ" smtClean="0"/>
              <a:t>odpis účetní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4984641"/>
      </p:ext>
    </p:extLst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Základní pojmy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altLang="cs-CZ" sz="2800" b="1" dirty="0" smtClean="0"/>
              <a:t>Vstupní cena majetku</a:t>
            </a:r>
            <a:r>
              <a:rPr lang="cs-CZ" altLang="cs-CZ" sz="1600" b="1" dirty="0" smtClean="0"/>
              <a:t> - </a:t>
            </a:r>
            <a:r>
              <a:rPr lang="cs-CZ" altLang="cs-CZ" sz="2800" dirty="0" smtClean="0"/>
              <a:t>vstupní cenou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 smtClean="0"/>
              <a:t>majetku je nejčastěji pořizovací cena nebo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 smtClean="0"/>
              <a:t>reprodukční pořizovací cena</a:t>
            </a:r>
            <a:r>
              <a:rPr lang="cs-CZ" altLang="cs-CZ" sz="1800" dirty="0" smtClean="0"/>
              <a:t>. 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dirty="0" smtClean="0"/>
          </a:p>
          <a:p>
            <a:pPr eaLnBrk="1" hangingPunct="1">
              <a:lnSpc>
                <a:spcPct val="80000"/>
              </a:lnSpc>
            </a:pPr>
            <a:endParaRPr lang="cs-CZ" altLang="cs-CZ" sz="1800" dirty="0" smtClean="0"/>
          </a:p>
          <a:p>
            <a:pPr eaLnBrk="1" hangingPunct="1">
              <a:lnSpc>
                <a:spcPct val="80000"/>
              </a:lnSpc>
            </a:pPr>
            <a:endParaRPr lang="cs-CZ" altLang="cs-CZ" sz="1600" b="1" dirty="0" smtClean="0"/>
          </a:p>
          <a:p>
            <a:pPr eaLnBrk="1" hangingPunct="1">
              <a:lnSpc>
                <a:spcPct val="80000"/>
              </a:lnSpc>
            </a:pPr>
            <a:r>
              <a:rPr lang="cs-CZ" altLang="cs-CZ" b="1" dirty="0" smtClean="0"/>
              <a:t>Zůstatková cena majetku</a:t>
            </a:r>
            <a:r>
              <a:rPr lang="cs-CZ" altLang="cs-CZ" sz="1600" dirty="0" smtClean="0"/>
              <a:t> - </a:t>
            </a:r>
            <a:r>
              <a:rPr lang="cs-CZ" altLang="cs-CZ" sz="2800" dirty="0" smtClean="0"/>
              <a:t>zůstatková cena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 smtClean="0"/>
              <a:t>majetku je vstupní cena po odečtení oprávek.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8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600" dirty="0" smtClean="0"/>
              <a:t> 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-2016125" y="3246438"/>
            <a:ext cx="1238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/>
              <a:t>Oprávky</a:t>
            </a:r>
            <a:r>
              <a:rPr lang="cs-CZ" altLang="cs-CZ" sz="1800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xmlns="" val="3990315693"/>
      </p:ext>
    </p:extLst>
  </p:cSld>
  <p:clrMapOvr>
    <a:masterClrMapping/>
  </p:clrMapOvr>
  <p:transition>
    <p:wipe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z="3600" b="1" smtClean="0"/>
              <a:t>Odpis</a:t>
            </a:r>
            <a:r>
              <a:rPr lang="cs-CZ" altLang="cs-CZ" sz="3600" smtClean="0"/>
              <a:t> - odpis je vyjádření opotřebení majetku v Kč za určitý časový úsek, max. jeden rok.</a:t>
            </a:r>
          </a:p>
          <a:p>
            <a:pPr eaLnBrk="1" hangingPunct="1"/>
            <a:endParaRPr lang="cs-CZ" altLang="cs-CZ" sz="3600" smtClean="0"/>
          </a:p>
          <a:p>
            <a:pPr eaLnBrk="1" hangingPunct="1"/>
            <a:r>
              <a:rPr lang="cs-CZ" altLang="cs-CZ" b="1" smtClean="0"/>
              <a:t>Oprávky</a:t>
            </a:r>
            <a:r>
              <a:rPr lang="cs-CZ" altLang="cs-CZ" smtClean="0"/>
              <a:t> - oprávky jsou souhrnem odpisů, jsou to sečtené odpisy za více období. Vyjadřují tedy celkové znehodnocení majetku. </a:t>
            </a:r>
            <a:endParaRPr lang="cs-CZ" altLang="cs-CZ" sz="3600" smtClean="0"/>
          </a:p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4132944381"/>
      </p:ext>
    </p:extLst>
  </p:cSld>
  <p:clrMapOvr>
    <a:masterClrMapping/>
  </p:clrMapOvr>
  <p:transition>
    <p:wipe dir="r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Daňové odpisy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dirty="0" smtClean="0"/>
          </a:p>
          <a:p>
            <a:r>
              <a:rPr lang="cs-CZ" altLang="cs-CZ" dirty="0" smtClean="0"/>
              <a:t>Daňové odpisy se používají pro účely výpočtu daňového základu podniku pro daň z příjmů.</a:t>
            </a:r>
          </a:p>
          <a:p>
            <a:endParaRPr lang="cs-CZ" altLang="cs-CZ" dirty="0"/>
          </a:p>
          <a:p>
            <a:r>
              <a:rPr lang="cs-CZ" altLang="cs-CZ" dirty="0" smtClean="0"/>
              <a:t> Způsob výpočtu je tedy upraven zákonem o dani z příjmů - </a:t>
            </a:r>
            <a:r>
              <a:rPr lang="cs-CZ" altLang="cs-CZ" dirty="0" smtClean="0">
                <a:hlinkClick r:id="rId3"/>
              </a:rPr>
              <a:t>http://zakony.kurzy.cz/586-1992-zakon-o-danich-z-prijmu/paragraf-26-az-32/</a:t>
            </a:r>
            <a:endParaRPr lang="cs-CZ" altLang="cs-CZ" dirty="0" smtClean="0"/>
          </a:p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115949763"/>
      </p:ext>
    </p:extLst>
  </p:cSld>
  <p:clrMapOvr>
    <a:masterClrMapping/>
  </p:clrMapOvr>
  <p:transition>
    <p:wipe dir="r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9" name="Picture 5" descr="C:\Users\ucitel\AppData\Local\Microsoft\Windows\Temporary Internet Files\Content.IE5\9NBELN0O\MC9002168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643050"/>
            <a:ext cx="8441121" cy="42733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Odpis účetní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 reálnému vyjádření </a:t>
            </a:r>
            <a:r>
              <a:rPr lang="cs-CZ" dirty="0"/>
              <a:t>nákladů </a:t>
            </a:r>
            <a:r>
              <a:rPr lang="cs-CZ" dirty="0" smtClean="0"/>
              <a:t>si účetní </a:t>
            </a:r>
            <a:r>
              <a:rPr lang="cs-CZ" dirty="0"/>
              <a:t>jednotka </a:t>
            </a:r>
            <a:r>
              <a:rPr lang="cs-CZ" dirty="0" smtClean="0"/>
              <a:t>stanoví </a:t>
            </a:r>
            <a:r>
              <a:rPr lang="cs-CZ" dirty="0"/>
              <a:t>odpisy hmotného a nehmotného </a:t>
            </a:r>
            <a:r>
              <a:rPr lang="cs-CZ" dirty="0" smtClean="0"/>
              <a:t>majetku - na </a:t>
            </a:r>
            <a:r>
              <a:rPr lang="cs-CZ" dirty="0"/>
              <a:t>základě</a:t>
            </a:r>
            <a:r>
              <a:rPr lang="cs-CZ" i="1" dirty="0"/>
              <a:t> </a:t>
            </a:r>
            <a:endParaRPr lang="cs-CZ" b="1" i="1" u="sng" dirty="0" smtClean="0"/>
          </a:p>
          <a:p>
            <a:r>
              <a:rPr lang="cs-CZ" b="1" i="1" u="sng" dirty="0" smtClean="0"/>
              <a:t> odpisového plánu.                                                                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Způsob 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/>
              <a:t>provedení </a:t>
            </a:r>
            <a:r>
              <a:rPr lang="cs-CZ" dirty="0"/>
              <a:t>odpisů </a:t>
            </a:r>
            <a:r>
              <a:rPr lang="cs-CZ" dirty="0" smtClean="0"/>
              <a:t>bere v úvahu    </a:t>
            </a:r>
          </a:p>
          <a:p>
            <a:r>
              <a:rPr lang="cs-CZ" dirty="0"/>
              <a:t> </a:t>
            </a:r>
            <a:r>
              <a:rPr lang="cs-CZ" dirty="0" smtClean="0"/>
              <a:t>fyzické </a:t>
            </a:r>
            <a:r>
              <a:rPr lang="cs-CZ" dirty="0"/>
              <a:t>a morálním </a:t>
            </a:r>
            <a:r>
              <a:rPr lang="cs-CZ" dirty="0" smtClean="0"/>
              <a:t>opotřebení </a:t>
            </a:r>
            <a:r>
              <a:rPr lang="cs-CZ" dirty="0"/>
              <a:t>majetku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 Mluvíme pak o</a:t>
            </a:r>
            <a:r>
              <a:rPr lang="cs-CZ" b="1" dirty="0" smtClean="0"/>
              <a:t> účetních odpisech.</a:t>
            </a:r>
          </a:p>
          <a:p>
            <a:r>
              <a:rPr lang="cs-CZ" dirty="0" smtClean="0"/>
              <a:t>Jejich sazby – stanoví účetní jednotka sama (můžou být u každého podnikatele jiné). Často však kopírují daňové odpisy.</a:t>
            </a:r>
          </a:p>
          <a:p>
            <a:r>
              <a:rPr lang="cs-CZ" dirty="0" smtClean="0"/>
              <a:t>Nejčastěji užívané </a:t>
            </a:r>
            <a:r>
              <a:rPr lang="cs-CZ" b="1" dirty="0" smtClean="0"/>
              <a:t>dvě metody </a:t>
            </a:r>
            <a:r>
              <a:rPr lang="cs-CZ" dirty="0" smtClean="0"/>
              <a:t>ke stanovení účetního odpisu:</a:t>
            </a:r>
          </a:p>
          <a:p>
            <a:r>
              <a:rPr lang="cs-CZ" dirty="0" smtClean="0"/>
              <a:t>podle doby upotřebitelnosti,</a:t>
            </a:r>
          </a:p>
          <a:p>
            <a:r>
              <a:rPr lang="cs-CZ" dirty="0" smtClean="0"/>
              <a:t>podle výkonu.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3343915"/>
      </p:ext>
    </p:extLst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- vyhledej výpočet daňových odpisů na PC!</a:t>
            </a:r>
            <a:endParaRPr lang="cs-CZ" dirty="0"/>
          </a:p>
        </p:txBody>
      </p:sp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– možné 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testyzucetnictvi.cz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ucetni</a:t>
            </a:r>
            <a:r>
              <a:rPr lang="cs-CZ" dirty="0" smtClean="0">
                <a:hlinkClick r:id="rId3"/>
              </a:rPr>
              <a:t>-a-</a:t>
            </a:r>
            <a:r>
              <a:rPr lang="cs-CZ" dirty="0" err="1" smtClean="0">
                <a:hlinkClick r:id="rId3"/>
              </a:rPr>
              <a:t>danove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kalkulatory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danove</a:t>
            </a:r>
            <a:r>
              <a:rPr lang="cs-CZ" dirty="0" smtClean="0">
                <a:hlinkClick r:id="rId3"/>
              </a:rPr>
              <a:t>-odpisy/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Klipart - </a:t>
            </a:r>
            <a:r>
              <a:rPr lang="cs-CZ" sz="1400" dirty="0" smtClean="0"/>
              <a:t>www.office.</a:t>
            </a:r>
            <a:r>
              <a:rPr lang="cs-CZ" sz="1400" dirty="0" err="1" smtClean="0"/>
              <a:t>microsoft.com</a:t>
            </a:r>
            <a:endParaRPr lang="cs-CZ" sz="140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altLang="cs-CZ" sz="1400" dirty="0" smtClean="0">
                <a:hlinkClick r:id="rId3"/>
              </a:rPr>
              <a:t>http://zakony.kurzy.cz/586-1992-zakon-o-danich-z-prijmu/paragraf-26-az-32</a:t>
            </a:r>
            <a:endParaRPr lang="cs-CZ" altLang="cs-CZ" sz="1400" dirty="0" smtClean="0"/>
          </a:p>
          <a:p>
            <a:pPr>
              <a:buNone/>
            </a:pPr>
            <a:r>
              <a:rPr lang="cs-CZ" sz="1400" dirty="0" smtClean="0"/>
              <a:t>ĆERPÁNO: 22. 10. 2013</a:t>
            </a:r>
            <a:endParaRPr lang="cs-CZ" sz="1400" dirty="0"/>
          </a:p>
        </p:txBody>
      </p:sp>
    </p:spTree>
  </p:cSld>
  <p:clrMapOvr>
    <a:masterClrMapping/>
  </p:clrMapOvr>
  <p:transition>
    <p:wipe dir="r"/>
    <p:sndAc>
      <p:stSnd>
        <p:snd r:embed="rId2" name="click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64</TotalTime>
  <Words>291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Modul</vt:lpstr>
      <vt:lpstr>Snímek 1</vt:lpstr>
      <vt:lpstr>Snímek 2</vt:lpstr>
      <vt:lpstr>Odpisy</vt:lpstr>
      <vt:lpstr>Základní pojmy</vt:lpstr>
      <vt:lpstr>Snímek 5</vt:lpstr>
      <vt:lpstr>Daňové odpisy</vt:lpstr>
      <vt:lpstr>Snímek 7</vt:lpstr>
      <vt:lpstr>Odpis účetní</vt:lpstr>
      <vt:lpstr>Příklad:</vt:lpstr>
      <vt:lpstr>Příklad – možné řešení: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Odpisy</dc:title>
  <dc:creator>student</dc:creator>
  <cp:lastModifiedBy>Dum</cp:lastModifiedBy>
  <cp:revision>10</cp:revision>
  <dcterms:created xsi:type="dcterms:W3CDTF">2013-10-08T10:25:52Z</dcterms:created>
  <dcterms:modified xsi:type="dcterms:W3CDTF">2014-10-16T09:44:46Z</dcterms:modified>
</cp:coreProperties>
</file>