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8" r:id="rId5"/>
    <p:sldId id="259" r:id="rId6"/>
    <p:sldId id="269" r:id="rId7"/>
    <p:sldId id="260" r:id="rId8"/>
    <p:sldId id="267" r:id="rId9"/>
    <p:sldId id="262" r:id="rId10"/>
    <p:sldId id="264" r:id="rId11"/>
    <p:sldId id="265" r:id="rId12"/>
    <p:sldId id="273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34341-12D9-4334-BAA7-4A21090EA54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3E6EA-086B-43A7-801D-212234FCF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r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34341-12D9-4334-BAA7-4A21090EA54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3E6EA-086B-43A7-801D-212234FCF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34341-12D9-4334-BAA7-4A21090EA54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3E6EA-086B-43A7-801D-212234FCF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r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34341-12D9-4334-BAA7-4A21090EA54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3E6EA-086B-43A7-801D-212234FCF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34341-12D9-4334-BAA7-4A21090EA54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3E6EA-086B-43A7-801D-212234FCF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34341-12D9-4334-BAA7-4A21090EA54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3E6EA-086B-43A7-801D-212234FCF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34341-12D9-4334-BAA7-4A21090EA54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3E6EA-086B-43A7-801D-212234FCF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34341-12D9-4334-BAA7-4A21090EA54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3E6EA-086B-43A7-801D-212234FCF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34341-12D9-4334-BAA7-4A21090EA54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273E6EA-086B-43A7-801D-212234FCFC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34341-12D9-4334-BAA7-4A21090EA54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3E6EA-086B-43A7-801D-212234FCF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34341-12D9-4334-BAA7-4A21090EA54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3E6EA-086B-43A7-801D-212234FCF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7434341-12D9-4334-BAA7-4A21090EA54E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273E6EA-086B-43A7-801D-212234FCFC8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pull dir="r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dnikatel.cz/zakony/zakon-c-586-1992-sb-o-danich-z-prijmu/plne-zneni/" TargetMode="External"/><Relationship Id="rId2" Type="http://schemas.openxmlformats.org/officeDocument/2006/relationships/hyperlink" Target="http://www.podnikatel.cz/zakony/zakon-c-586-1992-sb-o-danich-z-prijmu/ctreti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portal.pohoda.cz/dane-ucetnictvi-mzdy/ucetnictvi/ucetni-a-danove-odpisy-majetku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styzucetnictvi.cz/ucetni-a-danove-kalkulatory/danove-odpisy/?PHPSESSID=bfd1a1d9e47e31aaf156b59190765427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styzucetnictvi.cz/ucetni-a-danove-kalkulatory/danove-odpisy/?PHPSESSID=bfd1a1d9e47e31aaf156b5919076542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   </a:t>
            </a:r>
            <a:r>
              <a:rPr lang="cs-CZ" dirty="0" smtClean="0"/>
              <a:t>Daňová evidence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DAE_109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 Odpis zrychlený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okruh:  Ekonomické vzdělávání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3. CUKRÁŘ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2013 – leden 2014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Odpis zrychlený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Klíčová slova: daňový odpis, </a:t>
            </a:r>
            <a:r>
              <a:rPr lang="cs-CZ" dirty="0" err="1" smtClean="0"/>
              <a:t>odpis</a:t>
            </a:r>
            <a:r>
              <a:rPr lang="cs-CZ" dirty="0" smtClean="0"/>
              <a:t> zrychlený, </a:t>
            </a:r>
            <a:r>
              <a:rPr lang="cs-CZ" smtClean="0"/>
              <a:t>zůstatková cena</a:t>
            </a:r>
            <a:endParaRPr lang="cs-CZ" dirty="0"/>
          </a:p>
        </p:txBody>
      </p:sp>
    </p:spTree>
  </p:cSld>
  <p:clrMapOvr>
    <a:masterClrMapping/>
  </p:clrMapOvr>
  <p:transition>
    <p:pull dir="r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/>
              <a:t>Odpis</a:t>
            </a:r>
            <a:r>
              <a:rPr lang="cs-CZ" sz="3600"/>
              <a:t> - odpis je vyjádření opotřebení majetku v Kč za určitý časový úsek, max. jeden rok.</a:t>
            </a:r>
          </a:p>
          <a:p>
            <a:endParaRPr lang="cs-CZ" sz="3600"/>
          </a:p>
          <a:p>
            <a:r>
              <a:rPr lang="cs-CZ" b="1"/>
              <a:t>Oprávky</a:t>
            </a:r>
            <a:r>
              <a:rPr lang="cs-CZ"/>
              <a:t> - oprávky jsou souhrnem odpisů, jsou to sečtené odpisy za více období. Vyjadřují tedy celkové znehodnocení majetku. </a:t>
            </a:r>
            <a:endParaRPr lang="cs-CZ" sz="3600"/>
          </a:p>
          <a:p>
            <a:endParaRPr lang="cs-CZ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Daňové odpisy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Daňové odpisy se používají pro účely výpočtu daňového základu podniku pro daň z příjmů. Způsob výpočtu je tedy upraven zákonem o dani z příjmů (</a:t>
            </a:r>
            <a:r>
              <a:rPr lang="cs-CZ">
                <a:hlinkClick r:id="rId2"/>
              </a:rPr>
              <a:t>§26 - §32a</a:t>
            </a:r>
            <a:r>
              <a:rPr lang="cs-CZ"/>
              <a:t> Zákona č. </a:t>
            </a:r>
            <a:r>
              <a:rPr lang="cs-CZ">
                <a:hlinkClick r:id="rId3"/>
              </a:rPr>
              <a:t>586/1992 Sb.</a:t>
            </a:r>
            <a:r>
              <a:rPr lang="cs-CZ"/>
              <a:t> o daních z příjmů). </a:t>
            </a: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3556" name="Picture 4" descr="C:\Documents and Settings\ucitel\Local Settings\Temporary Internet Files\Content.IE5\I78A3ACM\MP9003860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620688"/>
            <a:ext cx="8036092" cy="574006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Odpis zrychlený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Pokud chceme v první polovině opisování</a:t>
            </a:r>
          </a:p>
          <a:p>
            <a:r>
              <a:rPr lang="cs-CZ"/>
              <a:t>vložit do N co nejvíce z původní částky – volíme zrychlený odpis.</a:t>
            </a:r>
          </a:p>
          <a:p>
            <a:endParaRPr lang="cs-CZ"/>
          </a:p>
          <a:p>
            <a:r>
              <a:rPr lang="cs-CZ"/>
              <a:t>Pracujeme podle tabulky pro zrychlený odpis a podle vzorce pro výpočet.</a:t>
            </a: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Tabulka – odpis zrychlený</a:t>
            </a:r>
            <a:br>
              <a:rPr lang="cs-CZ" dirty="0" smtClean="0"/>
            </a:br>
            <a:r>
              <a:rPr lang="cs-CZ" sz="1100" dirty="0" smtClean="0">
                <a:hlinkClick r:id="rId2"/>
              </a:rPr>
              <a:t>http://portal.pohoda.cz/dane-ucetnictvi-mzdy/ucetnictvi/ucetni-a-danove-odpisy-majetku</a:t>
            </a:r>
            <a:r>
              <a:rPr lang="cs-CZ" sz="1100" dirty="0" smtClean="0"/>
              <a:t/>
            </a:r>
            <a:br>
              <a:rPr lang="cs-CZ" sz="1100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325142733"/>
              </p:ext>
            </p:extLst>
          </p:nvPr>
        </p:nvGraphicFramePr>
        <p:xfrm>
          <a:off x="683568" y="1916831"/>
          <a:ext cx="7848872" cy="4176464"/>
        </p:xfrm>
        <a:graphic>
          <a:graphicData uri="http://schemas.openxmlformats.org/drawingml/2006/table">
            <a:tbl>
              <a:tblPr/>
              <a:tblGrid>
                <a:gridCol w="1962218"/>
                <a:gridCol w="1962218"/>
                <a:gridCol w="1962218"/>
                <a:gridCol w="1962218"/>
              </a:tblGrid>
              <a:tr h="1044116">
                <a:tc>
                  <a:txBody>
                    <a:bodyPr/>
                    <a:lstStyle/>
                    <a:p>
                      <a:pPr algn="ctr"/>
                      <a:r>
                        <a:rPr lang="cs-CZ" b="1" dirty="0"/>
                        <a:t>Odpisová </a:t>
                      </a:r>
                      <a:endParaRPr lang="cs-CZ" b="1" dirty="0" smtClean="0"/>
                    </a:p>
                    <a:p>
                      <a:pPr algn="ctr"/>
                      <a:r>
                        <a:rPr lang="cs-CZ" b="1" dirty="0" smtClean="0"/>
                        <a:t>skupina</a:t>
                      </a:r>
                      <a:endParaRPr lang="cs-CZ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/>
                        <a:t>1. rok odepisování</a:t>
                      </a:r>
                      <a:endParaRPr lang="cs-CZ" dirty="0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/>
                        <a:t>Další roky odepisování</a:t>
                      </a:r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/>
                        <a:t>Pro zvýšenou vstupní cenu</a:t>
                      </a:r>
                      <a:endParaRPr lang="cs-CZ"/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2058"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3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3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2058"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2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6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2058"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3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10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11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10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2058"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4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20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21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20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2058"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5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30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31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30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2058"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6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50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/>
                        <a:t>51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50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  </a:t>
            </a:r>
          </a:p>
        </p:txBody>
      </p:sp>
    </p:spTree>
  </p:cSld>
  <p:clrMapOvr>
    <a:masterClrMapping/>
  </p:clrMapOvr>
  <p:transition>
    <p:pull dir="r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Výpočet – způsob zrychlený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V prvním roce odepisování se vstupní cena vydělí koeficientem platným pro první rok odepisování. </a:t>
            </a:r>
          </a:p>
          <a:p>
            <a:endParaRPr lang="cs-CZ"/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827088" y="3357563"/>
            <a:ext cx="7920037" cy="301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sz="3200"/>
              <a:t>V dalších letech se dvojnásobek zůstatkové ceny (pořizovací cena - součet již uplatněných odpisů) vydělí koeficientem platným pro další roky odepisování mínus počet let, po které již byl majetek odepisován. </a:t>
            </a: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Zjednodušený vzorec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1. rok = vstupní cena : koeficient pro 1. rok</a:t>
            </a:r>
          </a:p>
          <a:p>
            <a:endParaRPr lang="cs-CZ"/>
          </a:p>
          <a:p>
            <a:r>
              <a:rPr lang="cs-CZ"/>
              <a:t>                       </a:t>
            </a:r>
            <a:r>
              <a:rPr lang="cs-CZ" sz="2000"/>
              <a:t>2 x zůstatková cena </a:t>
            </a:r>
          </a:p>
          <a:p>
            <a:r>
              <a:rPr lang="cs-CZ" sz="2000"/>
              <a:t>Další roky =  --------------------------------------------------------------------</a:t>
            </a:r>
          </a:p>
          <a:p>
            <a:r>
              <a:rPr lang="cs-CZ" sz="2000"/>
              <a:t>                     koeficient pro další roky – počet již odepsaných let</a:t>
            </a:r>
          </a:p>
          <a:p>
            <a:r>
              <a:rPr lang="cs-CZ" sz="2000"/>
              <a:t>                   </a:t>
            </a: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Příklad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  <a:p>
            <a:endParaRPr lang="cs-CZ"/>
          </a:p>
          <a:p>
            <a:r>
              <a:rPr lang="cs-CZ"/>
              <a:t>Majetek v ceně 97.500,- Kč je pořízen v roce 2010 a je zařazen do 3. odpisové skupiny (10 let): </a:t>
            </a:r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Řešení: </a:t>
            </a:r>
            <a:r>
              <a:rPr lang="cs-CZ" sz="1300" dirty="0" smtClean="0">
                <a:hlinkClick r:id="rId2"/>
              </a:rPr>
              <a:t>http://www.</a:t>
            </a:r>
            <a:r>
              <a:rPr lang="cs-CZ" sz="1300" dirty="0" err="1" smtClean="0">
                <a:hlinkClick r:id="rId2"/>
              </a:rPr>
              <a:t>testyzucetnictvi.cz</a:t>
            </a:r>
            <a:r>
              <a:rPr lang="cs-CZ" sz="1300" dirty="0" smtClean="0">
                <a:hlinkClick r:id="rId2"/>
              </a:rPr>
              <a:t>/</a:t>
            </a:r>
            <a:r>
              <a:rPr lang="cs-CZ" sz="1300" dirty="0" err="1" smtClean="0">
                <a:hlinkClick r:id="rId2"/>
              </a:rPr>
              <a:t>ucetni</a:t>
            </a:r>
            <a:r>
              <a:rPr lang="cs-CZ" sz="1300" dirty="0" smtClean="0">
                <a:hlinkClick r:id="rId2"/>
              </a:rPr>
              <a:t>-a-</a:t>
            </a:r>
            <a:r>
              <a:rPr lang="cs-CZ" sz="1300" dirty="0" err="1" smtClean="0">
                <a:hlinkClick r:id="rId2"/>
              </a:rPr>
              <a:t>danove</a:t>
            </a:r>
            <a:r>
              <a:rPr lang="cs-CZ" sz="1300" dirty="0" smtClean="0">
                <a:hlinkClick r:id="rId2"/>
              </a:rPr>
              <a:t>-</a:t>
            </a:r>
            <a:r>
              <a:rPr lang="cs-CZ" sz="1300" dirty="0" err="1" smtClean="0">
                <a:hlinkClick r:id="rId2"/>
              </a:rPr>
              <a:t>kalkulatory</a:t>
            </a:r>
            <a:r>
              <a:rPr lang="cs-CZ" sz="1300" dirty="0" smtClean="0">
                <a:hlinkClick r:id="rId2"/>
              </a:rPr>
              <a:t>/</a:t>
            </a:r>
            <a:r>
              <a:rPr lang="cs-CZ" sz="1300" dirty="0" err="1" smtClean="0">
                <a:hlinkClick r:id="rId2"/>
              </a:rPr>
              <a:t>danove</a:t>
            </a:r>
            <a:r>
              <a:rPr lang="cs-CZ" sz="1300" dirty="0" smtClean="0">
                <a:hlinkClick r:id="rId2"/>
              </a:rPr>
              <a:t>-odpisy/?PHPSESSID=bfd1a1d9e47e31aaf156b59190765427#</a:t>
            </a:r>
            <a:r>
              <a:rPr lang="cs-CZ" sz="1300" dirty="0" err="1" smtClean="0">
                <a:hlinkClick r:id="rId2"/>
              </a:rPr>
              <a:t>vypocet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696173" y="1935163"/>
          <a:ext cx="3751654" cy="4389438"/>
        </p:xfrm>
        <a:graphic>
          <a:graphicData uri="http://schemas.openxmlformats.org/drawingml/2006/table">
            <a:tbl>
              <a:tblPr/>
              <a:tblGrid>
                <a:gridCol w="825364"/>
                <a:gridCol w="975430"/>
                <a:gridCol w="975430"/>
                <a:gridCol w="975430"/>
              </a:tblGrid>
              <a:tr h="393924">
                <a:tc gridSpan="2">
                  <a:txBody>
                    <a:bodyPr/>
                    <a:lstStyle/>
                    <a:p>
                      <a:r>
                        <a:rPr lang="cs-CZ" sz="1100"/>
                        <a:t>ZRYCHLENÉ ODPISOVÁNÍ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33333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sz="1100"/>
                        <a:t>VSTUPNÍ CENA: 97 500,00 Kč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33333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3924">
                <a:tc>
                  <a:txBody>
                    <a:bodyPr/>
                    <a:lstStyle/>
                    <a:p>
                      <a:r>
                        <a:rPr lang="cs-CZ" sz="1100"/>
                        <a:t>Rok odpisování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Roční odpis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Oprávky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Zůstatková cena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5099">
                <a:tc>
                  <a:txBody>
                    <a:bodyPr/>
                    <a:lstStyle/>
                    <a:p>
                      <a:r>
                        <a:rPr lang="cs-CZ" sz="1100"/>
                        <a:t>1. rok </a:t>
                      </a:r>
                      <a:r>
                        <a:rPr lang="cs-CZ" sz="1100" i="1"/>
                        <a:t>[2010]</a:t>
                      </a:r>
                      <a:r>
                        <a:rPr lang="cs-CZ" sz="1100"/>
                        <a:t> 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9 750,00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9 750,00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87 750,00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25099">
                <a:tc>
                  <a:txBody>
                    <a:bodyPr/>
                    <a:lstStyle/>
                    <a:p>
                      <a:r>
                        <a:rPr lang="cs-CZ" sz="1100"/>
                        <a:t>2. rok </a:t>
                      </a:r>
                      <a:r>
                        <a:rPr lang="cs-CZ" sz="1100" i="1"/>
                        <a:t>[2011]</a:t>
                      </a:r>
                      <a:r>
                        <a:rPr lang="cs-CZ" sz="1100"/>
                        <a:t> 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17 550,00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27 300,00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70 200,00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924">
                <a:tc>
                  <a:txBody>
                    <a:bodyPr/>
                    <a:lstStyle/>
                    <a:p>
                      <a:r>
                        <a:rPr lang="cs-CZ" sz="1100"/>
                        <a:t>3. rok </a:t>
                      </a:r>
                      <a:r>
                        <a:rPr lang="cs-CZ" sz="1100" i="1"/>
                        <a:t>[2012]</a:t>
                      </a:r>
                      <a:r>
                        <a:rPr lang="cs-CZ" sz="1100"/>
                        <a:t> 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15 600,00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42 900,00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54 600,00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924">
                <a:tc>
                  <a:txBody>
                    <a:bodyPr/>
                    <a:lstStyle/>
                    <a:p>
                      <a:r>
                        <a:rPr lang="cs-CZ" sz="1100"/>
                        <a:t>4. rok </a:t>
                      </a:r>
                      <a:r>
                        <a:rPr lang="cs-CZ" sz="1100" i="1"/>
                        <a:t>[2013]</a:t>
                      </a:r>
                      <a:r>
                        <a:rPr lang="cs-CZ" sz="1100"/>
                        <a:t> 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13 650,00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56 550,00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40 950,00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924">
                <a:tc>
                  <a:txBody>
                    <a:bodyPr/>
                    <a:lstStyle/>
                    <a:p>
                      <a:r>
                        <a:rPr lang="cs-CZ" sz="1100"/>
                        <a:t>5. rok </a:t>
                      </a:r>
                      <a:r>
                        <a:rPr lang="cs-CZ" sz="1100" i="1"/>
                        <a:t>[2014]</a:t>
                      </a:r>
                      <a:r>
                        <a:rPr lang="cs-CZ" sz="1100"/>
                        <a:t> 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11 700,00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68 250,00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29 250,00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924">
                <a:tc>
                  <a:txBody>
                    <a:bodyPr/>
                    <a:lstStyle/>
                    <a:p>
                      <a:r>
                        <a:rPr lang="cs-CZ" sz="1100"/>
                        <a:t>6. rok </a:t>
                      </a:r>
                      <a:r>
                        <a:rPr lang="cs-CZ" sz="1100" i="1"/>
                        <a:t>[2015]</a:t>
                      </a:r>
                      <a:r>
                        <a:rPr lang="cs-CZ" sz="1100"/>
                        <a:t> 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9 750,00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78 000,00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19 500,00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924">
                <a:tc>
                  <a:txBody>
                    <a:bodyPr/>
                    <a:lstStyle/>
                    <a:p>
                      <a:r>
                        <a:rPr lang="cs-CZ" sz="1100"/>
                        <a:t>7. rok </a:t>
                      </a:r>
                      <a:r>
                        <a:rPr lang="cs-CZ" sz="1100" i="1"/>
                        <a:t>[2016]</a:t>
                      </a:r>
                      <a:r>
                        <a:rPr lang="cs-CZ" sz="1100"/>
                        <a:t> 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7 800,00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85 800,00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11 700,00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924">
                <a:tc>
                  <a:txBody>
                    <a:bodyPr/>
                    <a:lstStyle/>
                    <a:p>
                      <a:r>
                        <a:rPr lang="cs-CZ" sz="1100"/>
                        <a:t>8. rok </a:t>
                      </a:r>
                      <a:r>
                        <a:rPr lang="cs-CZ" sz="1100" i="1"/>
                        <a:t>[2017]</a:t>
                      </a:r>
                      <a:r>
                        <a:rPr lang="cs-CZ" sz="1100"/>
                        <a:t> 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5 850,00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91 650,00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5 850,00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924">
                <a:tc>
                  <a:txBody>
                    <a:bodyPr/>
                    <a:lstStyle/>
                    <a:p>
                      <a:r>
                        <a:rPr lang="cs-CZ" sz="1100"/>
                        <a:t>9. rok </a:t>
                      </a:r>
                      <a:r>
                        <a:rPr lang="cs-CZ" sz="1100" i="1"/>
                        <a:t>[2018]</a:t>
                      </a:r>
                      <a:r>
                        <a:rPr lang="cs-CZ" sz="1100"/>
                        <a:t> 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3 900,00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95 550,00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1 950,00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3924">
                <a:tc>
                  <a:txBody>
                    <a:bodyPr/>
                    <a:lstStyle/>
                    <a:p>
                      <a:r>
                        <a:rPr lang="cs-CZ" sz="1100"/>
                        <a:t>10. rok </a:t>
                      </a:r>
                      <a:r>
                        <a:rPr lang="cs-CZ" sz="1100" i="1"/>
                        <a:t>[2019]</a:t>
                      </a:r>
                      <a:r>
                        <a:rPr lang="cs-CZ" sz="1100"/>
                        <a:t> 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1 950,00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97 500,00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/>
                        <a:t>0,00 Kč  </a:t>
                      </a:r>
                    </a:p>
                  </a:txBody>
                  <a:tcPr marL="56275" marR="56275" marT="28137" marB="2813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r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i="1" dirty="0" smtClean="0"/>
              <a:t>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/business/</a:t>
            </a:r>
            <a:r>
              <a:rPr lang="cs-CZ" sz="1400" i="1" dirty="0" err="1" smtClean="0"/>
              <a:t>pravo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zakony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dprij</a:t>
            </a:r>
            <a:r>
              <a:rPr lang="cs-CZ" sz="1400" i="1" dirty="0" smtClean="0"/>
              <a:t>/. Business [online]. 2013 [cit. 2014-01-08]. Dostupné z: 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 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Daňová evidence 2011 praktický průvodce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– vzdělávací středisko,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2011, ISBN 978-8087237-34-2.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Učebnice účetnictví 2012 - 1.díl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- vzdělávací středisko, 2012,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ISBN 978-80-87237-47-2.</a:t>
            </a:r>
          </a:p>
          <a:p>
            <a:pPr>
              <a:buNone/>
            </a:pPr>
            <a:r>
              <a:rPr lang="en-US" sz="1400" dirty="0" smtClean="0"/>
              <a:t>JAKEŠ, </a:t>
            </a:r>
            <a:r>
              <a:rPr lang="en-US" sz="1400" dirty="0" err="1" smtClean="0"/>
              <a:t>Petr</a:t>
            </a:r>
            <a:r>
              <a:rPr lang="en-US" sz="1400" dirty="0" smtClean="0"/>
              <a:t> a </a:t>
            </a:r>
            <a:r>
              <a:rPr lang="en-US" sz="1400" dirty="0" err="1" smtClean="0"/>
              <a:t>kol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Finanční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gramotnost</a:t>
            </a:r>
            <a:r>
              <a:rPr lang="en-US" sz="1400" i="1" dirty="0" smtClean="0"/>
              <a:t> pro </a:t>
            </a:r>
            <a:r>
              <a:rPr lang="en-US" sz="1400" i="1" dirty="0" err="1" smtClean="0"/>
              <a:t>druhý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stupeň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základní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školy</a:t>
            </a:r>
            <a:r>
              <a:rPr lang="en-US" sz="1400" dirty="0" smtClean="0"/>
              <a:t>. </a:t>
            </a:r>
            <a:r>
              <a:rPr lang="en-US" sz="1400" dirty="0" err="1" smtClean="0"/>
              <a:t>Praha</a:t>
            </a:r>
            <a:r>
              <a:rPr lang="en-US" sz="1400" dirty="0" smtClean="0"/>
              <a:t>: Fortuna, 2011, ISBN 978-80</a:t>
            </a:r>
            <a:r>
              <a:rPr lang="cs-CZ" sz="1400" dirty="0" smtClean="0"/>
              <a:t> </a:t>
            </a:r>
            <a:r>
              <a:rPr lang="en-US" sz="1400" dirty="0" smtClean="0"/>
              <a:t>7373-0889-5. 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Klipart – www.office.</a:t>
            </a:r>
            <a:r>
              <a:rPr lang="cs-CZ" sz="1400" smtClean="0"/>
              <a:t>microsoft.com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testyzucetnictvi.cz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ucetni</a:t>
            </a:r>
            <a:r>
              <a:rPr lang="cs-CZ" sz="1400" dirty="0" smtClean="0">
                <a:hlinkClick r:id="rId2"/>
              </a:rPr>
              <a:t>-a-</a:t>
            </a:r>
            <a:r>
              <a:rPr lang="cs-CZ" sz="1400" dirty="0" err="1" smtClean="0">
                <a:hlinkClick r:id="rId2"/>
              </a:rPr>
              <a:t>danove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kalkulatory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danove</a:t>
            </a:r>
            <a:r>
              <a:rPr lang="cs-CZ" sz="1400" dirty="0" smtClean="0">
                <a:hlinkClick r:id="rId2"/>
              </a:rPr>
              <a:t>-odpisy/?PHPSESSID=bfd1a1d9e47e31aaf156b59190765427#</a:t>
            </a:r>
            <a:r>
              <a:rPr lang="cs-CZ" sz="1400" dirty="0" err="1" smtClean="0">
                <a:hlinkClick r:id="rId2"/>
              </a:rPr>
              <a:t>vypocet</a:t>
            </a: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Čerpáno: 20. 11. 2013</a:t>
            </a:r>
            <a:endParaRPr lang="cs-CZ" sz="1400" dirty="0"/>
          </a:p>
        </p:txBody>
      </p:sp>
    </p:spTree>
  </p:cSld>
  <p:clrMapOvr>
    <a:masterClrMapping/>
  </p:clrMapOvr>
  <p:transition>
    <p:pull dir="r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</TotalTime>
  <Words>521</Words>
  <Application>Microsoft Office PowerPoint</Application>
  <PresentationFormat>Předvádění na obrazovce (4:3)</PresentationFormat>
  <Paragraphs>146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Snímek 2</vt:lpstr>
      <vt:lpstr>Odpis zrychlený</vt:lpstr>
      <vt:lpstr>Opakování</vt:lpstr>
      <vt:lpstr>Daňové odpisy</vt:lpstr>
      <vt:lpstr>Snímek 6</vt:lpstr>
      <vt:lpstr>Odpis zrychlený</vt:lpstr>
      <vt:lpstr> Tabulka – odpis zrychlený http://portal.pohoda.cz/dane-ucetnictvi-mzdy/ucetnictvi/ucetni-a-danove-odpisy-majetku </vt:lpstr>
      <vt:lpstr>Výpočet – způsob zrychlený</vt:lpstr>
      <vt:lpstr>Zjednodušený vzorec</vt:lpstr>
      <vt:lpstr>Příklad</vt:lpstr>
      <vt:lpstr>Řešení: http://www.testyzucetnictvi.cz/ucetni-a-danove-kalkulatory/danove-odpisy/?PHPSESSID=bfd1a1d9e47e31aaf156b59190765427#vypocet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Odpis zrychlený</dc:title>
  <dc:creator>ucitel</dc:creator>
  <cp:lastModifiedBy>Dum</cp:lastModifiedBy>
  <cp:revision>6</cp:revision>
  <dcterms:created xsi:type="dcterms:W3CDTF">2013-10-24T07:38:04Z</dcterms:created>
  <dcterms:modified xsi:type="dcterms:W3CDTF">2014-10-16T09:41:06Z</dcterms:modified>
</cp:coreProperties>
</file>