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9" r:id="rId2"/>
    <p:sldId id="270" r:id="rId3"/>
    <p:sldId id="256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37A6C-EE8F-4F71-A167-8D6C57C69528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7EC21-16D2-4C8F-BF04-E9B018EC44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93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7EC21-16D2-4C8F-BF04-E9B018EC443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7EC21-16D2-4C8F-BF04-E9B018EC443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9361825-3701-431D-A713-D0780533C69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FE358E6-0076-4E89-9CCA-431F8399F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odnikatel.cz/zakony/zakon-c-586-1992-sb-o-danich-z-prijmu/ctreti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pohoda.cz/dane-ucetnictvi-mzdy/ucetnictvi/ucetni-a-danove-odpisy-majetku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akspocitat.cz/danove-odpisy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akspocitat.cz/danove-odpisy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kspocitat.cz/danove-odpisy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kspocitat.cz/danove-odpisy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kspocitat.cz/danove-odpisy/" TargetMode="External"/><Relationship Id="rId2" Type="http://schemas.openxmlformats.org/officeDocument/2006/relationships/hyperlink" Target="http://portal.pohoda.cz/dane-ucetnictvi-mzdy/ucetnictvi/ucetni-a-danove-odpisy-majetk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smtClean="0"/>
              <a:t>                      </a:t>
            </a:r>
            <a:r>
              <a:rPr lang="cs-CZ" smtClean="0"/>
              <a:t>Daňová </a:t>
            </a:r>
            <a:r>
              <a:rPr lang="cs-CZ" dirty="0" smtClean="0"/>
              <a:t>evidence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645024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DAE_111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Odpisy – praktické cvičení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okruh:  Ekonomické vzdělávání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3. CUKRÁŘ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 2013 – leden 2014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Odpisy – praktické cvičení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Znáš z  minulé hodiny:</a:t>
            </a:r>
            <a:endParaRPr lang="cs-CZ" sz="3600" b="1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052513"/>
            <a:ext cx="8570913" cy="5400675"/>
          </a:xfrm>
        </p:spPr>
        <p:txBody>
          <a:bodyPr>
            <a:normAutofit fontScale="85000" lnSpcReduction="10000"/>
          </a:bodyPr>
          <a:lstStyle/>
          <a:p>
            <a:endParaRPr lang="cs-CZ" dirty="0"/>
          </a:p>
          <a:p>
            <a:r>
              <a:rPr lang="cs-CZ" b="1" dirty="0" smtClean="0"/>
              <a:t>Doba odpisu </a:t>
            </a:r>
            <a:r>
              <a:rPr lang="cs-CZ" b="1" dirty="0" smtClean="0">
                <a:hlinkClick r:id="rId2"/>
              </a:rPr>
              <a:t>§ 30</a:t>
            </a:r>
            <a:r>
              <a:rPr lang="cs-CZ" b="1" dirty="0" smtClean="0"/>
              <a:t> zákona o dani z příjmů</a:t>
            </a:r>
          </a:p>
          <a:p>
            <a:r>
              <a:rPr lang="cs-CZ" b="1" dirty="0" smtClean="0"/>
              <a:t>Odpisová     </a:t>
            </a:r>
            <a:r>
              <a:rPr lang="cs-CZ" b="1" dirty="0"/>
              <a:t>Doba </a:t>
            </a:r>
            <a:r>
              <a:rPr lang="cs-CZ" b="1" dirty="0" smtClean="0"/>
              <a:t>odpisu     Příklad</a:t>
            </a:r>
          </a:p>
          <a:p>
            <a:r>
              <a:rPr lang="cs-CZ" b="1" dirty="0" smtClean="0"/>
              <a:t>    </a:t>
            </a:r>
            <a:r>
              <a:rPr lang="cs-CZ" b="1" dirty="0" err="1" smtClean="0"/>
              <a:t>sk</a:t>
            </a:r>
            <a:r>
              <a:rPr lang="cs-CZ" b="1" dirty="0" smtClean="0"/>
              <a:t>.                  /</a:t>
            </a:r>
            <a:r>
              <a:rPr lang="cs-CZ" b="1" dirty="0"/>
              <a:t>roky</a:t>
            </a:r>
            <a:r>
              <a:rPr lang="cs-CZ" b="1" dirty="0" smtClean="0"/>
              <a:t>/</a:t>
            </a:r>
          </a:p>
          <a:p>
            <a:r>
              <a:rPr lang="cs-CZ" b="1" dirty="0" smtClean="0"/>
              <a:t>      </a:t>
            </a:r>
            <a:endParaRPr lang="cs-CZ" b="1" dirty="0"/>
          </a:p>
          <a:p>
            <a:r>
              <a:rPr lang="cs-CZ" b="1" dirty="0"/>
              <a:t>      1                       </a:t>
            </a:r>
            <a:r>
              <a:rPr lang="cs-CZ" b="1" dirty="0" smtClean="0"/>
              <a:t>3               (kancelářské stroje)</a:t>
            </a:r>
            <a:endParaRPr lang="cs-CZ" b="1" dirty="0"/>
          </a:p>
          <a:p>
            <a:r>
              <a:rPr lang="cs-CZ" b="1" dirty="0"/>
              <a:t>      2                       </a:t>
            </a:r>
            <a:r>
              <a:rPr lang="cs-CZ" b="1" dirty="0" smtClean="0"/>
              <a:t>5               (osobní automobil)</a:t>
            </a:r>
            <a:endParaRPr lang="cs-CZ" b="1" dirty="0"/>
          </a:p>
          <a:p>
            <a:r>
              <a:rPr lang="cs-CZ" b="1" dirty="0"/>
              <a:t>      3                      </a:t>
            </a:r>
            <a:r>
              <a:rPr lang="cs-CZ" b="1" dirty="0" smtClean="0"/>
              <a:t>10              (klimatizace)</a:t>
            </a:r>
            <a:endParaRPr lang="cs-CZ" b="1" dirty="0"/>
          </a:p>
          <a:p>
            <a:r>
              <a:rPr lang="cs-CZ" b="1" dirty="0"/>
              <a:t>      4                      </a:t>
            </a:r>
            <a:r>
              <a:rPr lang="cs-CZ" b="1" dirty="0" smtClean="0"/>
              <a:t>20              (budova ze dřeva)</a:t>
            </a:r>
            <a:endParaRPr lang="cs-CZ" b="1" dirty="0"/>
          </a:p>
          <a:p>
            <a:r>
              <a:rPr lang="cs-CZ" b="1" dirty="0"/>
              <a:t>      5                      </a:t>
            </a:r>
            <a:r>
              <a:rPr lang="cs-CZ" b="1" dirty="0" smtClean="0"/>
              <a:t>30              (silnice)</a:t>
            </a:r>
            <a:endParaRPr lang="cs-CZ" b="1" dirty="0"/>
          </a:p>
          <a:p>
            <a:r>
              <a:rPr lang="cs-CZ" b="1" dirty="0"/>
              <a:t>      6                      </a:t>
            </a:r>
            <a:r>
              <a:rPr lang="cs-CZ" b="1" dirty="0" smtClean="0"/>
              <a:t>50              (hotel - budova)</a:t>
            </a:r>
            <a:endParaRPr lang="cs-CZ" b="1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Rovnoměrný odpis</a:t>
            </a:r>
            <a:br>
              <a:rPr lang="cs-CZ" dirty="0" smtClean="0"/>
            </a:br>
            <a:r>
              <a:rPr lang="cs-CZ" sz="1200" dirty="0" smtClean="0">
                <a:hlinkClick r:id="rId2"/>
              </a:rPr>
              <a:t>http://portal.pohoda.cz/dane-ucetnictvi-mzdy/ucetnictvi/ucetni-a-danove-odpisy-majetku</a:t>
            </a:r>
            <a:r>
              <a:rPr lang="cs-CZ" sz="1200" dirty="0" smtClean="0"/>
              <a:t/>
            </a:r>
            <a:br>
              <a:rPr lang="cs-CZ" sz="1200" dirty="0" smtClean="0"/>
            </a:b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755579" y="1484783"/>
          <a:ext cx="6768750" cy="4448226"/>
        </p:xfrm>
        <a:graphic>
          <a:graphicData uri="http://schemas.openxmlformats.org/drawingml/2006/table">
            <a:tbl>
              <a:tblPr/>
              <a:tblGrid>
                <a:gridCol w="1690417"/>
                <a:gridCol w="1694667"/>
                <a:gridCol w="1694667"/>
                <a:gridCol w="1688999"/>
              </a:tblGrid>
              <a:tr h="10621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Odpisová skupina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1. rok odepisování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Další roky odepisování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Pro zvýšenou vstupní cenu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67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33,3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5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22,25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67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5,5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10,5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5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2,15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5,15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67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1,4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3,4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3,4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53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latin typeface="Times New Roman"/>
                          <a:ea typeface="Times New Roman"/>
                          <a:cs typeface="Times New Roman"/>
                        </a:rPr>
                        <a:t>1,02</a:t>
                      </a:r>
                      <a:endParaRPr lang="cs-CZ" sz="2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latin typeface="Times New Roman"/>
                          <a:ea typeface="Times New Roman"/>
                          <a:cs typeface="Times New Roman"/>
                        </a:rPr>
                        <a:t>2,02</a:t>
                      </a:r>
                      <a:endParaRPr lang="cs-CZ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Tabulka – odpis zrychlený</a:t>
            </a:r>
            <a:br>
              <a:rPr lang="cs-CZ" dirty="0" smtClean="0"/>
            </a:br>
            <a:r>
              <a:rPr lang="cs-CZ" sz="1100" dirty="0" smtClean="0"/>
              <a:t>http://portal.pohoda.cz/dane-ucetnictvi-mzdy/ucetnictvi/ucetni-a-danove-odpisy-majetku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83568" y="1916831"/>
          <a:ext cx="7848872" cy="4176464"/>
        </p:xfrm>
        <a:graphic>
          <a:graphicData uri="http://schemas.openxmlformats.org/drawingml/2006/table">
            <a:tbl>
              <a:tblPr/>
              <a:tblGrid>
                <a:gridCol w="1962218"/>
                <a:gridCol w="1962218"/>
                <a:gridCol w="1962218"/>
                <a:gridCol w="1962218"/>
              </a:tblGrid>
              <a:tr h="1044116"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Odpisová skupina</a:t>
                      </a:r>
                      <a:endParaRPr lang="cs-CZ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/>
                        <a:t>1. rok odepisování</a:t>
                      </a:r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/>
                        <a:t>Další roky odepisování</a:t>
                      </a:r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/>
                        <a:t>Pro zvýšenou vstupní cenu</a:t>
                      </a:r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30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31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30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058"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50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51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 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Zjednodušený vzorec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1. rok = vstupní cena : koeficient pro 1. rok</a:t>
            </a:r>
          </a:p>
          <a:p>
            <a:endParaRPr lang="cs-CZ"/>
          </a:p>
          <a:p>
            <a:r>
              <a:rPr lang="cs-CZ"/>
              <a:t>                       </a:t>
            </a:r>
            <a:r>
              <a:rPr lang="cs-CZ" sz="2000"/>
              <a:t>2 x zůstatková cena </a:t>
            </a:r>
          </a:p>
          <a:p>
            <a:r>
              <a:rPr lang="cs-CZ" sz="2000"/>
              <a:t>Další roky =  --------------------------------------------------------------------</a:t>
            </a:r>
          </a:p>
          <a:p>
            <a:r>
              <a:rPr lang="cs-CZ" sz="2000"/>
              <a:t>                     koeficient pro další roky – počet již odepsaných let</a:t>
            </a:r>
          </a:p>
          <a:p>
            <a:r>
              <a:rPr lang="cs-CZ" sz="2000"/>
              <a:t>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odpis rovnoměrný i zrychlený!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1. stroj – pořízen 2012 – 2. odpisová skupina</a:t>
            </a:r>
          </a:p>
          <a:p>
            <a:r>
              <a:rPr lang="cs-CZ" dirty="0"/>
              <a:t> </a:t>
            </a:r>
            <a:r>
              <a:rPr lang="cs-CZ" dirty="0" smtClean="0"/>
              <a:t>   cena – 985 000,-- Kč</a:t>
            </a:r>
          </a:p>
          <a:p>
            <a:r>
              <a:rPr lang="cs-CZ" dirty="0" smtClean="0"/>
              <a:t>2. stroj – 2012 – 3. OS – 2 500 000,-- Kč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1: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Rovnoměrný:  </a:t>
            </a:r>
            <a:r>
              <a:rPr lang="cs-CZ" sz="2400" dirty="0" smtClean="0">
                <a:hlinkClick r:id="rId2"/>
              </a:rPr>
              <a:t>http://www.</a:t>
            </a:r>
            <a:r>
              <a:rPr lang="cs-CZ" sz="2400" dirty="0" err="1" smtClean="0">
                <a:hlinkClick r:id="rId2"/>
              </a:rPr>
              <a:t>jakspocitat.cz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danove</a:t>
            </a:r>
            <a:r>
              <a:rPr lang="cs-CZ" sz="2400" dirty="0" smtClean="0">
                <a:hlinkClick r:id="rId2"/>
              </a:rPr>
              <a:t>-odpisy/</a:t>
            </a:r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2771800" y="2708920"/>
            <a:ext cx="59046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pl-PL" dirty="0" smtClean="0"/>
              <a:t>1. rok = 985000 x 11 / 100 = 108350</a:t>
            </a:r>
            <a:br>
              <a:rPr lang="pl-PL" dirty="0" smtClean="0"/>
            </a:br>
            <a:r>
              <a:rPr lang="pl-PL" dirty="0" smtClean="0"/>
              <a:t>2. - 5. rok = 985000 x 22.25 / 100 = 219163</a:t>
            </a:r>
            <a:br>
              <a:rPr lang="pl-PL" dirty="0" smtClean="0"/>
            </a:br>
            <a:r>
              <a:rPr lang="pl-PL" dirty="0" smtClean="0"/>
              <a:t>Zkouška: 108350 + 4 x 219163 = 985002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1 – zrychlený: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1. rok = 985000 / 5 = 197000</a:t>
            </a:r>
            <a:br>
              <a:rPr lang="cs-CZ" dirty="0" smtClean="0"/>
            </a:br>
            <a:r>
              <a:rPr lang="cs-CZ" dirty="0" smtClean="0"/>
              <a:t>Zůstatková cena = 788000</a:t>
            </a:r>
            <a:br>
              <a:rPr lang="cs-CZ" dirty="0" smtClean="0"/>
            </a:br>
            <a:r>
              <a:rPr lang="cs-CZ" dirty="0" smtClean="0"/>
              <a:t>2. rok = 2 x 788000 / (6 - 1) = 315200</a:t>
            </a:r>
            <a:br>
              <a:rPr lang="cs-CZ" dirty="0" smtClean="0"/>
            </a:br>
            <a:r>
              <a:rPr lang="cs-CZ" dirty="0" smtClean="0"/>
              <a:t>Zůstatková cena = 472800</a:t>
            </a:r>
            <a:br>
              <a:rPr lang="cs-CZ" dirty="0" smtClean="0"/>
            </a:br>
            <a:r>
              <a:rPr lang="cs-CZ" dirty="0" smtClean="0"/>
              <a:t>3. rok = 2 x 472800 / (6 - 2) = 236400</a:t>
            </a:r>
            <a:br>
              <a:rPr lang="cs-CZ" dirty="0" smtClean="0"/>
            </a:br>
            <a:r>
              <a:rPr lang="cs-CZ" dirty="0" smtClean="0"/>
              <a:t>Zůstatková cena = 236400</a:t>
            </a:r>
            <a:br>
              <a:rPr lang="cs-CZ" dirty="0" smtClean="0"/>
            </a:br>
            <a:r>
              <a:rPr lang="cs-CZ" dirty="0" smtClean="0"/>
              <a:t>4. rok = 2 x 236400 / (6 - 3) = 157600</a:t>
            </a:r>
            <a:br>
              <a:rPr lang="cs-CZ" dirty="0" smtClean="0"/>
            </a:br>
            <a:r>
              <a:rPr lang="cs-CZ" dirty="0" smtClean="0"/>
              <a:t>Zůstatková cena = 78800</a:t>
            </a:r>
            <a:br>
              <a:rPr lang="cs-CZ" dirty="0" smtClean="0"/>
            </a:br>
            <a:r>
              <a:rPr lang="cs-CZ" dirty="0" smtClean="0"/>
              <a:t>5. rok = 2 x 78800 / (6 - 4) = 78800</a:t>
            </a:r>
            <a:br>
              <a:rPr lang="cs-CZ" dirty="0" smtClean="0"/>
            </a:br>
            <a:r>
              <a:rPr lang="cs-CZ" dirty="0" smtClean="0"/>
              <a:t>Zůstatková cena = 0</a:t>
            </a:r>
            <a:br>
              <a:rPr lang="cs-CZ" dirty="0" smtClean="0"/>
            </a:br>
            <a:r>
              <a:rPr lang="cs-CZ" dirty="0" smtClean="0"/>
              <a:t>Zkouška: 197000 + 315200 + 236400 + 157600 + 78800 = 985000</a:t>
            </a:r>
          </a:p>
          <a:p>
            <a:r>
              <a:rPr lang="cs-CZ" sz="2100" dirty="0" smtClean="0">
                <a:hlinkClick r:id="rId2"/>
              </a:rPr>
              <a:t>http://www.</a:t>
            </a:r>
            <a:r>
              <a:rPr lang="cs-CZ" sz="2100" dirty="0" err="1" smtClean="0">
                <a:hlinkClick r:id="rId2"/>
              </a:rPr>
              <a:t>jakspocitat.cz</a:t>
            </a:r>
            <a:r>
              <a:rPr lang="cs-CZ" sz="2100" dirty="0" smtClean="0">
                <a:hlinkClick r:id="rId2"/>
              </a:rPr>
              <a:t>/</a:t>
            </a:r>
            <a:r>
              <a:rPr lang="cs-CZ" sz="2100" dirty="0" err="1" smtClean="0">
                <a:hlinkClick r:id="rId2"/>
              </a:rPr>
              <a:t>danove</a:t>
            </a:r>
            <a:r>
              <a:rPr lang="cs-CZ" sz="2100" dirty="0" smtClean="0">
                <a:hlinkClick r:id="rId2"/>
              </a:rPr>
              <a:t>-odpisy/</a:t>
            </a:r>
            <a:endParaRPr lang="cs-CZ" sz="2100" dirty="0" smtClean="0"/>
          </a:p>
          <a:p>
            <a:endParaRPr lang="cs-CZ" sz="2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2 – rovnoměrný: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pl-PL" sz="3600" dirty="0" smtClean="0"/>
          </a:p>
          <a:p>
            <a:r>
              <a:rPr lang="pl-PL" sz="3600" dirty="0" smtClean="0"/>
              <a:t>1. rok = 2500000 x 5.5 / 100 = 137500</a:t>
            </a:r>
            <a:br>
              <a:rPr lang="pl-PL" sz="3600" dirty="0" smtClean="0"/>
            </a:br>
            <a:r>
              <a:rPr lang="pl-PL" sz="3600" dirty="0" smtClean="0"/>
              <a:t>2. - 10. rok = 2500000 x 10.5 / 100 = 262500</a:t>
            </a:r>
            <a:br>
              <a:rPr lang="pl-PL" sz="3600" dirty="0" smtClean="0"/>
            </a:br>
            <a:r>
              <a:rPr lang="pl-PL" sz="3600" dirty="0" smtClean="0"/>
              <a:t>Zkouška: 137500 + 9 x 262500 = 2500000</a:t>
            </a:r>
          </a:p>
          <a:p>
            <a:r>
              <a:rPr lang="cs-CZ" sz="3600" dirty="0" smtClean="0">
                <a:hlinkClick r:id="rId3"/>
              </a:rPr>
              <a:t>http://www.</a:t>
            </a:r>
            <a:r>
              <a:rPr lang="cs-CZ" sz="3600" dirty="0" err="1" smtClean="0">
                <a:hlinkClick r:id="rId3"/>
              </a:rPr>
              <a:t>jakspocitat.cz</a:t>
            </a:r>
            <a:r>
              <a:rPr lang="cs-CZ" sz="3600" dirty="0" smtClean="0">
                <a:hlinkClick r:id="rId3"/>
              </a:rPr>
              <a:t>/</a:t>
            </a:r>
            <a:r>
              <a:rPr lang="cs-CZ" sz="3600" dirty="0" err="1" smtClean="0">
                <a:hlinkClick r:id="rId3"/>
              </a:rPr>
              <a:t>danove</a:t>
            </a:r>
            <a:r>
              <a:rPr lang="cs-CZ" sz="3600" dirty="0" smtClean="0">
                <a:hlinkClick r:id="rId3"/>
              </a:rPr>
              <a:t>-odpisy/</a:t>
            </a:r>
            <a:endParaRPr lang="cs-CZ" sz="3600" dirty="0" smtClean="0"/>
          </a:p>
          <a:p>
            <a:endParaRPr lang="cs-CZ" sz="3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Řešení 2 – zrychlený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1628800"/>
            <a:ext cx="860444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sz="1400" dirty="0" smtClean="0"/>
              <a:t>rok = 2500000 / 10 = 250000</a:t>
            </a:r>
            <a:br>
              <a:rPr lang="cs-CZ" sz="1400" dirty="0" smtClean="0"/>
            </a:br>
            <a:r>
              <a:rPr lang="cs-CZ" sz="1400" dirty="0" smtClean="0"/>
              <a:t>Zůstatková cena = 2250000</a:t>
            </a:r>
            <a:br>
              <a:rPr lang="cs-CZ" sz="1400" dirty="0" smtClean="0"/>
            </a:br>
            <a:r>
              <a:rPr lang="cs-CZ" sz="1400" dirty="0" smtClean="0"/>
              <a:t>2. rok = 2 x 2250000 / (11 - 1) = 450000</a:t>
            </a:r>
            <a:br>
              <a:rPr lang="cs-CZ" sz="1400" dirty="0" smtClean="0"/>
            </a:br>
            <a:r>
              <a:rPr lang="cs-CZ" sz="1400" dirty="0" smtClean="0"/>
              <a:t>Zůstatková cena = 1800000</a:t>
            </a:r>
            <a:br>
              <a:rPr lang="cs-CZ" sz="1400" dirty="0" smtClean="0"/>
            </a:br>
            <a:r>
              <a:rPr lang="cs-CZ" sz="1400" dirty="0" smtClean="0"/>
              <a:t>3. rok = 2 x 1800000 / (11 - 2) = 400000</a:t>
            </a:r>
            <a:br>
              <a:rPr lang="cs-CZ" sz="1400" dirty="0" smtClean="0"/>
            </a:br>
            <a:r>
              <a:rPr lang="cs-CZ" sz="1400" dirty="0" smtClean="0"/>
              <a:t>Zůstatková cena = 1400000</a:t>
            </a:r>
            <a:br>
              <a:rPr lang="cs-CZ" sz="1400" dirty="0" smtClean="0"/>
            </a:br>
            <a:r>
              <a:rPr lang="cs-CZ" sz="1400" dirty="0" smtClean="0"/>
              <a:t>4. rok = 2 x 1400000 / (11 - 3) = 350000</a:t>
            </a:r>
            <a:br>
              <a:rPr lang="cs-CZ" sz="1400" dirty="0" smtClean="0"/>
            </a:br>
            <a:r>
              <a:rPr lang="cs-CZ" sz="1400" dirty="0" smtClean="0"/>
              <a:t>Zůstatková cena = 1050000</a:t>
            </a:r>
            <a:br>
              <a:rPr lang="cs-CZ" sz="1400" dirty="0" smtClean="0"/>
            </a:br>
            <a:r>
              <a:rPr lang="cs-CZ" sz="1400" dirty="0" smtClean="0"/>
              <a:t>5. rok = 2 x 1050000 / (11 - 4) = 300000</a:t>
            </a:r>
            <a:br>
              <a:rPr lang="cs-CZ" sz="1400" dirty="0" smtClean="0"/>
            </a:br>
            <a:r>
              <a:rPr lang="cs-CZ" sz="1400" dirty="0" smtClean="0"/>
              <a:t>Zůstatková cena = 750000</a:t>
            </a:r>
            <a:br>
              <a:rPr lang="cs-CZ" sz="1400" dirty="0" smtClean="0"/>
            </a:br>
            <a:r>
              <a:rPr lang="cs-CZ" sz="1400" dirty="0" smtClean="0"/>
              <a:t>6. rok = 2 x 750000 / (11 - 5) = 250000</a:t>
            </a:r>
            <a:br>
              <a:rPr lang="cs-CZ" sz="1400" dirty="0" smtClean="0"/>
            </a:br>
            <a:r>
              <a:rPr lang="cs-CZ" sz="1400" dirty="0" smtClean="0"/>
              <a:t>Zůstatková cena = 500000</a:t>
            </a:r>
            <a:br>
              <a:rPr lang="cs-CZ" sz="1400" dirty="0" smtClean="0"/>
            </a:br>
            <a:r>
              <a:rPr lang="cs-CZ" sz="1400" dirty="0" smtClean="0"/>
              <a:t>7. rok = 2 x 500000 / (11 - 6) = 200000</a:t>
            </a:r>
            <a:br>
              <a:rPr lang="cs-CZ" sz="1400" dirty="0" smtClean="0"/>
            </a:br>
            <a:r>
              <a:rPr lang="cs-CZ" sz="1400" dirty="0" smtClean="0"/>
              <a:t>Zůstatková cena = 300000</a:t>
            </a:r>
            <a:br>
              <a:rPr lang="cs-CZ" sz="1400" dirty="0" smtClean="0"/>
            </a:br>
            <a:r>
              <a:rPr lang="cs-CZ" sz="1400" dirty="0" smtClean="0"/>
              <a:t>8. rok = 2 x 300000 / (11 - 7) = 150000</a:t>
            </a:r>
            <a:br>
              <a:rPr lang="cs-CZ" sz="1400" dirty="0" smtClean="0"/>
            </a:br>
            <a:r>
              <a:rPr lang="cs-CZ" sz="1400" dirty="0" smtClean="0"/>
              <a:t>Zůstatková cena = 150000</a:t>
            </a:r>
            <a:br>
              <a:rPr lang="cs-CZ" sz="1400" dirty="0" smtClean="0"/>
            </a:br>
            <a:r>
              <a:rPr lang="cs-CZ" sz="1400" dirty="0" smtClean="0"/>
              <a:t>9. rok = 2 x 150000 / (11 - 8) = 100000</a:t>
            </a:r>
            <a:br>
              <a:rPr lang="cs-CZ" sz="1400" dirty="0" smtClean="0"/>
            </a:br>
            <a:r>
              <a:rPr lang="cs-CZ" sz="1400" dirty="0" smtClean="0"/>
              <a:t>Zůstatková cena = 50000</a:t>
            </a:r>
            <a:br>
              <a:rPr lang="cs-CZ" sz="1400" dirty="0" smtClean="0"/>
            </a:br>
            <a:r>
              <a:rPr lang="cs-CZ" sz="1400" dirty="0" smtClean="0"/>
              <a:t>10. rok = 2 x 50000 / (11 - 9) = 50000</a:t>
            </a:r>
            <a:br>
              <a:rPr lang="cs-CZ" sz="1400" dirty="0" smtClean="0"/>
            </a:br>
            <a:r>
              <a:rPr lang="cs-CZ" sz="1400" dirty="0" smtClean="0"/>
              <a:t>Zůstatková cena = 0</a:t>
            </a:r>
            <a:br>
              <a:rPr lang="cs-CZ" sz="1400" dirty="0" smtClean="0"/>
            </a:br>
            <a:r>
              <a:rPr lang="cs-CZ" sz="1400" dirty="0" smtClean="0"/>
              <a:t>Zkouška: 250000 + 450000 + 400000 + 350000 + 300000 + 250000 + 200000 + 150000 + 100000 + 50000 = 2500000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jakspocitat.cz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danove</a:t>
            </a:r>
            <a:r>
              <a:rPr lang="cs-CZ" sz="1400" dirty="0" smtClean="0">
                <a:hlinkClick r:id="rId3"/>
              </a:rPr>
              <a:t>-odpisy/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i="1" dirty="0" smtClean="0"/>
              <a:t>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/business/</a:t>
            </a:r>
            <a:r>
              <a:rPr lang="cs-CZ" sz="1400" i="1" dirty="0" err="1" smtClean="0"/>
              <a:t>pravo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zakony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dprij</a:t>
            </a:r>
            <a:r>
              <a:rPr lang="cs-CZ" sz="1400" i="1" dirty="0" smtClean="0"/>
              <a:t>/. Business [online]. 2013 [cit. 2014-01-08]. Dostupné z: 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 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Daňová evidence 2011 praktický průvodce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– vzdělávací středisko,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2011, ISBN 978-8087237-34-2.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Učebnice účetnictví 2012 - 1.díl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- vzdělávací středisko, 2012,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ISBN 978-80-87237-47-2.</a:t>
            </a:r>
          </a:p>
          <a:p>
            <a:pPr>
              <a:buNone/>
            </a:pPr>
            <a:r>
              <a:rPr lang="en-US" sz="1400" dirty="0" smtClean="0"/>
              <a:t>JAKEŠ, </a:t>
            </a:r>
            <a:r>
              <a:rPr lang="en-US" sz="1400" dirty="0" err="1" smtClean="0"/>
              <a:t>Petr</a:t>
            </a:r>
            <a:r>
              <a:rPr lang="en-US" sz="1400" dirty="0" smtClean="0"/>
              <a:t> a </a:t>
            </a:r>
            <a:r>
              <a:rPr lang="en-US" sz="1400" dirty="0" err="1" smtClean="0"/>
              <a:t>kol</a:t>
            </a:r>
            <a:r>
              <a:rPr lang="en-US" sz="1400" dirty="0" smtClean="0"/>
              <a:t>. </a:t>
            </a:r>
            <a:r>
              <a:rPr lang="en-US" sz="1400" i="1" dirty="0" err="1" smtClean="0"/>
              <a:t>Finanční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gramotnost</a:t>
            </a:r>
            <a:r>
              <a:rPr lang="en-US" sz="1400" i="1" dirty="0" smtClean="0"/>
              <a:t> pro </a:t>
            </a:r>
            <a:r>
              <a:rPr lang="en-US" sz="1400" i="1" dirty="0" err="1" smtClean="0"/>
              <a:t>druhý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stupeň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základní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školy</a:t>
            </a:r>
            <a:r>
              <a:rPr lang="en-US" sz="1400" dirty="0" smtClean="0"/>
              <a:t>. </a:t>
            </a:r>
            <a:r>
              <a:rPr lang="en-US" sz="1400" dirty="0" err="1" smtClean="0"/>
              <a:t>Praha</a:t>
            </a:r>
            <a:r>
              <a:rPr lang="en-US" sz="1400" dirty="0" smtClean="0"/>
              <a:t>: Fortuna, 2011, ISBN 978-80</a:t>
            </a:r>
            <a:r>
              <a:rPr lang="cs-CZ" sz="1400" dirty="0" smtClean="0"/>
              <a:t> </a:t>
            </a:r>
            <a:r>
              <a:rPr lang="en-US" sz="1400" dirty="0" smtClean="0"/>
              <a:t>7373-0889-5. 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smtClean="0">
                <a:hlinkClick r:id="rId2"/>
              </a:rPr>
              <a:t>http</a:t>
            </a:r>
            <a:r>
              <a:rPr lang="cs-CZ" sz="1400" dirty="0" smtClean="0">
                <a:hlinkClick r:id="rId2"/>
              </a:rPr>
              <a:t>://portal.pohoda.cz/dane-ucetnictvi-mzdy/ucetnictvi/ucetni-a-danove-odpisy-majetku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jakspocitat.cz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danove</a:t>
            </a:r>
            <a:r>
              <a:rPr lang="cs-CZ" sz="1400" dirty="0" smtClean="0">
                <a:hlinkClick r:id="rId3"/>
              </a:rPr>
              <a:t>-odpisy/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Čerpáno: 28. 11. 2013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28</TotalTime>
  <Words>353</Words>
  <Application>Microsoft Office PowerPoint</Application>
  <PresentationFormat>Předvádění na obrazovce (4:3)</PresentationFormat>
  <Paragraphs>141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Talent</vt:lpstr>
      <vt:lpstr>Snímek 1</vt:lpstr>
      <vt:lpstr>Snímek 2</vt:lpstr>
      <vt:lpstr>Odpisy – praktické cvičení</vt:lpstr>
      <vt:lpstr>Znáš z  minulé hodiny:</vt:lpstr>
      <vt:lpstr> Rovnoměrný odpis http://portal.pohoda.cz/dane-ucetnictvi-mzdy/ucetnictvi/ucetni-a-danove-odpisy-majetku </vt:lpstr>
      <vt:lpstr>Tabulka – odpis zrychlený http://portal.pohoda.cz/dane-ucetnictvi-mzdy/ucetnictvi/ucetni-a-danove-odpisy-majetku</vt:lpstr>
      <vt:lpstr>Zjednodušený vzorec</vt:lpstr>
      <vt:lpstr>Vypočítej odpis rovnoměrný i zrychlený!</vt:lpstr>
      <vt:lpstr>Řešení 1:</vt:lpstr>
      <vt:lpstr>Řešení 1 – zrychlený:</vt:lpstr>
      <vt:lpstr>Řešení 2 – rovnoměrný:</vt:lpstr>
      <vt:lpstr>   Řešení 2 – zrychlený    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Odpisy – praktické cvičení</dc:title>
  <dc:creator>ucitel</dc:creator>
  <cp:lastModifiedBy>Dum</cp:lastModifiedBy>
  <cp:revision>6</cp:revision>
  <dcterms:created xsi:type="dcterms:W3CDTF">2014-01-03T10:45:49Z</dcterms:created>
  <dcterms:modified xsi:type="dcterms:W3CDTF">2014-10-16T10:01:47Z</dcterms:modified>
</cp:coreProperties>
</file>