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61" r:id="rId5"/>
    <p:sldId id="257" r:id="rId6"/>
    <p:sldId id="258" r:id="rId7"/>
    <p:sldId id="259" r:id="rId8"/>
    <p:sldId id="260" r:id="rId9"/>
    <p:sldId id="262" r:id="rId10"/>
    <p:sldId id="265" r:id="rId11"/>
    <p:sldId id="263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03" autoAdjust="0"/>
    <p:restoredTop sz="86475" autoAdjust="0"/>
  </p:normalViewPr>
  <p:slideViewPr>
    <p:cSldViewPr>
      <p:cViewPr varScale="1">
        <p:scale>
          <a:sx n="90" d="100"/>
          <a:sy n="90" d="100"/>
        </p:scale>
        <p:origin x="-24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113C7A8-BCF6-4465-B596-B3280285D65A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B98F149-046F-4CC0-8026-D352469702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zoom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money.cz/lide/sporeni" TargetMode="External"/><Relationship Id="rId2" Type="http://schemas.openxmlformats.org/officeDocument/2006/relationships/hyperlink" Target="http://www.csas.cz/banka/appmanager/portal/banka?_nfpb=true&amp;_pageLabel=pujcka_kampan&amp;from=adwords_cpc_Pujcky_Pujcky-longterm&amp;gclid=CIvS1KmW_r0CFevItAodDikA9w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business.center.cz/business/finance/banky/urokove_sazby_CNB_PMR.aspx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money.cz/lide/sporeni" TargetMode="External"/><Relationship Id="rId2" Type="http://schemas.openxmlformats.org/officeDocument/2006/relationships/hyperlink" Target="http://www.csas.cz/banka/appmanager/portal/banka?_nfpb=true&amp;_pageLabel=pujcka_kampan&amp;from=adwords_cpc_Pujcky_Pujcky-longterm&amp;gclid=CIvS1KmW_r0CFevItAodDikA9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</a:t>
            </a:r>
            <a:r>
              <a:rPr lang="cs-CZ" dirty="0" smtClean="0"/>
              <a:t>Daňová evidence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6632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717032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DAE_112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 Úroky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okruh:  Ekonomické vzdělávání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3. CUKRÁŘ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 2013 – leden 2014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Úroky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Klíčová slova: </a:t>
            </a:r>
            <a:r>
              <a:rPr lang="cs-CZ" dirty="0" smtClean="0"/>
              <a:t>věřitel, jistina, dlužník, úrok, úrokové </a:t>
            </a:r>
          </a:p>
          <a:p>
            <a:r>
              <a:rPr lang="cs-CZ" dirty="0" smtClean="0"/>
              <a:t>                       období, úroková míra, úročení</a:t>
            </a:r>
            <a:endParaRPr lang="cs-CZ" dirty="0"/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Není úrok jako úrok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endParaRPr lang="cs-CZ" sz="2200" u="sng" dirty="0" smtClean="0">
              <a:hlinkClick r:id="rId2"/>
            </a:endParaRPr>
          </a:p>
          <a:p>
            <a:pPr marL="82296" indent="0">
              <a:buNone/>
            </a:pPr>
            <a:r>
              <a:rPr lang="cs-CZ" sz="2200" u="sng" dirty="0" smtClean="0">
                <a:hlinkClick r:id="rId2"/>
              </a:rPr>
              <a:t>Výše úroku bude jiná, pokud  podnikatel získá úvěr a jiná, pokud má peníze na svém účtu</a:t>
            </a:r>
          </a:p>
          <a:p>
            <a:endParaRPr lang="cs-CZ" sz="2200" dirty="0">
              <a:hlinkClick r:id="rId2"/>
            </a:endParaRPr>
          </a:p>
          <a:p>
            <a:endParaRPr lang="cs-CZ" sz="2200" dirty="0" smtClean="0">
              <a:hlinkClick r:id="rId2"/>
            </a:endParaRPr>
          </a:p>
          <a:p>
            <a:endParaRPr lang="cs-CZ" sz="2200" dirty="0">
              <a:hlinkClick r:id="rId2"/>
            </a:endParaRPr>
          </a:p>
          <a:p>
            <a:r>
              <a:rPr lang="cs-CZ" sz="2200" dirty="0" smtClean="0">
                <a:hlinkClick r:id="rId2"/>
              </a:rPr>
              <a:t>http://www.csas.cz/banka/appmanager/portal/banka?_nfpb=true&amp;_pageLabel=pujcka_kampan&amp;from=adwords_cpc_Pujcky_Pujcky-longterm&amp;gclid=CIvS1KmW_r0CFevItAodDikA9w</a:t>
            </a:r>
            <a:endParaRPr lang="cs-CZ" sz="2200" dirty="0" smtClean="0"/>
          </a:p>
          <a:p>
            <a:r>
              <a:rPr lang="cs-CZ" sz="2200" dirty="0" smtClean="0">
                <a:hlinkClick r:id="rId3"/>
              </a:rPr>
              <a:t>https://www.gemoney.cz/lide/sporeni</a:t>
            </a:r>
            <a:endParaRPr lang="cs-CZ" sz="2200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cs-CZ"/>
          </a:p>
        </p:txBody>
      </p:sp>
      <p:pic>
        <p:nvPicPr>
          <p:cNvPr id="2050" name="Picture 2" descr="C:\Documents and Settings\ucitel\Local Settings\Temporary Internet Files\Content.IE5\ZLM2M3G2\MP90038534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484784"/>
            <a:ext cx="3672408" cy="5141371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24544" y="1700808"/>
            <a:ext cx="9011344" cy="4968552"/>
          </a:xfrm>
        </p:spPr>
        <p:txBody>
          <a:bodyPr>
            <a:normAutofit/>
          </a:bodyPr>
          <a:lstStyle/>
          <a:p>
            <a:pPr lvl="3">
              <a:buNone/>
            </a:pPr>
            <a:r>
              <a:rPr lang="cs-CZ" b="1" dirty="0" smtClean="0">
                <a:latin typeface="Century Gothic" pitchFamily="34" charset="0"/>
              </a:rPr>
              <a:t>Věřitel</a:t>
            </a:r>
            <a:r>
              <a:rPr lang="cs-CZ" dirty="0" smtClean="0">
                <a:latin typeface="Century Gothic" pitchFamily="34" charset="0"/>
              </a:rPr>
              <a:t> - ten kdo poskytne jinému na určitou dobu nějakou peněžní částku( </a:t>
            </a:r>
            <a:r>
              <a:rPr lang="cs-CZ" b="1" dirty="0" smtClean="0">
                <a:latin typeface="Century Gothic" pitchFamily="34" charset="0"/>
              </a:rPr>
              <a:t>jistinu</a:t>
            </a:r>
            <a:r>
              <a:rPr lang="cs-CZ" dirty="0" smtClean="0">
                <a:latin typeface="Century Gothic" pitchFamily="34" charset="0"/>
              </a:rPr>
              <a:t>).</a:t>
            </a:r>
          </a:p>
          <a:p>
            <a:pPr lvl="3">
              <a:buNone/>
            </a:pPr>
            <a:endParaRPr lang="cs-CZ" dirty="0" smtClean="0">
              <a:latin typeface="Century Gothic" pitchFamily="34" charset="0"/>
            </a:endParaRPr>
          </a:p>
          <a:p>
            <a:pPr lvl="3">
              <a:buNone/>
            </a:pPr>
            <a:r>
              <a:rPr lang="cs-CZ" dirty="0" smtClean="0">
                <a:latin typeface="Century Gothic" pitchFamily="34" charset="0"/>
              </a:rPr>
              <a:t>Může to být banka, která klientovi poskytne půjčku, nebo naopak – klient, který si uloží peníze do banky.</a:t>
            </a:r>
          </a:p>
          <a:p>
            <a:pPr lvl="3">
              <a:buNone/>
            </a:pPr>
            <a:endParaRPr lang="cs-CZ" dirty="0" smtClean="0">
              <a:latin typeface="Century Gothic" pitchFamily="34" charset="0"/>
            </a:endParaRPr>
          </a:p>
          <a:p>
            <a:pPr lvl="3">
              <a:buNone/>
            </a:pPr>
            <a:r>
              <a:rPr lang="cs-CZ" dirty="0" smtClean="0">
                <a:latin typeface="Century Gothic" pitchFamily="34" charset="0"/>
              </a:rPr>
              <a:t>Druhá strana – ta, které byly peníze poskytnuty na určitou dobu se stává </a:t>
            </a:r>
            <a:r>
              <a:rPr lang="cs-CZ" b="1" dirty="0" smtClean="0">
                <a:latin typeface="Century Gothic" pitchFamily="34" charset="0"/>
              </a:rPr>
              <a:t>dlužníkem</a:t>
            </a:r>
            <a:r>
              <a:rPr lang="cs-CZ" dirty="0" smtClean="0">
                <a:latin typeface="Century Gothic" pitchFamily="34" charset="0"/>
              </a:rPr>
              <a:t>.</a:t>
            </a:r>
          </a:p>
          <a:p>
            <a:pPr lvl="3">
              <a:buNone/>
            </a:pPr>
            <a:endParaRPr lang="cs-CZ" dirty="0" smtClean="0">
              <a:latin typeface="Century Gothic" pitchFamily="34" charset="0"/>
            </a:endParaRPr>
          </a:p>
          <a:p>
            <a:pPr lvl="3">
              <a:buNone/>
            </a:pPr>
            <a:r>
              <a:rPr lang="cs-CZ" dirty="0" smtClean="0">
                <a:latin typeface="Century Gothic" pitchFamily="34" charset="0"/>
              </a:rPr>
              <a:t>Věřitel pak zpět požaduje nejen částku, kterou půjčil, ale navíc chce poplatek (cenu) za půjčení peněz = </a:t>
            </a:r>
            <a:r>
              <a:rPr lang="cs-CZ" b="1" dirty="0" smtClean="0">
                <a:latin typeface="Century Gothic" pitchFamily="34" charset="0"/>
              </a:rPr>
              <a:t>úrok.</a:t>
            </a:r>
          </a:p>
          <a:p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Úrok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Úrok je tedy odměnou za půjčení peněz.</a:t>
            </a:r>
          </a:p>
          <a:p>
            <a:endParaRPr lang="cs-CZ" dirty="0" smtClean="0"/>
          </a:p>
          <a:p>
            <a:r>
              <a:rPr lang="cs-CZ" dirty="0" smtClean="0"/>
              <a:t>Je určen: velikostí </a:t>
            </a:r>
            <a:r>
              <a:rPr lang="cs-CZ" b="1" dirty="0" smtClean="0"/>
              <a:t>počáteční jistiny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</a:t>
            </a:r>
            <a:r>
              <a:rPr lang="cs-CZ" b="1" dirty="0" smtClean="0"/>
              <a:t>úrokovou mírou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úrokovým obdobím </a:t>
            </a:r>
          </a:p>
          <a:p>
            <a:endParaRPr lang="cs-CZ" b="1" dirty="0"/>
          </a:p>
          <a:p>
            <a:r>
              <a:rPr lang="cs-CZ" sz="1000" b="1">
                <a:hlinkClick r:id="rId2"/>
              </a:rPr>
              <a:t>http://</a:t>
            </a:r>
            <a:r>
              <a:rPr lang="cs-CZ" sz="1000" b="1" smtClean="0">
                <a:hlinkClick r:id="rId2"/>
              </a:rPr>
              <a:t>business.center.cz/business/finance/banky/urokove_sazby_CNB_PMR.aspx</a:t>
            </a:r>
            <a:endParaRPr lang="cs-CZ" sz="1000" b="1" smtClean="0"/>
          </a:p>
          <a:p>
            <a:endParaRPr lang="cs-CZ" sz="1000" b="1" dirty="0"/>
          </a:p>
        </p:txBody>
      </p:sp>
      <p:pic>
        <p:nvPicPr>
          <p:cNvPr id="1026" name="Picture 2" descr="C:\Documents and Settings\ucitel\Local Settings\Temporary Internet Files\Content.IE5\H32Q91JW\MP9003853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75515" y="4293095"/>
            <a:ext cx="1792231" cy="2509123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Jistina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Počáteční jistina </a:t>
            </a:r>
            <a:r>
              <a:rPr lang="cs-CZ" dirty="0" smtClean="0"/>
              <a:t>- je půjčená částka, ze které </a:t>
            </a:r>
            <a:r>
              <a:rPr lang="cs-CZ" dirty="0" smtClean="0"/>
              <a:t>se </a:t>
            </a:r>
            <a:r>
              <a:rPr lang="cs-CZ" dirty="0" smtClean="0"/>
              <a:t>počítají úroky. Můžeme </a:t>
            </a:r>
            <a:r>
              <a:rPr lang="cs-CZ" dirty="0" smtClean="0"/>
              <a:t>ji  </a:t>
            </a:r>
            <a:r>
              <a:rPr lang="cs-CZ" dirty="0" smtClean="0"/>
              <a:t>také označit jako počáteční kapitál či vklad.</a:t>
            </a:r>
          </a:p>
          <a:p>
            <a:r>
              <a:rPr lang="cs-CZ" b="1" dirty="0" smtClean="0"/>
              <a:t>Konečná jistina </a:t>
            </a:r>
            <a:r>
              <a:rPr lang="cs-CZ" dirty="0" smtClean="0"/>
              <a:t>-  počáteční jistina zvýšená o řádně vypočítaný úrok.</a:t>
            </a:r>
          </a:p>
          <a:p>
            <a:endParaRPr lang="cs-CZ" dirty="0"/>
          </a:p>
          <a:p>
            <a:r>
              <a:rPr lang="cs-CZ" dirty="0" smtClean="0"/>
              <a:t>Konečná jistina = počáteční jistina + úrok</a:t>
            </a:r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498080" cy="1143000"/>
          </a:xfrm>
        </p:spPr>
        <p:txBody>
          <a:bodyPr/>
          <a:lstStyle/>
          <a:p>
            <a:r>
              <a:rPr lang="cs-CZ" dirty="0" smtClean="0"/>
              <a:t>Úrokové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je to doba, během které se vklad úročí</a:t>
            </a:r>
          </a:p>
          <a:p>
            <a:r>
              <a:rPr lang="cs-CZ" dirty="0" smtClean="0"/>
              <a:t>Může být určeno dny, měsíci, roky…</a:t>
            </a:r>
          </a:p>
          <a:p>
            <a:r>
              <a:rPr lang="cs-CZ" dirty="0" smtClean="0"/>
              <a:t>Výpočet úrokového období – různé metody</a:t>
            </a:r>
          </a:p>
          <a:p>
            <a:r>
              <a:rPr lang="cs-CZ" dirty="0" smtClean="0"/>
              <a:t>Anglická, francouzská, německá.</a:t>
            </a:r>
          </a:p>
          <a:p>
            <a:r>
              <a:rPr lang="cs-CZ" dirty="0" smtClean="0"/>
              <a:t>U nás nejčastěji používaná německá (obchodní) metoda – měsíc = 30 dní, rok 360 dní.</a:t>
            </a:r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Úroková míra: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- je to úrok, vyjádřený v procentech za určitou dobu – např. 10,5%</a:t>
            </a:r>
          </a:p>
          <a:p>
            <a:r>
              <a:rPr lang="cs-CZ" dirty="0" smtClean="0"/>
              <a:t>- období, za které úrok </a:t>
            </a:r>
            <a:r>
              <a:rPr lang="cs-CZ" dirty="0" smtClean="0"/>
              <a:t>vypočítáváme, </a:t>
            </a:r>
            <a:r>
              <a:rPr lang="cs-CZ" dirty="0" smtClean="0"/>
              <a:t>označujeme zkratkami latinských názvů:</a:t>
            </a:r>
          </a:p>
          <a:p>
            <a:r>
              <a:rPr lang="cs-CZ" dirty="0" err="1" smtClean="0"/>
              <a:t>P.a</a:t>
            </a:r>
            <a:r>
              <a:rPr lang="cs-CZ" dirty="0" smtClean="0"/>
              <a:t>. – per </a:t>
            </a:r>
            <a:r>
              <a:rPr lang="cs-CZ" dirty="0" err="1" smtClean="0"/>
              <a:t>anum</a:t>
            </a:r>
            <a:r>
              <a:rPr lang="cs-CZ" dirty="0" smtClean="0"/>
              <a:t> – roční</a:t>
            </a:r>
          </a:p>
          <a:p>
            <a:r>
              <a:rPr lang="cs-CZ" dirty="0" err="1" smtClean="0"/>
              <a:t>P.s</a:t>
            </a:r>
            <a:r>
              <a:rPr lang="cs-CZ" dirty="0" smtClean="0"/>
              <a:t>. – per semestre – pololetní</a:t>
            </a:r>
          </a:p>
          <a:p>
            <a:r>
              <a:rPr lang="cs-CZ" dirty="0" err="1" smtClean="0"/>
              <a:t>P.q</a:t>
            </a:r>
            <a:r>
              <a:rPr lang="cs-CZ" dirty="0" smtClean="0"/>
              <a:t>. – per </a:t>
            </a:r>
            <a:r>
              <a:rPr lang="cs-CZ" dirty="0" err="1" smtClean="0"/>
              <a:t>quartale</a:t>
            </a:r>
            <a:r>
              <a:rPr lang="cs-CZ" dirty="0" smtClean="0"/>
              <a:t> – čtvrtletní</a:t>
            </a:r>
          </a:p>
          <a:p>
            <a:r>
              <a:rPr lang="cs-CZ" dirty="0" err="1" smtClean="0"/>
              <a:t>P.m</a:t>
            </a:r>
            <a:r>
              <a:rPr lang="cs-CZ" dirty="0" smtClean="0"/>
              <a:t>. – per </a:t>
            </a:r>
            <a:r>
              <a:rPr lang="cs-CZ" dirty="0" err="1" smtClean="0"/>
              <a:t>mensem</a:t>
            </a:r>
            <a:r>
              <a:rPr lang="cs-CZ" dirty="0" smtClean="0"/>
              <a:t> - měsíční</a:t>
            </a:r>
          </a:p>
          <a:p>
            <a:endParaRPr lang="cs-CZ" dirty="0"/>
          </a:p>
        </p:txBody>
      </p:sp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7" name="Picture 5" descr="C:\Documents and Settings\ucitel\Local Settings\Temporary Internet Files\Content.IE5\TN6L5N21\MP90042759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Úročení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úrok nepřičítáme k původní jistině a dále úročíme původní jistinu – úrok je stejný, nemění se – mluvíme o </a:t>
            </a:r>
          </a:p>
          <a:p>
            <a:r>
              <a:rPr lang="cs-CZ" b="1" dirty="0" smtClean="0"/>
              <a:t>úročení jednoduchém.</a:t>
            </a:r>
          </a:p>
          <a:p>
            <a:r>
              <a:rPr lang="cs-CZ" dirty="0" smtClean="0"/>
              <a:t>Pokud úrok přičteme k předešlé jistině v každém období a dále s jistinou úročíme – mluvíme o </a:t>
            </a:r>
          </a:p>
          <a:p>
            <a:r>
              <a:rPr lang="cs-CZ" b="1" dirty="0" smtClean="0"/>
              <a:t>složeném úročení.</a:t>
            </a:r>
            <a:endParaRPr lang="cs-CZ" b="1" dirty="0"/>
          </a:p>
        </p:txBody>
      </p:sp>
    </p:spTree>
  </p:cSld>
  <p:clrMapOvr>
    <a:masterClrMapping/>
  </p:clrMapOvr>
  <p:transition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i="1" dirty="0" smtClean="0"/>
              <a:t>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/business/</a:t>
            </a:r>
            <a:r>
              <a:rPr lang="cs-CZ" sz="1400" i="1" dirty="0" err="1" smtClean="0"/>
              <a:t>pravo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zakony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dprij</a:t>
            </a:r>
            <a:r>
              <a:rPr lang="cs-CZ" sz="1400" i="1" dirty="0" smtClean="0"/>
              <a:t>/. Business [online]. 2013 [cit. 2014-01-08]. Dostupné z: 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 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Daňová evidence 2011 praktický průvodce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– vzdělávací středisko,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2011, ISBN 978-8087237-34-2.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Učebnice účetnictví 2012 - 1.díl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- vzdělávací středisko, 2012,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ISBN 978-80-87237-47-2.</a:t>
            </a:r>
          </a:p>
          <a:p>
            <a:pPr>
              <a:buNone/>
            </a:pPr>
            <a:r>
              <a:rPr lang="en-US" sz="1400" dirty="0" smtClean="0"/>
              <a:t>JAKEŠ, </a:t>
            </a:r>
            <a:r>
              <a:rPr lang="en-US" sz="1400" dirty="0" err="1" smtClean="0"/>
              <a:t>Petr</a:t>
            </a:r>
            <a:r>
              <a:rPr lang="en-US" sz="1400" dirty="0" smtClean="0"/>
              <a:t> a </a:t>
            </a:r>
            <a:r>
              <a:rPr lang="en-US" sz="1400" dirty="0" err="1" smtClean="0"/>
              <a:t>kol</a:t>
            </a:r>
            <a:r>
              <a:rPr lang="en-US" sz="1400" dirty="0" smtClean="0"/>
              <a:t>. </a:t>
            </a:r>
            <a:r>
              <a:rPr lang="en-US" sz="1400" i="1" dirty="0" err="1" smtClean="0"/>
              <a:t>Finanční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gramotnost</a:t>
            </a:r>
            <a:r>
              <a:rPr lang="en-US" sz="1400" i="1" dirty="0" smtClean="0"/>
              <a:t> pro </a:t>
            </a:r>
            <a:r>
              <a:rPr lang="en-US" sz="1400" i="1" dirty="0" err="1" smtClean="0"/>
              <a:t>druhý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stupeň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základní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školy</a:t>
            </a:r>
            <a:r>
              <a:rPr lang="en-US" sz="1400" dirty="0" smtClean="0"/>
              <a:t>. </a:t>
            </a:r>
            <a:r>
              <a:rPr lang="en-US" sz="1400" dirty="0" err="1" smtClean="0"/>
              <a:t>Praha</a:t>
            </a:r>
            <a:r>
              <a:rPr lang="en-US" sz="1400" dirty="0" smtClean="0"/>
              <a:t>: Fortuna, 2011, ISBN 978-80</a:t>
            </a:r>
            <a:r>
              <a:rPr lang="cs-CZ" sz="1400" dirty="0" smtClean="0"/>
              <a:t> </a:t>
            </a:r>
            <a:r>
              <a:rPr lang="en-US" sz="1400" dirty="0" smtClean="0"/>
              <a:t>7373-0889-5. 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Klipart - </a:t>
            </a:r>
            <a:r>
              <a:rPr lang="cs-CZ" sz="1400" dirty="0" smtClean="0"/>
              <a:t>www.office.</a:t>
            </a:r>
            <a:r>
              <a:rPr lang="cs-CZ" sz="1400" dirty="0" err="1" smtClean="0"/>
              <a:t>microsoft.com</a:t>
            </a:r>
            <a:endParaRPr lang="cs-CZ" sz="140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csas.cz</a:t>
            </a:r>
            <a:r>
              <a:rPr lang="cs-CZ" sz="1400" dirty="0" smtClean="0">
                <a:hlinkClick r:id="rId2"/>
              </a:rPr>
              <a:t>/banka/</a:t>
            </a:r>
            <a:r>
              <a:rPr lang="cs-CZ" sz="1400" dirty="0" err="1" smtClean="0">
                <a:hlinkClick r:id="rId2"/>
              </a:rPr>
              <a:t>appmanager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portal</a:t>
            </a:r>
            <a:r>
              <a:rPr lang="cs-CZ" sz="1400" dirty="0" smtClean="0">
                <a:hlinkClick r:id="rId2"/>
              </a:rPr>
              <a:t>/banka?_</a:t>
            </a:r>
            <a:r>
              <a:rPr lang="cs-CZ" sz="1400" dirty="0" err="1" smtClean="0">
                <a:hlinkClick r:id="rId2"/>
              </a:rPr>
              <a:t>nfpb</a:t>
            </a:r>
            <a:r>
              <a:rPr lang="cs-CZ" sz="1400" dirty="0" smtClean="0">
                <a:hlinkClick r:id="rId2"/>
              </a:rPr>
              <a:t>=</a:t>
            </a:r>
            <a:r>
              <a:rPr lang="cs-CZ" sz="1400" dirty="0" err="1" smtClean="0">
                <a:hlinkClick r:id="rId2"/>
              </a:rPr>
              <a:t>true</a:t>
            </a:r>
            <a:r>
              <a:rPr lang="cs-CZ" sz="1400" dirty="0" smtClean="0">
                <a:hlinkClick r:id="rId2"/>
              </a:rPr>
              <a:t>&amp;_</a:t>
            </a:r>
            <a:r>
              <a:rPr lang="cs-CZ" sz="1400" dirty="0" err="1" smtClean="0">
                <a:hlinkClick r:id="rId2"/>
              </a:rPr>
              <a:t>pageLabel</a:t>
            </a:r>
            <a:r>
              <a:rPr lang="cs-CZ" sz="1400" dirty="0" smtClean="0">
                <a:hlinkClick r:id="rId2"/>
              </a:rPr>
              <a:t>=</a:t>
            </a:r>
            <a:r>
              <a:rPr lang="cs-CZ" sz="1400" dirty="0" err="1" smtClean="0">
                <a:hlinkClick r:id="rId2"/>
              </a:rPr>
              <a:t>pujcka</a:t>
            </a:r>
            <a:r>
              <a:rPr lang="cs-CZ" sz="1400" dirty="0" smtClean="0">
                <a:hlinkClick r:id="rId2"/>
              </a:rPr>
              <a:t>_</a:t>
            </a:r>
            <a:r>
              <a:rPr lang="cs-CZ" sz="1400" dirty="0" err="1" smtClean="0">
                <a:hlinkClick r:id="rId2"/>
              </a:rPr>
              <a:t>kampan</a:t>
            </a:r>
            <a:r>
              <a:rPr lang="cs-CZ" sz="1400" dirty="0" smtClean="0">
                <a:hlinkClick r:id="rId2"/>
              </a:rPr>
              <a:t>&amp;</a:t>
            </a:r>
            <a:r>
              <a:rPr lang="cs-CZ" sz="1400" dirty="0" err="1" smtClean="0">
                <a:hlinkClick r:id="rId2"/>
              </a:rPr>
              <a:t>from</a:t>
            </a:r>
            <a:r>
              <a:rPr lang="cs-CZ" sz="1400" dirty="0" smtClean="0">
                <a:hlinkClick r:id="rId2"/>
              </a:rPr>
              <a:t>=</a:t>
            </a:r>
            <a:r>
              <a:rPr lang="cs-CZ" sz="1400" dirty="0" err="1" smtClean="0">
                <a:hlinkClick r:id="rId2"/>
              </a:rPr>
              <a:t>adwords</a:t>
            </a:r>
            <a:r>
              <a:rPr lang="cs-CZ" sz="1400" dirty="0" smtClean="0">
                <a:hlinkClick r:id="rId2"/>
              </a:rPr>
              <a:t>_</a:t>
            </a:r>
            <a:r>
              <a:rPr lang="cs-CZ" sz="1400" dirty="0" err="1" smtClean="0">
                <a:hlinkClick r:id="rId2"/>
              </a:rPr>
              <a:t>cpc</a:t>
            </a:r>
            <a:r>
              <a:rPr lang="cs-CZ" sz="1400" dirty="0" smtClean="0">
                <a:hlinkClick r:id="rId2"/>
              </a:rPr>
              <a:t>_</a:t>
            </a:r>
            <a:r>
              <a:rPr lang="cs-CZ" sz="1400" dirty="0" err="1" smtClean="0">
                <a:hlinkClick r:id="rId2"/>
              </a:rPr>
              <a:t>Pujcky</a:t>
            </a:r>
            <a:r>
              <a:rPr lang="cs-CZ" sz="1400" dirty="0" smtClean="0">
                <a:hlinkClick r:id="rId2"/>
              </a:rPr>
              <a:t>_</a:t>
            </a:r>
            <a:r>
              <a:rPr lang="cs-CZ" sz="1400" dirty="0" err="1" smtClean="0">
                <a:hlinkClick r:id="rId2"/>
              </a:rPr>
              <a:t>Pujcky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longterm</a:t>
            </a:r>
            <a:r>
              <a:rPr lang="cs-CZ" sz="1400" dirty="0" smtClean="0">
                <a:hlinkClick r:id="rId2"/>
              </a:rPr>
              <a:t>&amp;</a:t>
            </a:r>
            <a:r>
              <a:rPr lang="cs-CZ" sz="1400" dirty="0" err="1" smtClean="0">
                <a:hlinkClick r:id="rId2"/>
              </a:rPr>
              <a:t>gclid</a:t>
            </a:r>
            <a:r>
              <a:rPr lang="cs-CZ" sz="1400" dirty="0" smtClean="0">
                <a:hlinkClick r:id="rId2"/>
              </a:rPr>
              <a:t>=CIvS1KmW_r0CFevItAodDikA9w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https://www.gemoney.cz/lide/sporeni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Čerpáno:  10. 12. 2013</a:t>
            </a:r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  <p:transition>
    <p:zoom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76</TotalTime>
  <Words>425</Words>
  <Application>Microsoft Office PowerPoint</Application>
  <PresentationFormat>Předvádění na obrazovce (4:3)</PresentationFormat>
  <Paragraphs>90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Slunovrat</vt:lpstr>
      <vt:lpstr>Snímek 1</vt:lpstr>
      <vt:lpstr>Snímek 2</vt:lpstr>
      <vt:lpstr>Úroky</vt:lpstr>
      <vt:lpstr>Není úrok jako úrok</vt:lpstr>
      <vt:lpstr>Základní pojmy</vt:lpstr>
      <vt:lpstr>Úrok</vt:lpstr>
      <vt:lpstr>Jistina</vt:lpstr>
      <vt:lpstr>Úrokové období</vt:lpstr>
      <vt:lpstr>Úroková míra:</vt:lpstr>
      <vt:lpstr>Snímek 10</vt:lpstr>
      <vt:lpstr>Úročení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Úroky</dc:title>
  <dc:creator>ucitel</dc:creator>
  <cp:lastModifiedBy>Dum</cp:lastModifiedBy>
  <cp:revision>11</cp:revision>
  <dcterms:created xsi:type="dcterms:W3CDTF">2014-01-04T13:09:46Z</dcterms:created>
  <dcterms:modified xsi:type="dcterms:W3CDTF">2014-10-16T09:48:14Z</dcterms:modified>
</cp:coreProperties>
</file>