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5"/>
  </p:notesMasterIdLst>
  <p:sldIdLst>
    <p:sldId id="267" r:id="rId2"/>
    <p:sldId id="268" r:id="rId3"/>
    <p:sldId id="256" r:id="rId4"/>
    <p:sldId id="262" r:id="rId5"/>
    <p:sldId id="263" r:id="rId6"/>
    <p:sldId id="264" r:id="rId7"/>
    <p:sldId id="265" r:id="rId8"/>
    <p:sldId id="266" r:id="rId9"/>
    <p:sldId id="257" r:id="rId10"/>
    <p:sldId id="258" r:id="rId11"/>
    <p:sldId id="259" r:id="rId12"/>
    <p:sldId id="260" r:id="rId13"/>
    <p:sldId id="26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807F632-3CA8-4186-A3DC-ADF0D359B08E}" type="datetimeFigureOut">
              <a:rPr lang="cs-CZ"/>
              <a:pPr>
                <a:defRPr/>
              </a:pPr>
              <a:t>16.10.2014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468D087-1762-4CFE-8891-2A2C5426D5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D5D0132-FFD3-4339-8201-5605D22EA089}" type="slidenum">
              <a:rPr lang="cs-CZ" altLang="cs-CZ" smtClean="0"/>
              <a:pPr/>
              <a:t>7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670442-A826-4740-88B8-46BE13FF4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19A06D-F477-4458-A475-9715BF6D8A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D9BE9-70E7-4F15-839D-B8A1D34710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D0103-C1DD-49D2-8E38-0D8A8E7AB2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1DB2B9-E6BB-4999-A515-018F9D7169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CAF0A-F264-4852-99F1-FF63808B0B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A2858-08EC-459F-B8DF-F0FC220026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1554CE-B2FB-486D-829D-7C66DC5524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96F47D-2827-472C-A563-26BB3E734E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367B-FBA9-4AB3-8A25-D6FC642DE9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FBCE0-8286-4A6B-9E03-5E5953A2C5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1A6C1D-50B7-4A0D-B71A-61D64EC07D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CE6C2A6-4B5D-418C-A104-BEA89DD434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09" r:id="rId4"/>
    <p:sldLayoutId id="2147483815" r:id="rId5"/>
    <p:sldLayoutId id="2147483810" r:id="rId6"/>
    <p:sldLayoutId id="2147483816" r:id="rId7"/>
    <p:sldLayoutId id="2147483817" r:id="rId8"/>
    <p:sldLayoutId id="2147483818" r:id="rId9"/>
    <p:sldLayoutId id="2147483811" r:id="rId10"/>
    <p:sldLayoutId id="2147483819" r:id="rId11"/>
    <p:sldLayoutId id="2147483820" r:id="rId12"/>
  </p:sldLayoutIdLst>
  <p:transition>
    <p:wedge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indent="0" algn="ctr"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indent="0" algn="ctr">
              <a:spcBef>
                <a:spcPct val="0"/>
              </a:spcBef>
              <a:buFont typeface="Wingdings 2" pitchFamily="18" charset="2"/>
              <a:buNone/>
              <a:defRPr/>
            </a:pPr>
            <a:endParaRPr lang="cs-CZ" sz="2000" dirty="0" smtClean="0">
              <a:latin typeface="Arial" pitchFamily="34" charset="0"/>
            </a:endParaRPr>
          </a:p>
          <a:p>
            <a:pPr marL="0" indent="0" algn="ctr"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pPr>
              <a:defRPr/>
            </a:pPr>
            <a:endParaRPr lang="cs-CZ" dirty="0" smtClean="0"/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 </a:t>
            </a:r>
          </a:p>
          <a:p>
            <a:pPr>
              <a:defRPr/>
            </a:pPr>
            <a:endParaRPr lang="cs-CZ" b="1" dirty="0" smtClean="0"/>
          </a:p>
          <a:p>
            <a:pPr>
              <a:defRPr/>
            </a:pPr>
            <a:endParaRPr lang="cs-CZ" b="1" dirty="0" smtClean="0"/>
          </a:p>
          <a:p>
            <a:pPr>
              <a:buFont typeface="Wingdings 2" pitchFamily="18" charset="2"/>
              <a:buNone/>
              <a:defRPr/>
            </a:pPr>
            <a:r>
              <a:rPr lang="cs-CZ" b="1" dirty="0" smtClean="0"/>
              <a:t>                          </a:t>
            </a:r>
            <a:r>
              <a:rPr lang="cs-CZ" dirty="0" smtClean="0"/>
              <a:t>Daňová evidence</a:t>
            </a:r>
            <a:endParaRPr lang="cs-CZ" dirty="0"/>
          </a:p>
        </p:txBody>
      </p:sp>
      <p:pic>
        <p:nvPicPr>
          <p:cNvPr id="11268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188913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1269" name="Obdélník 4"/>
          <p:cNvSpPr>
            <a:spLocks noChangeArrowheads="1"/>
          </p:cNvSpPr>
          <p:nvPr/>
        </p:nvSpPr>
        <p:spPr bwMode="auto">
          <a:xfrm>
            <a:off x="2286000" y="2413000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</p:txBody>
      </p:sp>
      <p:pic>
        <p:nvPicPr>
          <p:cNvPr id="11270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3644900"/>
            <a:ext cx="52197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Font typeface="Wingdings 2" pitchFamily="18" charset="2"/>
              <a:buNone/>
              <a:defRPr/>
            </a:pPr>
            <a:r>
              <a:rPr lang="cs-CZ" b="1" dirty="0" smtClean="0"/>
              <a:t>                                    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Font typeface="Wingdings 2" pitchFamily="18" charset="2"/>
              <a:buNone/>
              <a:defRPr/>
            </a:pPr>
            <a:r>
              <a:rPr lang="cs-CZ" b="1" dirty="0" smtClean="0"/>
              <a:t>                        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Font typeface="Wingdings 2" pitchFamily="18" charset="2"/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buFont typeface="Wingdings 2" pitchFamily="18" charset="2"/>
              <a:buNone/>
              <a:defRPr/>
            </a:pPr>
            <a:r>
              <a:rPr lang="cs-CZ" dirty="0"/>
              <a:t> 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učiliště </a:t>
            </a:r>
            <a:r>
              <a:rPr lang="cs-CZ" b="1" dirty="0"/>
              <a:t>Městec Králové, T.G. Masaryka 4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/>
              <a:t> 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/>
              <a:t> 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DAE_113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 Jednoduché úročení</a:t>
            </a:r>
            <a:endParaRPr lang="cs-CZ" dirty="0"/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Tematický okruh:  Ekonomické vzdělávání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3. CUKRÁŘ</a:t>
            </a:r>
            <a:endParaRPr lang="cs-CZ" dirty="0"/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 2013 – leden 2014</a:t>
            </a:r>
            <a:endParaRPr lang="cs-CZ" dirty="0"/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   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pPr>
              <a:defRPr/>
            </a:pPr>
            <a:endParaRPr lang="cs-CZ" dirty="0"/>
          </a:p>
        </p:txBody>
      </p:sp>
      <p:pic>
        <p:nvPicPr>
          <p:cNvPr id="1229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188913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Jednoduché Úročení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Klíčová slova: </a:t>
            </a:r>
            <a:r>
              <a:rPr lang="cs-CZ" dirty="0" err="1" smtClean="0"/>
              <a:t>předlhůtné</a:t>
            </a:r>
            <a:r>
              <a:rPr lang="cs-CZ" dirty="0" smtClean="0"/>
              <a:t> a </a:t>
            </a:r>
            <a:r>
              <a:rPr lang="cs-CZ" dirty="0" err="1" smtClean="0"/>
              <a:t>polhůtné</a:t>
            </a:r>
            <a:r>
              <a:rPr lang="cs-CZ" dirty="0" smtClean="0"/>
              <a:t> úročení, jednoduché a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složené úročení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/>
              <a:t>Úročení</a:t>
            </a:r>
            <a:endParaRPr lang="cs-CZ" sz="4000" b="1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600" dirty="0" err="1"/>
              <a:t>dekurzivní</a:t>
            </a:r>
            <a:r>
              <a:rPr lang="cs-CZ" sz="3600" dirty="0"/>
              <a:t> - </a:t>
            </a:r>
            <a:r>
              <a:rPr lang="cs-CZ" sz="3600" dirty="0" err="1"/>
              <a:t>polhůtné</a:t>
            </a:r>
            <a:endParaRPr lang="cs-CZ" sz="3600" dirty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600" dirty="0" err="1"/>
              <a:t>anticipativní</a:t>
            </a:r>
            <a:r>
              <a:rPr lang="cs-CZ" sz="3600" dirty="0"/>
              <a:t> – </a:t>
            </a:r>
            <a:r>
              <a:rPr lang="cs-CZ" sz="3600" dirty="0" err="1" smtClean="0"/>
              <a:t>předlhůtné</a:t>
            </a:r>
            <a:endParaRPr lang="cs-CZ" sz="36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sz="3600" dirty="0" smtClean="0"/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3600" dirty="0" smtClean="0"/>
              <a:t>  Jednoduché – úrok se dále neúročí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36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600" dirty="0" smtClean="0"/>
              <a:t>Složené – úrok se připočítává a dále se úročí</a:t>
            </a:r>
            <a:endParaRPr lang="cs-CZ" sz="3600" dirty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sz="36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Úrokové období</a:t>
            </a:r>
            <a:endParaRPr lang="cs-CZ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altLang="cs-CZ" dirty="0" smtClean="0"/>
              <a:t>Jeho určování – různé metody (anglická, francouzská, německá)</a:t>
            </a:r>
          </a:p>
          <a:p>
            <a:pPr eaLnBrk="1" hangingPunct="1">
              <a:defRPr/>
            </a:pPr>
            <a:endParaRPr lang="cs-CZ" altLang="cs-CZ" dirty="0" smtClean="0"/>
          </a:p>
          <a:p>
            <a:pPr eaLnBrk="1" hangingPunct="1">
              <a:defRPr/>
            </a:pPr>
            <a:r>
              <a:rPr lang="cs-CZ" altLang="cs-CZ" dirty="0" smtClean="0"/>
              <a:t>Nejčastěji používáno:</a:t>
            </a:r>
          </a:p>
          <a:p>
            <a:pPr eaLnBrk="1" hangingPunct="1">
              <a:defRPr/>
            </a:pPr>
            <a:endParaRPr lang="cs-CZ" alt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altLang="cs-CZ" dirty="0"/>
              <a:t> </a:t>
            </a:r>
            <a:r>
              <a:rPr lang="cs-CZ" altLang="cs-CZ" dirty="0" smtClean="0"/>
              <a:t>                      bankovní rok – 360 dnů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altLang="cs-CZ" dirty="0"/>
              <a:t> </a:t>
            </a:r>
            <a:endParaRPr lang="cs-CZ" altLang="cs-CZ" dirty="0" smtClean="0"/>
          </a:p>
          <a:p>
            <a:pPr eaLnBrk="1" hangingPunct="1">
              <a:defRPr/>
            </a:pPr>
            <a:r>
              <a:rPr lang="cs-CZ" altLang="cs-CZ" dirty="0" smtClean="0"/>
              <a:t>                    bankovní měsíc – 30 dnů</a:t>
            </a:r>
          </a:p>
        </p:txBody>
      </p:sp>
    </p:spTree>
  </p:cSld>
  <p:clrMapOvr>
    <a:masterClrMapping/>
  </p:clrMapOvr>
  <p:transition>
    <p:wedg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Vzorce pro výpočet – jednoduché úročení</a:t>
            </a:r>
            <a:endParaRPr lang="cs-CZ" dirty="0"/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   ú ………………...úrok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	Ko ………………vstupní kapitál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	Kt………………..zúročený kapitál (kapitál po    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                                    čase)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	t………………….	doba, po kterou 					         je kapitál úročen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	i………………….	úroková míra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ransition>
    <p:wedg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17411" name="Object 2"/>
          <p:cNvGraphicFramePr>
            <a:graphicFrameLocks noChangeAspect="1"/>
          </p:cNvGraphicFramePr>
          <p:nvPr>
            <p:ph idx="1"/>
          </p:nvPr>
        </p:nvGraphicFramePr>
        <p:xfrm>
          <a:off x="1116013" y="1725613"/>
          <a:ext cx="3856037" cy="1101725"/>
        </p:xfrm>
        <a:graphic>
          <a:graphicData uri="http://schemas.openxmlformats.org/presentationml/2006/ole">
            <p:oleObj spid="_x0000_s17411" name="Rovnice" r:id="rId4" imgW="800100" imgH="228600" progId="Equation.3">
              <p:embed/>
            </p:oleObj>
          </a:graphicData>
        </a:graphic>
      </p:graphicFrame>
      <p:graphicFrame>
        <p:nvGraphicFramePr>
          <p:cNvPr id="17412" name="Object 3"/>
          <p:cNvGraphicFramePr>
            <a:graphicFrameLocks noChangeAspect="1"/>
          </p:cNvGraphicFramePr>
          <p:nvPr/>
        </p:nvGraphicFramePr>
        <p:xfrm>
          <a:off x="1116013" y="3644900"/>
          <a:ext cx="6840537" cy="1152525"/>
        </p:xfrm>
        <a:graphic>
          <a:graphicData uri="http://schemas.openxmlformats.org/presentationml/2006/ole">
            <p:oleObj spid="_x0000_s17412" name="Rovnice" r:id="rId5" imgW="1117600" imgH="228600" progId="Equation.3">
              <p:embed/>
            </p:oleObj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2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lnSpcReduction="10000"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            u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Ko = ---------- 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        i . t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endParaRPr lang="cs-CZ" sz="200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endParaRPr lang="cs-CZ" sz="200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        u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t = --------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     Ko.i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endParaRPr lang="cs-CZ" sz="200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endParaRPr lang="cs-CZ" sz="200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endParaRPr lang="cs-CZ" sz="200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         u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i = -------------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     Ko.t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       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endParaRPr lang="cs-CZ" sz="2000"/>
          </a:p>
        </p:txBody>
      </p:sp>
      <p:graphicFrame>
        <p:nvGraphicFramePr>
          <p:cNvPr id="18436" name="Object 2"/>
          <p:cNvGraphicFramePr>
            <a:graphicFrameLocks noChangeAspect="1"/>
          </p:cNvGraphicFramePr>
          <p:nvPr>
            <p:ph sz="quarter" idx="2"/>
          </p:nvPr>
        </p:nvGraphicFramePr>
        <p:xfrm>
          <a:off x="2916238" y="3068638"/>
          <a:ext cx="1793875" cy="1012825"/>
        </p:xfrm>
        <a:graphic>
          <a:graphicData uri="http://schemas.openxmlformats.org/presentationml/2006/ole">
            <p:oleObj spid="_x0000_s18436" name="Rovnice" r:id="rId3" imgW="787058" imgH="444307" progId="Equation.3">
              <p:embed/>
            </p:oleObj>
          </a:graphicData>
        </a:graphic>
      </p:graphicFrame>
      <p:graphicFrame>
        <p:nvGraphicFramePr>
          <p:cNvPr id="18437" name="Object 3"/>
          <p:cNvGraphicFramePr>
            <a:graphicFrameLocks noChangeAspect="1"/>
          </p:cNvGraphicFramePr>
          <p:nvPr>
            <p:ph sz="quarter" idx="3"/>
          </p:nvPr>
        </p:nvGraphicFramePr>
        <p:xfrm>
          <a:off x="2916238" y="4724400"/>
          <a:ext cx="1906587" cy="1093788"/>
        </p:xfrm>
        <a:graphic>
          <a:graphicData uri="http://schemas.openxmlformats.org/presentationml/2006/ole">
            <p:oleObj spid="_x0000_s18437" name="Rovnice" r:id="rId4" imgW="774364" imgH="444307" progId="Equation.3">
              <p:embed/>
            </p:oleObj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Příklad 1</a:t>
            </a:r>
            <a:endParaRPr lang="cs-CZ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z="4000" smtClean="0"/>
          </a:p>
          <a:p>
            <a:pPr eaLnBrk="1" hangingPunct="1"/>
            <a:r>
              <a:rPr lang="cs-CZ" altLang="cs-CZ" sz="4000" smtClean="0"/>
              <a:t>Při jaké úrokové sazbě bude činit úrok z vkladu 100 000,-- Kč za </a:t>
            </a:r>
          </a:p>
          <a:p>
            <a:pPr eaLnBrk="1" hangingPunct="1"/>
            <a:endParaRPr lang="cs-CZ" altLang="cs-CZ" sz="4000" smtClean="0"/>
          </a:p>
          <a:p>
            <a:pPr eaLnBrk="1" hangingPunct="1"/>
            <a:r>
              <a:rPr lang="cs-CZ" altLang="cs-CZ" sz="4000" smtClean="0"/>
              <a:t>        7 měsíců 12 000,-- Kč?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Příklad 1 řešení:</a:t>
            </a:r>
            <a:endParaRPr lang="cs-CZ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            u	</a:t>
            </a:r>
          </a:p>
          <a:p>
            <a:pPr eaLnBrk="1" hangingPunct="1"/>
            <a:r>
              <a:rPr lang="cs-CZ" altLang="cs-CZ" smtClean="0"/>
              <a:t>i = ---------------- = 0,205 . 100 = 20.5%</a:t>
            </a:r>
          </a:p>
          <a:p>
            <a:pPr eaLnBrk="1" hangingPunct="1"/>
            <a:r>
              <a:rPr lang="cs-CZ" altLang="cs-CZ" smtClean="0"/>
              <a:t>        Ko . t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Nebo:  12 000 : 7 = 1714.3 . 12 = 20 571,4</a:t>
            </a:r>
          </a:p>
          <a:p>
            <a:pPr eaLnBrk="1" hangingPunct="1"/>
            <a:r>
              <a:rPr lang="cs-CZ" altLang="cs-CZ" smtClean="0"/>
              <a:t>20 571,4 : 1000 = 20,5%</a:t>
            </a:r>
          </a:p>
          <a:p>
            <a:pPr eaLnBrk="1" hangingPunct="1"/>
            <a:r>
              <a:rPr lang="cs-CZ" altLang="cs-CZ" smtClean="0"/>
              <a:t>Při úrokové sazbě 20,5%.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Příklad 2 </a:t>
            </a:r>
            <a:endParaRPr lang="cs-CZ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Jakou sumu se splatností 4 měsíce si můžeme půjčit, máme-li možnost po této době použít na splacení úvěru a úroků </a:t>
            </a:r>
          </a:p>
          <a:p>
            <a:pPr eaLnBrk="1" hangingPunct="1"/>
            <a:r>
              <a:rPr lang="cs-CZ" altLang="cs-CZ" smtClean="0"/>
              <a:t>                         10 000,-- Kč. 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Úroková sazba je 9% p.a.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Příklad 2 řešení</a:t>
            </a:r>
            <a:endParaRPr lang="cs-CZ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                Kt                10 000</a:t>
            </a:r>
          </a:p>
          <a:p>
            <a:pPr eaLnBrk="1" hangingPunct="1"/>
            <a:r>
              <a:rPr lang="cs-CZ" altLang="cs-CZ" smtClean="0"/>
              <a:t>Ko = -------------------= --------------------------     =9 708.7</a:t>
            </a:r>
          </a:p>
          <a:p>
            <a:pPr eaLnBrk="1" hangingPunct="1"/>
            <a:r>
              <a:rPr lang="cs-CZ" altLang="cs-CZ" smtClean="0"/>
              <a:t>             1+i.t            1+0,09.4/12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Můžeme si půjčit 9 708,7 Kč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 2" pitchFamily="18" charset="2"/>
              <a:buNone/>
              <a:defRPr/>
            </a:pPr>
            <a:r>
              <a:rPr lang="cs-CZ" sz="1400" i="1" dirty="0" smtClean="0"/>
              <a:t>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/business/</a:t>
            </a:r>
            <a:r>
              <a:rPr lang="cs-CZ" sz="1400" i="1" dirty="0" err="1" smtClean="0"/>
              <a:t>pravo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zakony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dprij</a:t>
            </a:r>
            <a:r>
              <a:rPr lang="cs-CZ" sz="1400" i="1" dirty="0" smtClean="0"/>
              <a:t>/. Business [online]. 2013 [cit. 2014-01-08]. Dostupné z: 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 </a:t>
            </a:r>
          </a:p>
          <a:p>
            <a:pPr marL="571500" indent="-571500" algn="just">
              <a:buFont typeface="Wingdings 2" pitchFamily="18" charset="2"/>
              <a:buNone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Daňová evidence 2011 praktický průvodce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– vzdělávací středisko,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Font typeface="Wingdings 2" pitchFamily="18" charset="2"/>
              <a:buNone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2011, ISBN 978-8087237-34-2.</a:t>
            </a:r>
          </a:p>
          <a:p>
            <a:pPr marL="571500" indent="-571500" algn="just">
              <a:buFont typeface="Wingdings 2" pitchFamily="18" charset="2"/>
              <a:buNone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571500" indent="-571500" algn="just">
              <a:buFont typeface="Wingdings 2" pitchFamily="18" charset="2"/>
              <a:buNone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Učebnice účetnictví 2012 - 1.díl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- vzdělávací středisko, 2012,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Font typeface="Wingdings 2" pitchFamily="18" charset="2"/>
              <a:buNone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ISBN 978-80-87237-47-2.</a:t>
            </a:r>
          </a:p>
          <a:p>
            <a:pPr>
              <a:buFont typeface="Wingdings 2" pitchFamily="18" charset="2"/>
              <a:buNone/>
              <a:defRPr/>
            </a:pPr>
            <a:r>
              <a:rPr lang="en-US" sz="1400" dirty="0" smtClean="0"/>
              <a:t>JAKEŠ, </a:t>
            </a:r>
            <a:r>
              <a:rPr lang="en-US" sz="1400" dirty="0" err="1" smtClean="0"/>
              <a:t>Petr</a:t>
            </a:r>
            <a:r>
              <a:rPr lang="en-US" sz="1400" dirty="0" smtClean="0"/>
              <a:t> a </a:t>
            </a:r>
            <a:r>
              <a:rPr lang="en-US" sz="1400" dirty="0" err="1" smtClean="0"/>
              <a:t>kol</a:t>
            </a:r>
            <a:r>
              <a:rPr lang="en-US" sz="1400" dirty="0" smtClean="0"/>
              <a:t>. </a:t>
            </a:r>
            <a:r>
              <a:rPr lang="en-US" sz="1400" i="1" dirty="0" err="1" smtClean="0"/>
              <a:t>Finanční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gramotnost</a:t>
            </a:r>
            <a:r>
              <a:rPr lang="en-US" sz="1400" i="1" dirty="0" smtClean="0"/>
              <a:t> pro </a:t>
            </a:r>
            <a:r>
              <a:rPr lang="en-US" sz="1400" i="1" dirty="0" err="1" smtClean="0"/>
              <a:t>druhý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stupeň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základní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školy</a:t>
            </a:r>
            <a:r>
              <a:rPr lang="en-US" sz="1400" dirty="0" smtClean="0"/>
              <a:t>. </a:t>
            </a:r>
            <a:r>
              <a:rPr lang="en-US" sz="1400" dirty="0" err="1" smtClean="0"/>
              <a:t>Praha</a:t>
            </a:r>
            <a:r>
              <a:rPr lang="en-US" sz="1400" dirty="0" smtClean="0"/>
              <a:t>: Fortuna, 2011, ISBN 978-80</a:t>
            </a:r>
            <a:r>
              <a:rPr lang="cs-CZ" sz="1400" dirty="0" smtClean="0"/>
              <a:t> </a:t>
            </a:r>
            <a:r>
              <a:rPr lang="en-US" sz="1400" dirty="0" smtClean="0"/>
              <a:t>7373-0889-5. </a:t>
            </a:r>
            <a:endParaRPr lang="cs-CZ" sz="1400" dirty="0" smtClean="0"/>
          </a:p>
          <a:p>
            <a:pPr>
              <a:buFont typeface="Wingdings 2" pitchFamily="18" charset="2"/>
              <a:buNone/>
              <a:defRPr/>
            </a:pPr>
            <a:endParaRPr lang="cs-CZ" sz="1400" dirty="0" smtClean="0"/>
          </a:p>
          <a:p>
            <a:pPr>
              <a:buFont typeface="Wingdings 2" pitchFamily="18" charset="2"/>
              <a:buNone/>
              <a:defRPr/>
            </a:pPr>
            <a:r>
              <a:rPr lang="cs-CZ" sz="1400" smtClean="0"/>
              <a:t>Čerpáno</a:t>
            </a:r>
            <a:r>
              <a:rPr lang="cs-CZ" sz="1400" dirty="0" smtClean="0"/>
              <a:t>: 12. 12. 2013</a:t>
            </a:r>
            <a:endParaRPr lang="cs-CZ" sz="1400" dirty="0"/>
          </a:p>
        </p:txBody>
      </p:sp>
    </p:spTree>
  </p:cSld>
  <p:clrMapOvr>
    <a:masterClrMapping/>
  </p:clrMapOvr>
  <p:transition>
    <p:wedge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78</TotalTime>
  <Words>250</Words>
  <Application>Microsoft Office PowerPoint</Application>
  <PresentationFormat>Předvádění na obrazovce (4:3)</PresentationFormat>
  <Paragraphs>103</Paragraphs>
  <Slides>13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2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Wingdings</vt:lpstr>
      <vt:lpstr>Cesta</vt:lpstr>
      <vt:lpstr>Editor rovnic 3.0</vt:lpstr>
      <vt:lpstr>Snímek 1</vt:lpstr>
      <vt:lpstr>Snímek 2</vt:lpstr>
      <vt:lpstr>Jednoduché Úročení</vt:lpstr>
      <vt:lpstr>Úročení</vt:lpstr>
      <vt:lpstr>Úrokové období</vt:lpstr>
      <vt:lpstr>Vzorce pro výpočet – jednoduché úročení</vt:lpstr>
      <vt:lpstr>Snímek 7</vt:lpstr>
      <vt:lpstr>Snímek 8</vt:lpstr>
      <vt:lpstr>Příklad 1</vt:lpstr>
      <vt:lpstr>Příklad 1 řešení:</vt:lpstr>
      <vt:lpstr>Příklad 2 </vt:lpstr>
      <vt:lpstr>Příklad 2 řešení</vt:lpstr>
      <vt:lpstr>Zdroje</vt:lpstr>
    </vt:vector>
  </TitlesOfParts>
  <Company>SOŠ a SOU Městec Králové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Úročení - příklady</dc:title>
  <dc:creator>UC45</dc:creator>
  <cp:lastModifiedBy>Dum</cp:lastModifiedBy>
  <cp:revision>12</cp:revision>
  <dcterms:created xsi:type="dcterms:W3CDTF">2012-11-09T09:21:04Z</dcterms:created>
  <dcterms:modified xsi:type="dcterms:W3CDTF">2014-10-16T10:00:13Z</dcterms:modified>
</cp:coreProperties>
</file>