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3" r:id="rId8"/>
    <p:sldId id="260" r:id="rId9"/>
    <p:sldId id="261" r:id="rId10"/>
    <p:sldId id="262" r:id="rId11"/>
    <p:sldId id="264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33A54-03FF-40B5-9E49-E5D12E16E26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E65042-2928-4371-BA97-2E3E091E95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33A54-03FF-40B5-9E49-E5D12E16E26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E65042-2928-4371-BA97-2E3E091E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33A54-03FF-40B5-9E49-E5D12E16E26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E65042-2928-4371-BA97-2E3E091E95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33A54-03FF-40B5-9E49-E5D12E16E26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E65042-2928-4371-BA97-2E3E091E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33A54-03FF-40B5-9E49-E5D12E16E26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E65042-2928-4371-BA97-2E3E091E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33A54-03FF-40B5-9E49-E5D12E16E26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E65042-2928-4371-BA97-2E3E091E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33A54-03FF-40B5-9E49-E5D12E16E26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E65042-2928-4371-BA97-2E3E091E95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33A54-03FF-40B5-9E49-E5D12E16E26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E65042-2928-4371-BA97-2E3E091E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33A54-03FF-40B5-9E49-E5D12E16E26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E65042-2928-4371-BA97-2E3E091E95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33A54-03FF-40B5-9E49-E5D12E16E26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E65042-2928-4371-BA97-2E3E091E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33A54-03FF-40B5-9E49-E5D12E16E26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E65042-2928-4371-BA97-2E3E091E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5833A54-03FF-40B5-9E49-E5D12E16E26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9E65042-2928-4371-BA97-2E3E091E95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mesec.cz/dane/socialni-pojisteni/pruvodce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sec.cz/dane/socialni-pojisteni/pruvodce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mesec.cz/dane/socialni-pojisteni/pruvodce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sec.cz/dane/socialni-pojisteni/pruvodc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</a:t>
            </a:r>
            <a:r>
              <a:rPr lang="cs-CZ" dirty="0" smtClean="0"/>
              <a:t>Daňová evidence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3573016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DAE_115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 Sociální zabezpečení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okruh:  Ekonomické vzdělávání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3. CUKRÁŘ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 2013 – leden 2014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Sociální zabezpečení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Klíčová slova: členění sociálního pojištění, datové schránky, fikce doručení</a:t>
            </a:r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Sociální pojištění - členění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- je to pojištění na důchodové   </a:t>
            </a:r>
          </a:p>
          <a:p>
            <a:r>
              <a:rPr lang="cs-CZ" dirty="0"/>
              <a:t> </a:t>
            </a:r>
            <a:r>
              <a:rPr lang="cs-CZ" dirty="0" smtClean="0"/>
              <a:t> zabezpečení,  </a:t>
            </a:r>
          </a:p>
          <a:p>
            <a:r>
              <a:rPr lang="cs-CZ" dirty="0"/>
              <a:t> </a:t>
            </a:r>
            <a:r>
              <a:rPr lang="cs-CZ" dirty="0" smtClean="0"/>
              <a:t> příspěvek na státní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politiku zaměstnanosti</a:t>
            </a:r>
          </a:p>
          <a:p>
            <a:r>
              <a:rPr lang="cs-CZ" dirty="0" smtClean="0"/>
              <a:t>  a nemocenské pojištění</a:t>
            </a:r>
          </a:p>
          <a:p>
            <a:pPr>
              <a:buNone/>
            </a:pPr>
            <a:endParaRPr lang="cs-CZ" sz="1000" dirty="0">
              <a:hlinkClick r:id="rId2"/>
            </a:endParaRPr>
          </a:p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mesec.cz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dane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socialni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pojisteni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pruvodce</a:t>
            </a:r>
            <a:r>
              <a:rPr lang="cs-CZ" sz="1200" dirty="0" smtClean="0">
                <a:hlinkClick r:id="rId2"/>
              </a:rPr>
              <a:t>/</a:t>
            </a:r>
            <a:endParaRPr lang="cs-CZ" sz="1200" dirty="0" smtClean="0"/>
          </a:p>
          <a:p>
            <a:endParaRPr lang="cs-CZ" sz="1000" dirty="0" smtClean="0"/>
          </a:p>
          <a:p>
            <a:r>
              <a:rPr lang="cs-CZ" dirty="0" smtClean="0"/>
              <a:t>U místně příslušné OSSZ – možno i pomocí </a:t>
            </a:r>
          </a:p>
          <a:p>
            <a:r>
              <a:rPr lang="cs-CZ" dirty="0" smtClean="0"/>
              <a:t>datové schránky.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Documents and Settings\ucitel\Local Settings\Temporary Internet Files\Content.IE5\ZLM2M3G2\MP90028958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276872"/>
            <a:ext cx="2273306" cy="286551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platí: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všichni zaměstnanci </a:t>
            </a:r>
            <a:r>
              <a:rPr lang="cs-CZ" dirty="0" smtClean="0"/>
              <a:t>– všechny 3 složky –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částečně platí sami,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částečně za ně hradí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zaměstnavatel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OSVČ </a:t>
            </a:r>
            <a:r>
              <a:rPr lang="cs-CZ" dirty="0" smtClean="0"/>
              <a:t>– také platí povinně – účast na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nemocenském pojištění je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dobrovolná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Minimální výše pro OSVČ </a:t>
            </a:r>
            <a:r>
              <a:rPr lang="cs-CZ" b="1" dirty="0" smtClean="0"/>
              <a:t>1894 Kč </a:t>
            </a:r>
            <a:r>
              <a:rPr lang="cs-CZ" dirty="0" smtClean="0"/>
              <a:t>měsíčně.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Komu? - OSSZ</a:t>
            </a:r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odvedeme?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/>
              <a:t>Zaměstnanci</a:t>
            </a:r>
            <a:r>
              <a:rPr lang="cs-CZ" dirty="0" smtClean="0"/>
              <a:t>  - 6,5% z hrubé mzdy – pozor na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druhý pilíř, účastníci II. pilíře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důchodové reformy 8,5%</a:t>
            </a:r>
          </a:p>
          <a:p>
            <a:r>
              <a:rPr lang="cs-CZ" b="1" dirty="0" smtClean="0"/>
              <a:t>OSVČ -</a:t>
            </a:r>
            <a:r>
              <a:rPr lang="cs-CZ" dirty="0" smtClean="0"/>
              <a:t> 29,2 % z ročního vyměřovacího základu </a:t>
            </a:r>
          </a:p>
          <a:p>
            <a:r>
              <a:rPr lang="cs-CZ" dirty="0"/>
              <a:t> </a:t>
            </a:r>
            <a:r>
              <a:rPr lang="cs-CZ" dirty="0" smtClean="0"/>
              <a:t>            (dobrovolně </a:t>
            </a:r>
            <a:r>
              <a:rPr lang="cs-CZ" dirty="0" err="1" smtClean="0"/>
              <a:t>nemocensky</a:t>
            </a:r>
            <a:r>
              <a:rPr lang="cs-CZ" dirty="0" smtClean="0"/>
              <a:t> pojištění o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1,4% víc) , 31,2 II. pilíř důchodové </a:t>
            </a:r>
          </a:p>
          <a:p>
            <a:r>
              <a:rPr lang="cs-CZ" dirty="0" smtClean="0"/>
              <a:t>              reformy</a:t>
            </a:r>
          </a:p>
          <a:p>
            <a:endParaRPr lang="cs-CZ" dirty="0" smtClean="0"/>
          </a:p>
          <a:p>
            <a:r>
              <a:rPr lang="cs-CZ" dirty="0" smtClean="0"/>
              <a:t>Viz</a:t>
            </a:r>
            <a:r>
              <a:rPr lang="cs-CZ" sz="1900" dirty="0" smtClean="0"/>
              <a:t>:  </a:t>
            </a:r>
            <a:r>
              <a:rPr lang="cs-CZ" sz="1900" dirty="0" smtClean="0">
                <a:hlinkClick r:id="rId2"/>
              </a:rPr>
              <a:t>http://www.</a:t>
            </a:r>
            <a:r>
              <a:rPr lang="cs-CZ" sz="1900" dirty="0" err="1" smtClean="0">
                <a:hlinkClick r:id="rId2"/>
              </a:rPr>
              <a:t>mesec.cz</a:t>
            </a:r>
            <a:r>
              <a:rPr lang="cs-CZ" sz="1900" dirty="0" smtClean="0">
                <a:hlinkClick r:id="rId2"/>
              </a:rPr>
              <a:t>/</a:t>
            </a:r>
            <a:r>
              <a:rPr lang="cs-CZ" sz="1900" dirty="0" err="1" smtClean="0">
                <a:hlinkClick r:id="rId2"/>
              </a:rPr>
              <a:t>dane</a:t>
            </a:r>
            <a:r>
              <a:rPr lang="cs-CZ" sz="1900" dirty="0" smtClean="0">
                <a:hlinkClick r:id="rId2"/>
              </a:rPr>
              <a:t>/</a:t>
            </a:r>
            <a:r>
              <a:rPr lang="cs-CZ" sz="1900" dirty="0" err="1" smtClean="0">
                <a:hlinkClick r:id="rId2"/>
              </a:rPr>
              <a:t>socialni</a:t>
            </a:r>
            <a:r>
              <a:rPr lang="cs-CZ" sz="1900" dirty="0" smtClean="0">
                <a:hlinkClick r:id="rId2"/>
              </a:rPr>
              <a:t>-</a:t>
            </a:r>
            <a:r>
              <a:rPr lang="cs-CZ" sz="1900" dirty="0" err="1" smtClean="0">
                <a:hlinkClick r:id="rId2"/>
              </a:rPr>
              <a:t>pojisteni</a:t>
            </a:r>
            <a:r>
              <a:rPr lang="cs-CZ" sz="1900" dirty="0" smtClean="0">
                <a:hlinkClick r:id="rId2"/>
              </a:rPr>
              <a:t>/</a:t>
            </a:r>
            <a:r>
              <a:rPr lang="cs-CZ" sz="1900" dirty="0" err="1" smtClean="0">
                <a:hlinkClick r:id="rId2"/>
              </a:rPr>
              <a:t>pruvodce</a:t>
            </a:r>
            <a:r>
              <a:rPr lang="cs-CZ" sz="1900" dirty="0" smtClean="0">
                <a:hlinkClick r:id="rId2"/>
              </a:rPr>
              <a:t>/</a:t>
            </a:r>
            <a:endParaRPr lang="cs-CZ" sz="19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Documents and Settings\ucitel\Local Settings\Temporary Internet Files\Content.IE5\H32Q91JW\MP9004487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8547999" cy="634720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Složení sociálního pojištění - zaměstnanci: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endParaRPr lang="cs-CZ" dirty="0"/>
          </a:p>
          <a:p>
            <a:r>
              <a:rPr lang="cs-CZ" b="1" dirty="0" smtClean="0"/>
              <a:t>OSVČ – 29,20 %, nebo 31,20 % v případě účasti na II. pilíři důchodové reformy</a:t>
            </a:r>
            <a:endParaRPr lang="cs-CZ" dirty="0" smtClean="0"/>
          </a:p>
          <a:p>
            <a:r>
              <a:rPr lang="cs-CZ" dirty="0" smtClean="0"/>
              <a:t>28 % na důchodové pojištění. Pokud se účastníte II. pilíře, je to 26,20 %.</a:t>
            </a:r>
          </a:p>
          <a:p>
            <a:r>
              <a:rPr lang="cs-CZ" dirty="0" smtClean="0"/>
              <a:t>1,2 % na státní politiku zaměstnanosti. Pokud se účastníte II. pilíře, je to 5 %, které si posíláte do penzijní společnosti.</a:t>
            </a:r>
          </a:p>
          <a:p>
            <a:r>
              <a:rPr lang="cs-CZ" b="1" dirty="0" smtClean="0"/>
              <a:t>Zaměstnanci – 6,5 %</a:t>
            </a:r>
            <a:endParaRPr lang="cs-CZ" dirty="0" smtClean="0"/>
          </a:p>
          <a:p>
            <a:r>
              <a:rPr lang="cs-CZ" dirty="0" smtClean="0"/>
              <a:t>6,5 % pouze na důchodové pojištění. Pokud se účastníte II. pilíře důchodové reformy, je to 8,5 %.</a:t>
            </a:r>
          </a:p>
          <a:p>
            <a:r>
              <a:rPr lang="cs-CZ" dirty="0" smtClean="0"/>
              <a:t>zaměstnanec pojistné na nemocenské pojištění a příspěvek na státní politiku zaměstnanosti neplatí</a:t>
            </a:r>
          </a:p>
          <a:p>
            <a:r>
              <a:rPr lang="cs-CZ" b="1" dirty="0" smtClean="0"/>
              <a:t>Zaměstnavatelé – 25 % (26 % u speciálního režimu zaměstnavatelů do 25 zaměstnanců)</a:t>
            </a:r>
            <a:endParaRPr lang="cs-CZ" dirty="0" smtClean="0"/>
          </a:p>
          <a:p>
            <a:r>
              <a:rPr lang="cs-CZ" dirty="0" smtClean="0"/>
              <a:t>21,5 % na důchodové pojištění</a:t>
            </a:r>
          </a:p>
          <a:p>
            <a:r>
              <a:rPr lang="cs-CZ" dirty="0" smtClean="0"/>
              <a:t>1,2 % na státní politiku zaměstnanosti</a:t>
            </a:r>
          </a:p>
          <a:p>
            <a:r>
              <a:rPr lang="cs-CZ" dirty="0" smtClean="0"/>
              <a:t>2,3 % na nemocenské pojištění (dobrovolně lze zvolit i 3,3 % u zaměstnavatelů o velikosti do 25 zaměstnanců – podmínky viz dále)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je rozloženo?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Zaměstnanci – </a:t>
            </a:r>
            <a:r>
              <a:rPr lang="cs-CZ" dirty="0" smtClean="0"/>
              <a:t>6,5 % na důchodové pojištění</a:t>
            </a:r>
          </a:p>
          <a:p>
            <a:r>
              <a:rPr lang="cs-CZ" b="1" dirty="0" smtClean="0"/>
              <a:t>Zaměstnavatelé </a:t>
            </a:r>
            <a:r>
              <a:rPr lang="cs-CZ" dirty="0" smtClean="0"/>
              <a:t>– 25 %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(26 % u speciálního režimu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zaměstnavatelů do 25 do </a:t>
            </a:r>
            <a:r>
              <a:rPr lang="cs-CZ" dirty="0"/>
              <a:t> </a:t>
            </a:r>
            <a:r>
              <a:rPr lang="cs-CZ" dirty="0" smtClean="0"/>
              <a:t>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zaměstnanců)</a:t>
            </a:r>
          </a:p>
          <a:p>
            <a:endParaRPr lang="cs-CZ" dirty="0" smtClean="0"/>
          </a:p>
          <a:p>
            <a:r>
              <a:rPr lang="cs-CZ" dirty="0" smtClean="0"/>
              <a:t>Z toho: 21,5 % na důchodové pojištění </a:t>
            </a:r>
          </a:p>
          <a:p>
            <a:r>
              <a:rPr lang="cs-CZ" dirty="0"/>
              <a:t> </a:t>
            </a:r>
            <a:r>
              <a:rPr lang="cs-CZ" dirty="0" smtClean="0"/>
              <a:t>             1,2 % na státní politiku zaměstnanosti </a:t>
            </a:r>
          </a:p>
          <a:p>
            <a:r>
              <a:rPr lang="cs-CZ" dirty="0"/>
              <a:t> </a:t>
            </a:r>
            <a:r>
              <a:rPr lang="cs-CZ" dirty="0" smtClean="0"/>
              <a:t>             2,3 % na nemocenské pojištění </a:t>
            </a:r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OSVČ – rozložení: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28 % na důchodové pojištění</a:t>
            </a:r>
          </a:p>
          <a:p>
            <a:r>
              <a:rPr lang="cs-CZ" dirty="0" smtClean="0"/>
              <a:t>1,2 % na státní politiku zaměstnanosti</a:t>
            </a:r>
          </a:p>
          <a:p>
            <a:r>
              <a:rPr lang="cs-CZ" dirty="0" smtClean="0"/>
              <a:t>Pozor – jiná procenta při účasti v II. pilíři</a:t>
            </a:r>
          </a:p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mesec.cz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dane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socialni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pojisteni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pruvodce</a:t>
            </a:r>
            <a:r>
              <a:rPr lang="cs-CZ" sz="1200" dirty="0" smtClean="0">
                <a:hlinkClick r:id="rId2"/>
              </a:rPr>
              <a:t>/</a:t>
            </a:r>
            <a:endParaRPr lang="cs-CZ" sz="12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Documents and Settings\ucitel\Local Settings\Temporary Internet Files\Content.IE5\H32Q91JW\MP90042240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3645024"/>
            <a:ext cx="4572000" cy="304681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Víš, co jsou to datové schránky?</a:t>
            </a:r>
            <a:endParaRPr lang="cs-CZ" dirty="0"/>
          </a:p>
        </p:txBody>
      </p:sp>
      <p:pic>
        <p:nvPicPr>
          <p:cNvPr id="4098" name="Picture 2" descr="C:\Documents and Settings\ucitel\Local Settings\Temporary Internet Files\Content.IE5\H32Q91JW\MP90039016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844824"/>
            <a:ext cx="5069160" cy="36160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to prostředek elektronické komunikace - orgány veřejné moci x právnickými i fyzickými osobami.</a:t>
            </a:r>
          </a:p>
          <a:p>
            <a:r>
              <a:rPr lang="cs-CZ" dirty="0" smtClean="0"/>
              <a:t>Účastníkům - korespondence přednostně do </a:t>
            </a:r>
            <a:r>
              <a:rPr lang="cs-CZ" dirty="0" smtClean="0"/>
              <a:t>ní, adresáti </a:t>
            </a:r>
            <a:r>
              <a:rPr lang="cs-CZ" dirty="0" smtClean="0"/>
              <a:t>mají povinnost si je z datové schránky vyzvednout. POZOR –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      fikce doručení.</a:t>
            </a:r>
          </a:p>
          <a:p>
            <a:r>
              <a:rPr lang="cs-CZ" dirty="0" smtClean="0"/>
              <a:t>OSVČ – od roku 2014 – povinně.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i="1" dirty="0" smtClean="0"/>
              <a:t>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/business/</a:t>
            </a:r>
            <a:r>
              <a:rPr lang="cs-CZ" sz="1400" i="1" dirty="0" err="1" smtClean="0"/>
              <a:t>pravo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zakony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dprij</a:t>
            </a:r>
            <a:r>
              <a:rPr lang="cs-CZ" sz="1400" i="1" dirty="0" smtClean="0"/>
              <a:t>/. Business [online]. 2013 [cit. 2014-01-08]. Dostupné z: 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 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Daňová evidence 2011 praktický průvodce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– vzdělávací středisko,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2011, ISBN 978-8087237-34-2.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Učebnice účetnictví 2012 - 1.díl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- vzdělávací středisko, 2012,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ISBN 978-80-87237-47-2.</a:t>
            </a:r>
          </a:p>
          <a:p>
            <a:pPr>
              <a:buNone/>
            </a:pPr>
            <a:r>
              <a:rPr lang="en-US" sz="1400" dirty="0" smtClean="0"/>
              <a:t>JAKEŠ, </a:t>
            </a:r>
            <a:r>
              <a:rPr lang="en-US" sz="1400" dirty="0" err="1" smtClean="0"/>
              <a:t>Petr</a:t>
            </a:r>
            <a:r>
              <a:rPr lang="en-US" sz="1400" dirty="0" smtClean="0"/>
              <a:t> a </a:t>
            </a:r>
            <a:r>
              <a:rPr lang="en-US" sz="1400" dirty="0" err="1" smtClean="0"/>
              <a:t>kol</a:t>
            </a:r>
            <a:r>
              <a:rPr lang="en-US" sz="1400" dirty="0" smtClean="0"/>
              <a:t>. </a:t>
            </a:r>
            <a:r>
              <a:rPr lang="en-US" sz="1400" i="1" dirty="0" err="1" smtClean="0"/>
              <a:t>Finanční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gramotnost</a:t>
            </a:r>
            <a:r>
              <a:rPr lang="en-US" sz="1400" i="1" dirty="0" smtClean="0"/>
              <a:t> pro </a:t>
            </a:r>
            <a:r>
              <a:rPr lang="en-US" sz="1400" i="1" dirty="0" err="1" smtClean="0"/>
              <a:t>druhý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stupeň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základní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školy</a:t>
            </a:r>
            <a:r>
              <a:rPr lang="en-US" sz="1400" dirty="0" smtClean="0"/>
              <a:t>. </a:t>
            </a:r>
            <a:r>
              <a:rPr lang="en-US" sz="1400" dirty="0" err="1" smtClean="0"/>
              <a:t>Praha</a:t>
            </a:r>
            <a:r>
              <a:rPr lang="en-US" sz="1400" dirty="0" smtClean="0"/>
              <a:t>: Fortuna, 2011, ISBN 978-80</a:t>
            </a:r>
            <a:r>
              <a:rPr lang="cs-CZ" sz="1400" dirty="0" smtClean="0"/>
              <a:t> </a:t>
            </a:r>
            <a:r>
              <a:rPr lang="en-US" sz="1400" dirty="0" smtClean="0"/>
              <a:t>7373-0889-5. 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Klipart - </a:t>
            </a:r>
            <a:r>
              <a:rPr lang="cs-CZ" sz="1400" dirty="0" smtClean="0"/>
              <a:t>www.office.</a:t>
            </a:r>
            <a:r>
              <a:rPr lang="cs-CZ" sz="1400" dirty="0" err="1" smtClean="0"/>
              <a:t>microsoft.com</a:t>
            </a:r>
            <a:endParaRPr lang="cs-CZ" sz="140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mesec.cz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dane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socialni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pojisteni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pruvodce</a:t>
            </a:r>
            <a:r>
              <a:rPr lang="cs-CZ" sz="1400" dirty="0" smtClean="0">
                <a:hlinkClick r:id="rId2"/>
              </a:rPr>
              <a:t>/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Čerpáno: 26. 1. 2014</a:t>
            </a:r>
            <a:endParaRPr lang="cs-CZ" sz="1400" dirty="0"/>
          </a:p>
        </p:txBody>
      </p:sp>
    </p:spTree>
  </p:cSld>
  <p:clrMapOvr>
    <a:masterClrMapping/>
  </p:clrMapOvr>
  <p:transition>
    <p:dissolv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73</TotalTime>
  <Words>270</Words>
  <Application>Microsoft Office PowerPoint</Application>
  <PresentationFormat>Předvádění na obrazovce (4:3)</PresentationFormat>
  <Paragraphs>110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Snímek 1</vt:lpstr>
      <vt:lpstr>Snímek 2</vt:lpstr>
      <vt:lpstr>Sociální zabezpečení</vt:lpstr>
      <vt:lpstr>Sociální pojištění - členění</vt:lpstr>
      <vt:lpstr>Kdo platí:</vt:lpstr>
      <vt:lpstr>Kolik odvedeme?</vt:lpstr>
      <vt:lpstr>Snímek 7</vt:lpstr>
      <vt:lpstr>Složení sociálního pojištění - zaměstnanci:</vt:lpstr>
      <vt:lpstr>Jak je rozloženo?</vt:lpstr>
      <vt:lpstr>OSVČ – rozložení:</vt:lpstr>
      <vt:lpstr>Víš, co jsou to datové schránky?</vt:lpstr>
      <vt:lpstr>Odpověď: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Sociální a zdravotní zabezpečení</dc:title>
  <dc:creator>ucitel</dc:creator>
  <cp:lastModifiedBy>Dum</cp:lastModifiedBy>
  <cp:revision>13</cp:revision>
  <dcterms:created xsi:type="dcterms:W3CDTF">2014-01-26T08:40:43Z</dcterms:created>
  <dcterms:modified xsi:type="dcterms:W3CDTF">2014-10-16T09:57:55Z</dcterms:modified>
</cp:coreProperties>
</file>