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1F3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Newtonových zákonů, využití zákonů v praxi, je dobré na příkladech zdůraznit nutnost používání helmy a bezpečnostních pásů..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 7.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703F6EEF-7B6A-41E5-85E1-39941B71A1BF}" type="presOf" srcId="{5D5106FA-2091-4491-8130-81C8257822BF}" destId="{7434E60B-9D92-4C96-BC05-49E506135518}" srcOrd="0" destOrd="0" presId="urn:microsoft.com/office/officeart/2005/8/layout/list1"/>
    <dgm:cxn modelId="{E5CB3A65-0894-447D-B90E-316BC6623514}" type="presOf" srcId="{C23FB3AD-ADCB-439B-91E3-CCAC5D95039A}" destId="{0DE7C07F-6E89-49E7-849E-19E901F4E55C}" srcOrd="1" destOrd="0" presId="urn:microsoft.com/office/officeart/2005/8/layout/list1"/>
    <dgm:cxn modelId="{90B4FA25-4FFC-4D20-B24C-003C6C0A783E}" type="presOf" srcId="{C23FB3AD-ADCB-439B-91E3-CCAC5D95039A}" destId="{D8A736F1-6882-4EE8-B8CF-94E99995BBC4}" srcOrd="0" destOrd="0" presId="urn:microsoft.com/office/officeart/2005/8/layout/list1"/>
    <dgm:cxn modelId="{A1432C09-CFCE-4427-8652-77654CC4799F}" type="presOf" srcId="{51801BC8-D6DC-4669-A849-3FE3157A21FE}" destId="{F2F6B223-CEF1-4552-AA17-F64BAF562805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479B39C1-6937-45EC-90E2-48F4432158E2}" type="presOf" srcId="{21CD1CFD-9C1D-4CCD-9C1F-96D7FEC97AFE}" destId="{E849BD94-F756-4A2B-878A-8B8D1301ACCA}" srcOrd="0" destOrd="0" presId="urn:microsoft.com/office/officeart/2005/8/layout/list1"/>
    <dgm:cxn modelId="{F8A679AD-E702-4F46-9F59-4594DC4CD9B3}" type="presOf" srcId="{FCA51B5C-9664-4F83-804A-4F17952C1B77}" destId="{357F34FD-9159-4421-ADFD-8E14EBA959DF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7BA1247C-8888-4700-B205-D6D1F7114081}" type="presOf" srcId="{3895EC79-AA20-455E-9F69-DE3BD08E691E}" destId="{EB0ECFC4-C995-40AD-A8E9-595ABAA26A22}" srcOrd="0" destOrd="0" presId="urn:microsoft.com/office/officeart/2005/8/layout/list1"/>
    <dgm:cxn modelId="{304FF8BF-DEF6-4483-8B93-D130F1E78F66}" type="presOf" srcId="{3895EC79-AA20-455E-9F69-DE3BD08E691E}" destId="{867F9FBB-DA2B-45E8-A45C-7C53C4121152}" srcOrd="1" destOrd="0" presId="urn:microsoft.com/office/officeart/2005/8/layout/list1"/>
    <dgm:cxn modelId="{AE846AF5-EFD4-44E7-878C-40C41E6757ED}" type="presOf" srcId="{30796B16-12F9-40D6-9015-EB89BB5F506A}" destId="{CBC03896-5359-44E0-8915-FCD9B030F579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7E9367F9-0ED5-4D7A-BCF3-439CEA2174F0}" type="presOf" srcId="{21CD1CFD-9C1D-4CCD-9C1F-96D7FEC97AFE}" destId="{B303A152-D5F1-4A18-813F-E2E35B67E925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00F08F6D-F117-4AA3-8C38-1F72360D8B62}" type="presParOf" srcId="{357F34FD-9159-4421-ADFD-8E14EBA959DF}" destId="{786576EC-D75C-4DB0-B314-C85D4862E4CA}" srcOrd="0" destOrd="0" presId="urn:microsoft.com/office/officeart/2005/8/layout/list1"/>
    <dgm:cxn modelId="{93ED1923-6500-4225-9B6E-9034234E8C7A}" type="presParOf" srcId="{786576EC-D75C-4DB0-B314-C85D4862E4CA}" destId="{EB0ECFC4-C995-40AD-A8E9-595ABAA26A22}" srcOrd="0" destOrd="0" presId="urn:microsoft.com/office/officeart/2005/8/layout/list1"/>
    <dgm:cxn modelId="{B20EFB95-502E-4CE2-BF58-195B5719EFD5}" type="presParOf" srcId="{786576EC-D75C-4DB0-B314-C85D4862E4CA}" destId="{867F9FBB-DA2B-45E8-A45C-7C53C4121152}" srcOrd="1" destOrd="0" presId="urn:microsoft.com/office/officeart/2005/8/layout/list1"/>
    <dgm:cxn modelId="{7F1B8EE8-F834-4566-8BEF-1A66CB35E70B}" type="presParOf" srcId="{357F34FD-9159-4421-ADFD-8E14EBA959DF}" destId="{53BD7F68-B256-41A2-AF8D-7FF61038E16B}" srcOrd="1" destOrd="0" presId="urn:microsoft.com/office/officeart/2005/8/layout/list1"/>
    <dgm:cxn modelId="{17BB8CF5-2116-4033-BF79-7B1E7780D337}" type="presParOf" srcId="{357F34FD-9159-4421-ADFD-8E14EBA959DF}" destId="{CBC03896-5359-44E0-8915-FCD9B030F579}" srcOrd="2" destOrd="0" presId="urn:microsoft.com/office/officeart/2005/8/layout/list1"/>
    <dgm:cxn modelId="{2EEE3688-F9D6-4D7E-9652-58AD7FA3E77E}" type="presParOf" srcId="{357F34FD-9159-4421-ADFD-8E14EBA959DF}" destId="{D23B6F7A-3280-4B61-8C5A-157F38DB805D}" srcOrd="3" destOrd="0" presId="urn:microsoft.com/office/officeart/2005/8/layout/list1"/>
    <dgm:cxn modelId="{3D94998F-968B-4EDE-AAF0-970EA81AC82D}" type="presParOf" srcId="{357F34FD-9159-4421-ADFD-8E14EBA959DF}" destId="{24B7CFB4-FF55-4562-A794-0EB5393671C4}" srcOrd="4" destOrd="0" presId="urn:microsoft.com/office/officeart/2005/8/layout/list1"/>
    <dgm:cxn modelId="{6CFB5620-9F28-4769-9978-856E6F16FBF6}" type="presParOf" srcId="{24B7CFB4-FF55-4562-A794-0EB5393671C4}" destId="{D8A736F1-6882-4EE8-B8CF-94E99995BBC4}" srcOrd="0" destOrd="0" presId="urn:microsoft.com/office/officeart/2005/8/layout/list1"/>
    <dgm:cxn modelId="{C0914BB7-40D6-43B4-915E-9062992B075D}" type="presParOf" srcId="{24B7CFB4-FF55-4562-A794-0EB5393671C4}" destId="{0DE7C07F-6E89-49E7-849E-19E901F4E55C}" srcOrd="1" destOrd="0" presId="urn:microsoft.com/office/officeart/2005/8/layout/list1"/>
    <dgm:cxn modelId="{3F32CED9-2143-449F-82A8-B3CCE9C93AF1}" type="presParOf" srcId="{357F34FD-9159-4421-ADFD-8E14EBA959DF}" destId="{BA0DF4E2-C357-494D-8797-8B5E841504F2}" srcOrd="5" destOrd="0" presId="urn:microsoft.com/office/officeart/2005/8/layout/list1"/>
    <dgm:cxn modelId="{3D614BE3-A159-4617-8F3D-CF9DF2B78E2B}" type="presParOf" srcId="{357F34FD-9159-4421-ADFD-8E14EBA959DF}" destId="{7434E60B-9D92-4C96-BC05-49E506135518}" srcOrd="6" destOrd="0" presId="urn:microsoft.com/office/officeart/2005/8/layout/list1"/>
    <dgm:cxn modelId="{8046F35B-3B23-4F2B-8B29-3B1E1A1869B7}" type="presParOf" srcId="{357F34FD-9159-4421-ADFD-8E14EBA959DF}" destId="{9B5427D5-06B1-41D5-84C6-F7C7B8DCA45D}" srcOrd="7" destOrd="0" presId="urn:microsoft.com/office/officeart/2005/8/layout/list1"/>
    <dgm:cxn modelId="{4290A383-1FFB-4D36-BF6D-0FB6F503AEC9}" type="presParOf" srcId="{357F34FD-9159-4421-ADFD-8E14EBA959DF}" destId="{350B5CD4-14C5-4C8F-AD3E-3204822691E7}" srcOrd="8" destOrd="0" presId="urn:microsoft.com/office/officeart/2005/8/layout/list1"/>
    <dgm:cxn modelId="{4393BF5C-0EF4-433C-A8F0-57088825061E}" type="presParOf" srcId="{350B5CD4-14C5-4C8F-AD3E-3204822691E7}" destId="{E849BD94-F756-4A2B-878A-8B8D1301ACCA}" srcOrd="0" destOrd="0" presId="urn:microsoft.com/office/officeart/2005/8/layout/list1"/>
    <dgm:cxn modelId="{B8BDD574-2095-4C40-8783-2826E90DE944}" type="presParOf" srcId="{350B5CD4-14C5-4C8F-AD3E-3204822691E7}" destId="{B303A152-D5F1-4A18-813F-E2E35B67E925}" srcOrd="1" destOrd="0" presId="urn:microsoft.com/office/officeart/2005/8/layout/list1"/>
    <dgm:cxn modelId="{89BAC9A8-A026-45C2-8710-6A741412F7F9}" type="presParOf" srcId="{357F34FD-9159-4421-ADFD-8E14EBA959DF}" destId="{5FDAF200-F332-4E4A-80AF-DCEE715F35A5}" srcOrd="9" destOrd="0" presId="urn:microsoft.com/office/officeart/2005/8/layout/list1"/>
    <dgm:cxn modelId="{6B322FCD-7008-4CE7-952F-964CA80FA4D1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A7B6322F-91D0-4214-A2C7-20EA76CFD071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F64D2B6-1AAE-44AD-ADB6-AAE47D208A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EE0E7-B55A-47E0-97AB-AB2256A8286E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4BCD-C448-4ECB-ADE2-913441955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608FD86-3DC4-418E-9694-619E2D2BCAC8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A1956C3-FF1C-4496-93E6-2CC8ADEC2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D8F97-F271-45B7-BAD4-1AF68858037D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295BD-1C30-4390-A695-00BF2C445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20A84-63FF-478B-B437-62334597C6AD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2DB10-CE27-459D-8934-8396E1DF58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9D5B3-97DE-4387-BF13-294B11306918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2CDDF-C89A-41FE-A2F6-64B5C132DB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93B44-202C-4FC6-982E-60C1AC0FAE8B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77F63-2773-4E75-9835-35C9F39C8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CA87D-E298-43A4-B876-0BE977545E13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B6616-0862-4EC2-AEE8-3E1BD7586C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9E9E70-8D2B-4B08-88F6-9D17F3A29F59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CE7CD7B-E10B-418E-8F59-D98C2B589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DF6FD-D409-469D-8ADF-23F4082276F7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9E3A3-8D3D-4FA2-B7D2-1A478322A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A0F1868-12B1-4A9D-8C23-DB93AB0E18E3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9B190FE-64E5-41E9-ACEE-8DCD132D5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F19B9CBF-C25C-409C-8950-95AE87360C99}" type="datetimeFigureOut">
              <a:rPr lang="cs-CZ"/>
              <a:pPr>
                <a:defRPr/>
              </a:pPr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22AE59A-4823-4207-9DBC-498ABBB4D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4288" y="54927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2276475"/>
          <a:ext cx="7129462" cy="35179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23.2.2012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VY_52_INOVACE_10_FYZIKA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fyziky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 Newtonovy zákony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Newtonovy zákony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Newtonovy tři pohybové zákony</a:t>
            </a:r>
          </a:p>
        </p:txBody>
      </p:sp>
      <p:pic>
        <p:nvPicPr>
          <p:cNvPr id="4" name="Obrázek 3" descr="MB900422170.JPG"/>
          <p:cNvPicPr>
            <a:picLocks noChangeAspect="1"/>
          </p:cNvPicPr>
          <p:nvPr/>
        </p:nvPicPr>
        <p:blipFill>
          <a:blip r:embed="rId2" cstate="print"/>
          <a:srcRect r="20455" b="20455"/>
          <a:stretch>
            <a:fillRect/>
          </a:stretch>
        </p:blipFill>
        <p:spPr>
          <a:xfrm>
            <a:off x="1619672" y="404664"/>
            <a:ext cx="2520280" cy="25202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 descr="MB900425489.JPG"/>
          <p:cNvPicPr>
            <a:picLocks noChangeAspect="1"/>
          </p:cNvPicPr>
          <p:nvPr/>
        </p:nvPicPr>
        <p:blipFill>
          <a:blip r:embed="rId3" cstate="print"/>
          <a:srcRect t="15750" r="1564" b="17314"/>
          <a:stretch>
            <a:fillRect/>
          </a:stretch>
        </p:blipFill>
        <p:spPr>
          <a:xfrm>
            <a:off x="683567" y="4005064"/>
            <a:ext cx="2541459" cy="172819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 správné odpovědi: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Kolik je Newtonových pohybových zákonů?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</a:t>
            </a:r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Vyber, co patří mezi Newtonovy pohybové zákony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urychlující a brzdné účinky síly na těleso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tlak v kapalinách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zákon setrvačnosti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zákon gravitace</a:t>
            </a:r>
          </a:p>
          <a:p>
            <a:pPr marL="2087118" lvl="7" indent="-514350"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zákon odrazu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zákon akce a reakce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4581128"/>
            <a:ext cx="1525508" cy="19586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 descr="9.JPG"/>
          <p:cNvPicPr>
            <a:picLocks noChangeAspect="1"/>
          </p:cNvPicPr>
          <p:nvPr/>
        </p:nvPicPr>
        <p:blipFill>
          <a:blip r:embed="rId3" cstate="print"/>
          <a:srcRect l="20988" t="5804" r="4201" b="10043"/>
          <a:stretch>
            <a:fillRect/>
          </a:stretch>
        </p:blipFill>
        <p:spPr>
          <a:xfrm>
            <a:off x="7014120" y="1841078"/>
            <a:ext cx="1787785" cy="12961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doplň, jaké jsou posuvné účinky síly?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uvedení do pohybu</a:t>
            </a:r>
            <a:br>
              <a:rPr lang="cs-CZ" smtClean="0"/>
            </a:br>
            <a:endParaRPr lang="cs-CZ" smtClean="0"/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urychlení pohybu</a:t>
            </a:r>
            <a:br>
              <a:rPr lang="cs-CZ" smtClean="0"/>
            </a:br>
            <a:endParaRPr lang="cs-CZ" smtClean="0"/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zpomalení, nebo zastavení pohybu tělesa</a:t>
            </a:r>
            <a:br>
              <a:rPr lang="cs-CZ" smtClean="0"/>
            </a:br>
            <a:endParaRPr lang="cs-CZ" smtClean="0"/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/>
              <a:t>změna směru pohybujícího se tělesa</a:t>
            </a:r>
          </a:p>
        </p:txBody>
      </p:sp>
      <p:pic>
        <p:nvPicPr>
          <p:cNvPr id="4" name="Obrázek 3" descr="MB90019773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1124744"/>
            <a:ext cx="1612776" cy="16127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 descr="MB90043183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4725144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Porovnej síly, kterými působí kůň na jezdce a na vozík.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Zástupný symbol pro obsah 3" descr="P1010603.JPG"/>
          <p:cNvPicPr>
            <a:picLocks noGrp="1" noChangeAspect="1"/>
          </p:cNvPicPr>
          <p:nvPr>
            <p:ph idx="1"/>
          </p:nvPr>
        </p:nvPicPr>
        <p:blipFill>
          <a:blip r:embed="rId2"/>
          <a:srcRect l="6360" t="394" r="10173" b="3033"/>
          <a:stretch>
            <a:fillRect/>
          </a:stretch>
        </p:blipFill>
        <p:spPr>
          <a:xfrm>
            <a:off x="323850" y="1557338"/>
            <a:ext cx="2713038" cy="2484437"/>
          </a:xfrm>
        </p:spPr>
      </p:pic>
      <p:pic>
        <p:nvPicPr>
          <p:cNvPr id="17411" name="Obrázek 4" descr="P8170043.JPG"/>
          <p:cNvPicPr>
            <a:picLocks noChangeAspect="1"/>
          </p:cNvPicPr>
          <p:nvPr/>
        </p:nvPicPr>
        <p:blipFill>
          <a:blip r:embed="rId3"/>
          <a:srcRect l="20074" t="35300" r="31100" b="20599"/>
          <a:stretch>
            <a:fillRect/>
          </a:stretch>
        </p:blipFill>
        <p:spPr bwMode="auto">
          <a:xfrm>
            <a:off x="3779838" y="1557338"/>
            <a:ext cx="3721100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900113" y="4221163"/>
            <a:ext cx="6480175" cy="24479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b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druhém obrázku působí kůň větší silou – hmotnost vozíku </a:t>
            </a:r>
          </a:p>
          <a:p>
            <a:pPr algn="ctr"/>
            <a:r>
              <a:rPr lang="cs-CZ" b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nákladem je větší než síla, kterou působí kůň na jezdce na prvním obrázku. </a:t>
            </a:r>
            <a:r>
              <a:rPr lang="cs-CZ" b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Změna rychlosti působením síly je po určitou dobu menší.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Odpověz na otázky: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Co způsobí zastavení lyžaře na rovině?</a:t>
            </a:r>
            <a:br>
              <a:rPr lang="cs-CZ" smtClean="0">
                <a:latin typeface="Times New Roman" pitchFamily="18" charset="0"/>
                <a:cs typeface="Times New Roman" pitchFamily="18" charset="0"/>
              </a:rPr>
            </a:br>
            <a:r>
              <a:rPr lang="cs-CZ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mtClean="0">
                <a:latin typeface="Times New Roman" pitchFamily="18" charset="0"/>
                <a:cs typeface="Times New Roman" pitchFamily="18" charset="0"/>
              </a:rPr>
            </a:b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Uveď příklad tělesa, které brzdí třecí síla ve vodě.</a:t>
            </a:r>
            <a:br>
              <a:rPr lang="cs-CZ" smtClean="0">
                <a:latin typeface="Times New Roman" pitchFamily="18" charset="0"/>
                <a:cs typeface="Times New Roman" pitchFamily="18" charset="0"/>
              </a:rPr>
            </a:br>
            <a:r>
              <a:rPr lang="cs-CZ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mtClean="0">
                <a:latin typeface="Times New Roman" pitchFamily="18" charset="0"/>
                <a:cs typeface="Times New Roman" pitchFamily="18" charset="0"/>
              </a:rPr>
            </a:b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Trebuchet MS" pitchFamily="34" charset="0"/>
              <a:buAutoNum type="arabicPeriod"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Uveď příklad tělesa, která brzdí vzduch.</a:t>
            </a:r>
          </a:p>
          <a:p>
            <a:pPr marL="514350" indent="-514350">
              <a:buFont typeface="Trebuchet MS" pitchFamily="34" charset="0"/>
              <a:buAutoNum type="arabicPeriod"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Trebuchet MS" pitchFamily="34" charset="0"/>
              <a:buAutoNum type="arabicPeriod"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116013" y="2060575"/>
            <a:ext cx="5327650" cy="863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například -třecí síly – lyže se třou o sníh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116013" y="3716338"/>
            <a:ext cx="5327650" cy="8651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například - loď, ryby, potápěč, ponorka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42988" y="5229225"/>
            <a:ext cx="5329237" cy="863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například – brzdná síla větru – brzdí pohyb automobilu, cyklisty,… </a:t>
            </a:r>
            <a:endParaRPr lang="cs-CZ" dirty="0"/>
          </a:p>
        </p:txBody>
      </p:sp>
      <p:pic>
        <p:nvPicPr>
          <p:cNvPr id="7" name="Obrázek 6" descr="untitled.bmp"/>
          <p:cNvPicPr>
            <a:picLocks noChangeAspect="1"/>
          </p:cNvPicPr>
          <p:nvPr/>
        </p:nvPicPr>
        <p:blipFill>
          <a:blip r:embed="rId2" cstate="print"/>
          <a:srcRect l="13968" t="3415" r="18519" b="35111"/>
          <a:stretch>
            <a:fillRect/>
          </a:stretch>
        </p:blipFill>
        <p:spPr>
          <a:xfrm>
            <a:off x="5796136" y="404664"/>
            <a:ext cx="2088232" cy="12961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8" name="Obrázek 7" descr="anicka-a-bara-----------------------------------------------------------------------4------------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5157192"/>
            <a:ext cx="1772710" cy="12678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Oprav chyby v zákonu setrvačnosti: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Těleso setrvává v klidu nebo v pohybu nerovnoměrném přímočarém, jestliže na ně působí jiná tělesa silou nebo síly působící na těleso jsou v nerovnováze.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268538" y="2276475"/>
            <a:ext cx="33115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rovnoměrném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525" y="2852738"/>
            <a:ext cx="19812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nepůsobí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3419475" y="4005263"/>
            <a:ext cx="3024188" cy="503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 rovnováze</a:t>
            </a:r>
          </a:p>
        </p:txBody>
      </p:sp>
      <p:pic>
        <p:nvPicPr>
          <p:cNvPr id="8" name="Obrázek 7" descr="MB9004221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4581128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MB900425489.JPG"/>
          <p:cNvPicPr>
            <a:picLocks noChangeAspect="1"/>
          </p:cNvPicPr>
          <p:nvPr/>
        </p:nvPicPr>
        <p:blipFill>
          <a:blip r:embed="rId3" cstate="print"/>
          <a:srcRect t="15750" r="1564" b="21251"/>
          <a:stretch>
            <a:fillRect/>
          </a:stretch>
        </p:blipFill>
        <p:spPr>
          <a:xfrm>
            <a:off x="5220072" y="4797152"/>
            <a:ext cx="2362763" cy="15121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Uveď, které těleso bude v klidu, které v pohybu, jestliže: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Zástupný symbol pro obsah 3" descr="MB900186186.JPG"/>
          <p:cNvPicPr>
            <a:picLocks noGrp="1" noChangeAspect="1"/>
          </p:cNvPicPr>
          <p:nvPr>
            <p:ph idx="1"/>
          </p:nvPr>
        </p:nvPicPr>
        <p:blipFill>
          <a:blip r:embed="rId2"/>
          <a:srcRect l="10147" t="-2718" r="11104"/>
          <a:stretch>
            <a:fillRect/>
          </a:stretch>
        </p:blipFill>
        <p:spPr>
          <a:xfrm>
            <a:off x="6011863" y="2781300"/>
            <a:ext cx="1439862" cy="1878013"/>
          </a:xfrm>
        </p:spPr>
      </p:pic>
      <p:pic>
        <p:nvPicPr>
          <p:cNvPr id="20483" name="Obrázek 4" descr="MB900430565.JPG"/>
          <p:cNvPicPr>
            <a:picLocks noChangeAspect="1"/>
          </p:cNvPicPr>
          <p:nvPr/>
        </p:nvPicPr>
        <p:blipFill>
          <a:blip r:embed="rId3"/>
          <a:srcRect t="15750" r="17314" b="17314"/>
          <a:stretch>
            <a:fillRect/>
          </a:stretch>
        </p:blipFill>
        <p:spPr bwMode="auto">
          <a:xfrm>
            <a:off x="3708400" y="3284538"/>
            <a:ext cx="15113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Obrázek 5" descr="MB900400703.JPG"/>
          <p:cNvPicPr>
            <a:picLocks noChangeAspect="1"/>
          </p:cNvPicPr>
          <p:nvPr/>
        </p:nvPicPr>
        <p:blipFill>
          <a:blip r:embed="rId4"/>
          <a:srcRect t="15750" r="1564" b="17314"/>
          <a:stretch>
            <a:fillRect/>
          </a:stretch>
        </p:blipFill>
        <p:spPr bwMode="auto">
          <a:xfrm>
            <a:off x="755650" y="3068638"/>
            <a:ext cx="180022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válný popisek 6"/>
          <p:cNvSpPr/>
          <p:nvPr/>
        </p:nvSpPr>
        <p:spPr>
          <a:xfrm>
            <a:off x="684213" y="1557338"/>
            <a:ext cx="2447925" cy="1366837"/>
          </a:xfrm>
          <a:prstGeom prst="wedgeEllipseCallo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automobil náhle zastaví.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3276600" y="1628775"/>
            <a:ext cx="1871663" cy="1368425"/>
          </a:xfrm>
          <a:prstGeom prst="wedgeEllipseCallout">
            <a:avLst>
              <a:gd name="adj1" fmla="val 12745"/>
              <a:gd name="adj2" fmla="val 6981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běžec doběhne závod.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5435600" y="1341438"/>
            <a:ext cx="2520950" cy="1366837"/>
          </a:xfrm>
          <a:prstGeom prst="wedgeEllipseCallout">
            <a:avLst>
              <a:gd name="adj1" fmla="val 12030"/>
              <a:gd name="adj2" fmla="val 75032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číšníkovi vběhne do cesty kočka, musí zastavit</a:t>
            </a:r>
            <a:r>
              <a:rPr lang="cs-CZ" dirty="0"/>
              <a:t>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323850" y="4437063"/>
            <a:ext cx="2447925" cy="208756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Automobil bude v klidu, cestující setrvají v pohybu, pokud nebudou připoutaní, opustí možná některým z oken auto.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987675" y="4581525"/>
            <a:ext cx="2447925" cy="201612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Běžec nedokáže zastavit hned v cíli, setrvačností bude běžet ještě několik metrů za cílem.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651500" y="4652963"/>
            <a:ext cx="2376488" cy="1871662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Číšník zastaví, tác zastaví – číšník ho drží, ale skleničky budou pokračovat v pohybu a spadnou na zem.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7" descr="MB90035149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610100"/>
            <a:ext cx="194468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vhodná slova do třetího pohybového zákona: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Působí-li jedno těleso na druhé _______, působí i druhé na první stejně velkou silou _________ směru. Síly vzájemného působení současně _________ a současně zanikají. </a:t>
            </a:r>
          </a:p>
          <a:p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Jak se tento zákon nazývá?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084888" y="1484313"/>
            <a:ext cx="1079500" cy="57626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silou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692275" y="2636838"/>
            <a:ext cx="1800225" cy="57626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opačného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3995738" y="3068638"/>
            <a:ext cx="1728787" cy="57626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vznikají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771775" y="5013325"/>
            <a:ext cx="4968875" cy="10080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Zákon akce a reakce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Znázorni  do obrázku síly vzájemného působení dívky a koně.</a:t>
            </a:r>
            <a:endParaRPr lang="cs-CZ" sz="3200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Zástupný symbol pro obsah 3" descr="36e2f4f6b5_80988648_v1.jpg"/>
          <p:cNvPicPr>
            <a:picLocks noGrp="1" noChangeAspect="1"/>
          </p:cNvPicPr>
          <p:nvPr>
            <p:ph idx="1"/>
          </p:nvPr>
        </p:nvPicPr>
        <p:blipFill>
          <a:blip r:embed="rId2"/>
          <a:srcRect l="8228" t="28143" r="35831" b="282"/>
          <a:stretch>
            <a:fillRect/>
          </a:stretch>
        </p:blipFill>
        <p:spPr>
          <a:xfrm>
            <a:off x="3492500" y="1484313"/>
            <a:ext cx="2951163" cy="5037137"/>
          </a:xfrm>
        </p:spPr>
      </p:pic>
      <p:cxnSp>
        <p:nvCxnSpPr>
          <p:cNvPr id="6" name="Přímá spojovací šipka 5"/>
          <p:cNvCxnSpPr/>
          <p:nvPr/>
        </p:nvCxnSpPr>
        <p:spPr>
          <a:xfrm flipH="1" flipV="1">
            <a:off x="4284663" y="1628775"/>
            <a:ext cx="503237" cy="1295400"/>
          </a:xfrm>
          <a:prstGeom prst="straightConnector1">
            <a:avLst/>
          </a:prstGeom>
          <a:ln w="57150"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787900" y="2924175"/>
            <a:ext cx="504825" cy="12969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Uveď příklady pohybů, kdy se i po zabrzdění těleso pohybuje setrvačností dále.</a:t>
            </a:r>
            <a:br>
              <a:rPr lang="cs-CZ" dirty="0" smtClean="0"/>
            </a:br>
            <a:r>
              <a:rPr lang="cs-CZ" dirty="0" smtClean="0"/>
              <a:t>Proč je vhodné mít na kole helmu?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 kterých sportech je využívána setrvačnost?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Jak využívají setrvačnost psi, maminka při utírání prachu?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Najdi záběry z hodu oštěpem, proč se oštěpař před hodem rozbíhá?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Proč mají muži při hodu koulí vyšší hmotnost koule? Najdi hmotnosti a porovnej.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Kde využívají zákon akce a reakce živočichové, </a:t>
            </a:r>
            <a:r>
              <a:rPr lang="cs-CZ" dirty="0" err="1" smtClean="0"/>
              <a:t>např</a:t>
            </a:r>
            <a:r>
              <a:rPr lang="cs-CZ" dirty="0" smtClean="0"/>
              <a:t>:chobotnice.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Najdi záběr děla z pirátské lodi, pozoruj při výstřelu, popiš zákon akce a reakce.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000" cap="small" dirty="0"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lang="cs-CZ" sz="3000" cap="small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cap="all">
                <a:effectLst>
                  <a:reflection blurRad="12700" stA="48000" endA="300" endPos="55000" dir="5400000" sy="-90000" algn="bl" rotWithShape="0"/>
                </a:effectLst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lang="cs-CZ" sz="3600" cap="all" dirty="0">
              <a:effectLst>
                <a:reflection blurRad="12700" stA="48000" endA="300" endPos="55000" dir="5400000" sy="-90000" algn="bl" rotWithShape="0"/>
              </a:effectLst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25602" name="Zástupný symbol pro obsah 2"/>
          <p:cNvSpPr txBox="1">
            <a:spLocks/>
          </p:cNvSpPr>
          <p:nvPr/>
        </p:nvSpPr>
        <p:spPr bwMode="auto">
          <a:xfrm>
            <a:off x="304800" y="1600200"/>
            <a:ext cx="4191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Char char="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Vlastní tvorba</a:t>
            </a: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152</TotalTime>
  <Words>383</Words>
  <Application>Microsoft Office PowerPoint</Application>
  <PresentationFormat>Předvádění na obrazovce (4:3)</PresentationFormat>
  <Paragraphs>50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13</vt:i4>
      </vt:variant>
    </vt:vector>
  </HeadingPairs>
  <TitlesOfParts>
    <vt:vector size="24" baseType="lpstr">
      <vt:lpstr>Trebuchet MS</vt:lpstr>
      <vt:lpstr>Arial</vt:lpstr>
      <vt:lpstr>Wingdings 2</vt:lpstr>
      <vt:lpstr>Wingdings</vt:lpstr>
      <vt:lpstr>Calibri</vt:lpstr>
      <vt:lpstr>Times New Roman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SlamovaLi</cp:lastModifiedBy>
  <cp:revision>19</cp:revision>
  <dcterms:created xsi:type="dcterms:W3CDTF">2012-04-06T08:20:56Z</dcterms:created>
  <dcterms:modified xsi:type="dcterms:W3CDTF">2012-04-16T08:39:33Z</dcterms:modified>
</cp:coreProperties>
</file>