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17820E8-7DF6-464E-A4DA-D414BA5929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5DA70B0-3B70-4E99-85F4-40E2EB778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7820E8-7DF6-464E-A4DA-D414BA5929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DA70B0-3B70-4E99-85F4-40E2EB778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7820E8-7DF6-464E-A4DA-D414BA5929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DA70B0-3B70-4E99-85F4-40E2EB778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7820E8-7DF6-464E-A4DA-D414BA5929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DA70B0-3B70-4E99-85F4-40E2EB778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7820E8-7DF6-464E-A4DA-D414BA5929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DA70B0-3B70-4E99-85F4-40E2EB778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7820E8-7DF6-464E-A4DA-D414BA5929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DA70B0-3B70-4E99-85F4-40E2EB778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7820E8-7DF6-464E-A4DA-D414BA5929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DA70B0-3B70-4E99-85F4-40E2EB778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17820E8-7DF6-464E-A4DA-D414BA5929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DA70B0-3B70-4E99-85F4-40E2EB778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17820E8-7DF6-464E-A4DA-D414BA5929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5DA70B0-3B70-4E99-85F4-40E2EB778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7820E8-7DF6-464E-A4DA-D414BA5929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DA70B0-3B70-4E99-85F4-40E2EB778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7820E8-7DF6-464E-A4DA-D414BA5929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DA70B0-3B70-4E99-85F4-40E2EB778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17820E8-7DF6-464E-A4DA-D414BA59296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5DA70B0-3B70-4E99-85F4-40E2EB778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blinds dir="vert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sec.cz/dane/zdravotni-pojisteni/pruvodce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sec.cz/adresar/kategorie/zdravotni-pojistovny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sec.cz/adresar/kategorie/zdravotni-pojistovny/" TargetMode="External"/><Relationship Id="rId2" Type="http://schemas.openxmlformats.org/officeDocument/2006/relationships/hyperlink" Target="http://www.mesec.cz/dane/zdravotni-pojisteni/pruvod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</a:t>
            </a:r>
            <a:r>
              <a:rPr lang="cs-CZ" dirty="0" smtClean="0"/>
              <a:t>Daňová evidence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864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645024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 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DAE_116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Zdravotní pojištění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okruh:  Ekonomické vzdělávání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3. CUKRÁŘ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 2013 – leden 2014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Zdravotní pojištění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Klíčová slova: zdravotní pojištění, zdravotní pojišťovna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27707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- je povinné pro každého občana</a:t>
            </a:r>
          </a:p>
          <a:p>
            <a:r>
              <a:rPr lang="cs-CZ" dirty="0" smtClean="0"/>
              <a:t>- hradí ho sám, případně jej za něj hradí </a:t>
            </a:r>
          </a:p>
          <a:p>
            <a:pPr>
              <a:buNone/>
            </a:pPr>
            <a:r>
              <a:rPr lang="cs-CZ" dirty="0" smtClean="0"/>
              <a:t>     stát (děti, důchodci..)</a:t>
            </a:r>
          </a:p>
          <a:p>
            <a:r>
              <a:rPr lang="cs-CZ" dirty="0">
                <a:hlinkClick r:id="rId2"/>
              </a:rPr>
              <a:t>http://www.mesec.cz/dane/zdravotni-pojisteni/pruvodce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Proč platíme zdravotní pojištění?</a:t>
            </a:r>
            <a:endParaRPr lang="cs-CZ" dirty="0"/>
          </a:p>
          <a:p>
            <a:r>
              <a:rPr lang="cs-CZ" dirty="0" smtClean="0"/>
              <a:t>Na úhradu zdravotní péče – nezbytné úkony hrazeny plně, jinak možnost příplatku či plné úhrady 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Zdravotní pojištění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04510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- zaměstnanci – závislá činnost</a:t>
            </a:r>
          </a:p>
          <a:p>
            <a:r>
              <a:rPr lang="cs-CZ" dirty="0" smtClean="0"/>
              <a:t>- za zaměstnance zaměstnavatelé – závislá  </a:t>
            </a:r>
          </a:p>
          <a:p>
            <a:r>
              <a:rPr lang="cs-CZ" dirty="0" smtClean="0"/>
              <a:t>  činnost</a:t>
            </a:r>
          </a:p>
          <a:p>
            <a:endParaRPr lang="cs-CZ" dirty="0" smtClean="0"/>
          </a:p>
          <a:p>
            <a:r>
              <a:rPr lang="cs-CZ" dirty="0" smtClean="0"/>
              <a:t>- OSVČ – podnikající</a:t>
            </a:r>
          </a:p>
          <a:p>
            <a:r>
              <a:rPr lang="cs-CZ" dirty="0" smtClean="0"/>
              <a:t>- stát (děti, důchodci..)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 platí tedy: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6350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student\Local Settings\Temporary Internet Files\Content.IE5\7EOUASNO\MC90019848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907705" y="908719"/>
            <a:ext cx="5592842" cy="5414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364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Zdravotní </a:t>
            </a:r>
            <a:r>
              <a:rPr lang="cs-CZ" dirty="0"/>
              <a:t>pojištění je 13,5 % z vyměřovacího základu.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Zaměstnavatel strhává </a:t>
            </a:r>
            <a:r>
              <a:rPr lang="cs-CZ" dirty="0"/>
              <a:t>4,5 </a:t>
            </a:r>
            <a:r>
              <a:rPr lang="cs-CZ" dirty="0" smtClean="0"/>
              <a:t>% zaměstnanci z </a:t>
            </a:r>
          </a:p>
          <a:p>
            <a:r>
              <a:rPr lang="cs-CZ" dirty="0" smtClean="0"/>
              <a:t>jeho HM, </a:t>
            </a:r>
            <a:r>
              <a:rPr lang="cs-CZ" dirty="0"/>
              <a:t>dalších 9 % </a:t>
            </a:r>
            <a:r>
              <a:rPr lang="cs-CZ" dirty="0" smtClean="0"/>
              <a:t>připlácí sám.</a:t>
            </a:r>
          </a:p>
          <a:p>
            <a:endParaRPr lang="cs-CZ" dirty="0" smtClean="0"/>
          </a:p>
          <a:p>
            <a:r>
              <a:rPr lang="cs-CZ" dirty="0" smtClean="0"/>
              <a:t>Minimální </a:t>
            </a:r>
            <a:r>
              <a:rPr lang="cs-CZ" dirty="0"/>
              <a:t>výše </a:t>
            </a:r>
            <a:r>
              <a:rPr lang="cs-CZ" dirty="0" smtClean="0"/>
              <a:t> pro OSVČ je v roce 2014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1752 </a:t>
            </a:r>
            <a:r>
              <a:rPr lang="cs-CZ" dirty="0"/>
              <a:t>Kč měsíčně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platíme?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32098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Soukromým zdravotním pojišťovnám.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Pojišťovnu si vybereme dle svého uvážení.</a:t>
            </a:r>
          </a:p>
          <a:p>
            <a:r>
              <a:rPr lang="cs-CZ" dirty="0" smtClean="0"/>
              <a:t>Změna možná jednou za 12 měsíců – k </a:t>
            </a:r>
          </a:p>
          <a:p>
            <a:r>
              <a:rPr lang="cs-CZ" dirty="0" smtClean="0"/>
              <a:t>1. lednu – žádost 6 měsíců předem.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 platíme?</a:t>
            </a:r>
            <a:endParaRPr lang="cs-CZ" dirty="0"/>
          </a:p>
        </p:txBody>
      </p:sp>
      <p:pic>
        <p:nvPicPr>
          <p:cNvPr id="3074" name="Picture 2" descr="C:\Documents and Settings\student\Local Settings\Temporary Internet Files\Content.IE5\8XUDS987\MC900056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16832"/>
            <a:ext cx="1643177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87205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znáš zdravotní pojišťovny?</a:t>
            </a:r>
          </a:p>
          <a:p>
            <a:endParaRPr lang="cs-CZ" dirty="0" smtClean="0"/>
          </a:p>
          <a:p>
            <a:r>
              <a:rPr lang="cs-CZ" dirty="0" smtClean="0"/>
              <a:t>Odpověď na:</a:t>
            </a:r>
          </a:p>
          <a:p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na závěr: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 rot="10800000" flipV="1">
            <a:off x="2771800" y="2954561"/>
            <a:ext cx="40862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http://www.mesec.cz/adresar/kategorie/zdravotni-pojistovny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73754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i="1" dirty="0" smtClean="0"/>
              <a:t>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/business/</a:t>
            </a:r>
            <a:r>
              <a:rPr lang="cs-CZ" sz="1400" i="1" dirty="0" err="1" smtClean="0"/>
              <a:t>pravo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zakony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dprij</a:t>
            </a:r>
            <a:r>
              <a:rPr lang="cs-CZ" sz="1400" i="1" dirty="0" smtClean="0"/>
              <a:t>/. Business [online]. 2013 [cit. 2014-01-08]. Dostupné z: 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 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Daňová evidence 2011 praktický průvodce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– vzdělávací středisko,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2011, ISBN 978-8087237-34-2.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Učebnice účetnictví 2012 - 1.díl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- vzdělávací středisko, 2012,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ISBN 978-80-87237-47-2.</a:t>
            </a:r>
          </a:p>
          <a:p>
            <a:pPr>
              <a:buNone/>
            </a:pPr>
            <a:r>
              <a:rPr lang="en-US" sz="1400" dirty="0" smtClean="0"/>
              <a:t>JAKEŠ, </a:t>
            </a:r>
            <a:r>
              <a:rPr lang="en-US" sz="1400" dirty="0" err="1" smtClean="0"/>
              <a:t>Petr</a:t>
            </a:r>
            <a:r>
              <a:rPr lang="en-US" sz="1400" dirty="0" smtClean="0"/>
              <a:t> a </a:t>
            </a:r>
            <a:r>
              <a:rPr lang="en-US" sz="1400" dirty="0" err="1" smtClean="0"/>
              <a:t>kol</a:t>
            </a:r>
            <a:r>
              <a:rPr lang="en-US" sz="1400" dirty="0" smtClean="0"/>
              <a:t>. </a:t>
            </a:r>
            <a:r>
              <a:rPr lang="en-US" sz="1400" i="1" dirty="0" err="1" smtClean="0"/>
              <a:t>Finanční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gramotnost</a:t>
            </a:r>
            <a:r>
              <a:rPr lang="en-US" sz="1400" i="1" dirty="0" smtClean="0"/>
              <a:t> pro </a:t>
            </a:r>
            <a:r>
              <a:rPr lang="en-US" sz="1400" i="1" dirty="0" err="1" smtClean="0"/>
              <a:t>druhý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stupeň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základní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školy</a:t>
            </a:r>
            <a:r>
              <a:rPr lang="en-US" sz="1400" dirty="0" smtClean="0"/>
              <a:t>. </a:t>
            </a:r>
            <a:r>
              <a:rPr lang="en-US" sz="1400" dirty="0" err="1" smtClean="0"/>
              <a:t>Praha</a:t>
            </a:r>
            <a:r>
              <a:rPr lang="en-US" sz="1400" dirty="0" smtClean="0"/>
              <a:t>: Fortuna, 2011, ISBN 978-80</a:t>
            </a:r>
            <a:r>
              <a:rPr lang="cs-CZ" sz="1400" dirty="0" smtClean="0"/>
              <a:t> </a:t>
            </a:r>
            <a:r>
              <a:rPr lang="en-US" sz="1400" dirty="0" smtClean="0"/>
              <a:t>7373-0889-5. 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Klipart - www.office.</a:t>
            </a:r>
            <a:r>
              <a:rPr lang="cs-CZ" sz="1400" dirty="0" err="1" smtClean="0"/>
              <a:t>microsoft.com</a:t>
            </a:r>
            <a:endParaRPr lang="cs-CZ" sz="140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mesec.cz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dane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zdravotni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pojisteni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pruvodce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mesec.cz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adresar</a:t>
            </a:r>
            <a:r>
              <a:rPr lang="cs-CZ" sz="1400" dirty="0" smtClean="0">
                <a:hlinkClick r:id="rId3"/>
              </a:rPr>
              <a:t>/kategorie/</a:t>
            </a:r>
            <a:r>
              <a:rPr lang="cs-CZ" sz="1400" dirty="0" err="1" smtClean="0">
                <a:hlinkClick r:id="rId3"/>
              </a:rPr>
              <a:t>zdravotni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pojistovny</a:t>
            </a:r>
            <a:r>
              <a:rPr lang="cs-CZ" sz="1400" dirty="0" smtClean="0">
                <a:hlinkClick r:id="rId3"/>
              </a:rPr>
              <a:t>/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Čerpáno: 25. 1. 2014</a:t>
            </a:r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  <p:transition spd="slow">
    <p:blinds dir="vert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102</TotalTime>
  <Words>250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Snímek 1</vt:lpstr>
      <vt:lpstr>Snímek 2</vt:lpstr>
      <vt:lpstr>Zdravotní pojištění</vt:lpstr>
      <vt:lpstr>Zdravotní pojištění</vt:lpstr>
      <vt:lpstr>ZP platí tedy:</vt:lpstr>
      <vt:lpstr>Snímek 6</vt:lpstr>
      <vt:lpstr>Kolik platíme?</vt:lpstr>
      <vt:lpstr>Komu platíme?</vt:lpstr>
      <vt:lpstr>Otázka na závěr: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Zdravotní pojištění</dc:title>
  <dc:creator>student</dc:creator>
  <cp:lastModifiedBy>Dum</cp:lastModifiedBy>
  <cp:revision>12</cp:revision>
  <dcterms:created xsi:type="dcterms:W3CDTF">2014-02-06T09:24:12Z</dcterms:created>
  <dcterms:modified xsi:type="dcterms:W3CDTF">2014-10-16T09:52:03Z</dcterms:modified>
</cp:coreProperties>
</file>