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6" r:id="rId8"/>
    <p:sldId id="297" r:id="rId9"/>
    <p:sldId id="309" r:id="rId10"/>
    <p:sldId id="293" r:id="rId11"/>
    <p:sldId id="310" r:id="rId12"/>
    <p:sldId id="294" r:id="rId13"/>
    <p:sldId id="308" r:id="rId14"/>
    <p:sldId id="299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4629329"/>
            <a:ext cx="5867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Podnik					</a:t>
            </a:r>
          </a:p>
          <a:p>
            <a:pPr algn="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VI-2-17-02_Podnik 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01.09.2013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7660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Podnik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4482" y="2196683"/>
            <a:ext cx="8048058" cy="230832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předpoklady pro </a:t>
            </a:r>
            <a:r>
              <a:rPr lang="cs-CZ" sz="2800" dirty="0">
                <a:solidFill>
                  <a:srgbClr val="FF0000"/>
                </a:solidFill>
              </a:rPr>
              <a:t>podnikání, cíle </a:t>
            </a:r>
            <a:r>
              <a:rPr lang="cs-CZ" sz="2800" dirty="0" smtClean="0">
                <a:solidFill>
                  <a:srgbClr val="FF0000"/>
                </a:solidFill>
              </a:rPr>
              <a:t>podnikání, právní formy podnikání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předpoklady pro podnikání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5176"/>
            <a:ext cx="8229600" cy="447977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Podnikatel zpravidla podnik zakládá a provozuje jeho činnost, volí obchodní jméno, přitom nese riziko související s podnikáním.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Obchodní jméno FO </a:t>
            </a:r>
            <a:r>
              <a:rPr lang="cs-CZ" dirty="0" smtClean="0"/>
              <a:t>tvoří jméno a příjmení podnikatele a zpravidla dodatek s označením druhu podnikání (Josef Novák – řeznictví, Alena Krátká – kadeřnictví,…)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Obchodní jméno PO </a:t>
            </a:r>
            <a:r>
              <a:rPr lang="cs-CZ" dirty="0" smtClean="0"/>
              <a:t>vyjadřuje název, pod kterým je podnik zapsán u rejstříkového soudu do obchodního rejstříku.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864096"/>
          </a:xfrm>
        </p:spPr>
        <p:txBody>
          <a:bodyPr/>
          <a:lstStyle/>
          <a:p>
            <a:r>
              <a:rPr lang="cs-CZ" sz="360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Základní předpoklady pro podnikání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700808"/>
            <a:ext cx="7772400" cy="403244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Mít potřebné znalosti a dovednosti (neznalost zákona neomlouvá).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Umět se rozhodovat, organizovat, jednat s lidmi, být pracovitý, důsledný, vytrvalý, odolný vůči stresu.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Měl by průběžně koumat své podnikatelské prostředí, konkurenci, ceny, hledat místa na trhu, získávat dodavatele a odběratele.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Cíle podnikání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348880"/>
            <a:ext cx="7854696" cy="36004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Podnikatelský úspěch   ???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Vytvářet a udržovat dobré postavení na trhu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Udržovat dobré jméno firmy (goodwill), prestiž firmy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Dodržovat zásady efektivnosti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Chránit životní prostředí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V dlouhodobém horizontu dosahovat zisk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772400" cy="864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Právní formy podnikání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142456"/>
            <a:ext cx="7772400" cy="3590800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Osoba samostatně výdělečně činná (OSVČ) – živnostník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Obchodní společnosti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Družstva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Státní podniky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Nadace – neziskové organizace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45681"/>
            <a:ext cx="3097213" cy="309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8394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Druhy živností – podnikání FO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7772400" cy="4392488"/>
          </a:xfrm>
        </p:spPr>
        <p:txBody>
          <a:bodyPr>
            <a:noAutofit/>
          </a:bodyPr>
          <a:lstStyle/>
          <a:p>
            <a:r>
              <a:rPr lang="cs-CZ" sz="2600" dirty="0" smtClean="0"/>
              <a:t>Živnostenský zákon rozeznává </a:t>
            </a:r>
            <a:r>
              <a:rPr lang="cs-CZ" sz="2600" b="1" dirty="0" smtClean="0"/>
              <a:t>dva základní druhy: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solidFill>
                  <a:srgbClr val="C00000"/>
                </a:solidFill>
              </a:rPr>
              <a:t>Živnosti ohlašovací – </a:t>
            </a:r>
            <a:r>
              <a:rPr lang="cs-CZ" sz="2600" dirty="0" smtClean="0"/>
              <a:t>provozovány na základě ohlášení – vznikají dnem ohlášení:	</a:t>
            </a:r>
          </a:p>
          <a:p>
            <a:pPr marL="2377440" lvl="6" indent="-457200">
              <a:buFont typeface="Wingdings" panose="05000000000000000000" pitchFamily="2" charset="2"/>
              <a:buChar char="Ø"/>
            </a:pPr>
            <a:r>
              <a:rPr lang="cs-CZ" sz="2200" dirty="0" smtClean="0"/>
              <a:t>řemeslné</a:t>
            </a:r>
          </a:p>
          <a:p>
            <a:pPr marL="2377440" lvl="6" indent="-457200">
              <a:buFont typeface="Wingdings" panose="05000000000000000000" pitchFamily="2" charset="2"/>
              <a:buChar char="Ø"/>
            </a:pPr>
            <a:r>
              <a:rPr lang="cs-CZ" sz="2200" dirty="0" smtClean="0"/>
              <a:t>vázané</a:t>
            </a:r>
          </a:p>
          <a:p>
            <a:pPr marL="2377440" lvl="6" indent="-457200">
              <a:buFont typeface="Wingdings" panose="05000000000000000000" pitchFamily="2" charset="2"/>
              <a:buChar char="Ø"/>
            </a:pPr>
            <a:r>
              <a:rPr lang="cs-CZ" sz="2200" dirty="0" smtClean="0"/>
              <a:t>volné</a:t>
            </a:r>
          </a:p>
          <a:p>
            <a:pPr marL="2983230" lvl="8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sz="2600" dirty="0" smtClean="0">
                <a:solidFill>
                  <a:srgbClr val="C00000"/>
                </a:solidFill>
              </a:rPr>
              <a:t>Živnosti koncesované – </a:t>
            </a:r>
            <a:r>
              <a:rPr lang="cs-CZ" sz="2600" dirty="0" smtClean="0"/>
              <a:t>provozovány na základě koncese – vznikají dnem nabytí právní moci, rozhodnutí o udělení koncese.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117616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Obchodní společnosti – podnikání PO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636912"/>
            <a:ext cx="7772400" cy="3676664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2 typy obchodních společností </a:t>
            </a:r>
            <a:endParaRPr lang="cs-CZ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 osobní </a:t>
            </a:r>
            <a:endParaRPr lang="cs-CZ" sz="2400" dirty="0"/>
          </a:p>
          <a:p>
            <a:r>
              <a:rPr lang="cs-CZ" sz="2400" dirty="0" smtClean="0"/>
              <a:t>	- veřejná obchodní společnosti</a:t>
            </a:r>
          </a:p>
          <a:p>
            <a:r>
              <a:rPr lang="cs-CZ" sz="2400" dirty="0" smtClean="0"/>
              <a:t>	- komanditní společnost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kapitálové</a:t>
            </a:r>
            <a:r>
              <a:rPr lang="cs-CZ" sz="2400" dirty="0" smtClean="0"/>
              <a:t> </a:t>
            </a:r>
          </a:p>
          <a:p>
            <a:pPr lvl="2" indent="0"/>
            <a:r>
              <a:rPr lang="cs-CZ" sz="2400" dirty="0" smtClean="0">
                <a:solidFill>
                  <a:schemeClr val="tx1"/>
                </a:solidFill>
              </a:rPr>
              <a:t>-  akciová společnost</a:t>
            </a:r>
          </a:p>
          <a:p>
            <a:pPr lvl="2" indent="0"/>
            <a:r>
              <a:rPr lang="cs-CZ" sz="2400" dirty="0" smtClean="0">
                <a:solidFill>
                  <a:schemeClr val="tx1"/>
                </a:solidFill>
              </a:rPr>
              <a:t>- společnost s ručením omezeným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5365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Druhy živností – podnikání FO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B5AE53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Živností se rozumí každá činnosti, která není zákonem zakázaná nebo vyloučená ze živnostenského podniká (co není zakázáno, je dovoleno).</a:t>
            </a:r>
          </a:p>
          <a:p>
            <a:pPr marL="0" lvl="0" indent="0">
              <a:buClr>
                <a:srgbClr val="B5AE53"/>
              </a:buClr>
              <a:buNone/>
            </a:pPr>
            <a:r>
              <a:rPr lang="cs-CZ" b="1" dirty="0">
                <a:solidFill>
                  <a:prstClr val="black"/>
                </a:solidFill>
              </a:rPr>
              <a:t>Živností není:</a:t>
            </a:r>
          </a:p>
          <a:p>
            <a:pPr marL="457200" lvl="0" indent="-45720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prstClr val="black"/>
                </a:solidFill>
              </a:rPr>
              <a:t>Činnost lékařů, veterinářů, advokátů, </a:t>
            </a:r>
            <a:r>
              <a:rPr lang="cs-CZ" dirty="0" smtClean="0">
                <a:solidFill>
                  <a:prstClr val="black"/>
                </a:solidFill>
              </a:rPr>
              <a:t>znalců</a:t>
            </a:r>
            <a:r>
              <a:rPr lang="cs-CZ" dirty="0">
                <a:solidFill>
                  <a:prstClr val="black"/>
                </a:solidFill>
              </a:rPr>
              <a:t>, tlumočníků, daňových poradců, přírodních léčitelů</a:t>
            </a:r>
          </a:p>
          <a:p>
            <a:pPr marL="457200" lvl="0" indent="-45720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prstClr val="black"/>
                </a:solidFill>
              </a:rPr>
              <a:t>Činnost bank, pojišťoven, burz, loterií, výroba elektřiny, lesnictví a zemědělství</a:t>
            </a:r>
          </a:p>
          <a:p>
            <a:pPr marL="457200" lvl="0" indent="-45720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>
                <a:solidFill>
                  <a:prstClr val="black"/>
                </a:solidFill>
              </a:rPr>
              <a:t>Prodej a výroba z drobné pěstitelské a chovatelské činnosti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600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Rozdíly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628800"/>
            <a:ext cx="7772400" cy="4536504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Osobní společnosti: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dirty="0" smtClean="0"/>
              <a:t>Ručení za závazky je neomezené, společné a nerozdílné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dirty="0" smtClean="0"/>
              <a:t>Osobní účast na řízení společnosti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dirty="0" smtClean="0"/>
              <a:t>Tvorba základního kapitálu není povinná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Kapitálové společnosti: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dirty="0" smtClean="0"/>
              <a:t>Společníci neručí nebo ručí omezeně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dirty="0" smtClean="0"/>
              <a:t>Osobní účast na řízení je nahrazena společnými orgány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dirty="0" smtClean="0"/>
              <a:t>Povinně se tvoří základní kapitál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0898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Podmínky pro provozování živnosti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11912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solidFill>
                  <a:srgbClr val="C00000"/>
                </a:solidFill>
              </a:rPr>
              <a:t>Všeobecné podmínky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18 let (16 let se souhlasem zákonného zástupce a soudu – od 1.1.2014)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Způsobilost k právním úkonům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Bezúhonnost (žadatel o živnostenské oprávnění nesmí být pravomocně odsouzen za úmyslný trestný čin, který souvisí s předmětem podnikání nebo je obava, že by se mohl dopustit stejného nebo podobného činu)</a:t>
            </a:r>
          </a:p>
          <a:p>
            <a:pPr marL="514350" indent="-514350">
              <a:buAutoNum type="arabicPeriod" startAt="2"/>
            </a:pPr>
            <a:r>
              <a:rPr lang="cs-CZ" sz="2600" dirty="0" smtClean="0">
                <a:solidFill>
                  <a:srgbClr val="C00000"/>
                </a:solidFill>
              </a:rPr>
              <a:t>Zvláštní podmínky </a:t>
            </a:r>
            <a:endParaRPr lang="cs-CZ" sz="2600" dirty="0" smtClean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Odborná nebo jiná způsobilost, je-li vyžadována</a:t>
            </a:r>
          </a:p>
          <a:p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xmlns="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816120"/>
          </a:xfrm>
        </p:spPr>
        <p:txBody>
          <a:bodyPr/>
          <a:lstStyle/>
          <a:p>
            <a:r>
              <a:rPr lang="cs-CZ" sz="3600" dirty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Podmínky pro provozování živnosti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1726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Živnostenské oprávnění </a:t>
            </a:r>
            <a:r>
              <a:rPr lang="cs-CZ" sz="2800" dirty="0" smtClean="0">
                <a:solidFill>
                  <a:srgbClr val="C00000"/>
                </a:solidFill>
              </a:rPr>
              <a:t>nemohou</a:t>
            </a:r>
            <a:r>
              <a:rPr lang="cs-CZ" sz="2800" dirty="0" smtClean="0"/>
              <a:t> dostat např. vojáci, policisté, pracovníci státní správy, cizinci, kteří musí mít odpovědného zástupce  (jestliže žadatel nesplňuje odbornost)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41825"/>
            <a:ext cx="2157413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43575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Neoprávněné podnikání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Definováno tak, že podnikatel nemá koncesní listinu nebo výpis z živnostenského rejstříku pro svoji činnost.</a:t>
            </a:r>
            <a:endParaRPr lang="pl-PL" kern="0" dirty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556" y="3284984"/>
            <a:ext cx="3097213" cy="309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Podnik </a:t>
            </a:r>
            <a:r>
              <a:rPr lang="cs-CZ" dirty="0"/>
              <a:t>je společenství lidí a prostředků, které jsou spojeny za účelem zabezpečování různých činností za účelem zajištění vlastního prospěchu. Znalost základních forem podnikání, jejich výhody a nevýhody usnadní výběr formy podnikání. Zásadní rozhodování nelze uskutečňovat bez potřebných informací. Tento učební materiál obsahuje obecné pojetí podniku, ukazuje možnosti právních forem </a:t>
            </a:r>
            <a:r>
              <a:rPr lang="cs-CZ" dirty="0" smtClean="0"/>
              <a:t>podnikání.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PREISLEROVÁ, Ing. Dagmar. Ekonomika: pro střední školy, pro podnikatele. Brno: MC nakladatelství, Moldavská 11, 625 00 Brno, 1998</a:t>
            </a:r>
            <a:r>
              <a:rPr lang="cs-CZ" dirty="0" smtClean="0"/>
              <a:t>.</a:t>
            </a:r>
          </a:p>
          <a:p>
            <a:r>
              <a:rPr lang="cs-CZ" dirty="0"/>
              <a:t>MACH, Josef. Ekonomika pro SOU 2. díl. Praha: Fortuna, 1999. ISBN 80-7168-671-9</a:t>
            </a:r>
            <a:r>
              <a:rPr lang="cs-CZ" dirty="0" smtClean="0"/>
              <a:t>.</a:t>
            </a:r>
          </a:p>
          <a:p>
            <a:r>
              <a:rPr lang="cs-CZ" dirty="0"/>
              <a:t>ŠTOHL, Ing. Pavel a Ing. Vladislav KLIČKA. Maturitní okruhy z účetnictví 2011. 4. upravené vydání. Znojmo: Ing. Pavel </a:t>
            </a:r>
            <a:r>
              <a:rPr lang="cs-CZ" dirty="0" err="1"/>
              <a:t>Štohl</a:t>
            </a:r>
            <a:r>
              <a:rPr lang="cs-CZ" dirty="0"/>
              <a:t> s.r.o., Znojmo, 2011. ISBN 978-80-87237-32-8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17880</TotalTime>
  <Words>685</Words>
  <Application>Microsoft Office PowerPoint</Application>
  <PresentationFormat>Předvádění na obrazovce (4:3)</PresentationFormat>
  <Paragraphs>93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Snímek 1</vt:lpstr>
      <vt:lpstr>Snímek 2</vt:lpstr>
      <vt:lpstr>Podnik</vt:lpstr>
      <vt:lpstr>Základní předpoklady pro podnikání</vt:lpstr>
      <vt:lpstr>Základní předpoklady pro podnikání</vt:lpstr>
      <vt:lpstr>Cíle podnikání</vt:lpstr>
      <vt:lpstr>Právní formy podnikání</vt:lpstr>
      <vt:lpstr>Druhy živností – podnikání FO</vt:lpstr>
      <vt:lpstr>Obchodní společnosti – podnikání PO</vt:lpstr>
      <vt:lpstr>Druhy živností – podnikání FO</vt:lpstr>
      <vt:lpstr>Rozdíly</vt:lpstr>
      <vt:lpstr>Podmínky pro provozování živnosti </vt:lpstr>
      <vt:lpstr>Podmínky pro provozování živnosti</vt:lpstr>
      <vt:lpstr>Neoprávněné podnikání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218</cp:revision>
  <dcterms:created xsi:type="dcterms:W3CDTF">2013-01-11T17:11:37Z</dcterms:created>
  <dcterms:modified xsi:type="dcterms:W3CDTF">2014-10-16T11:37:00Z</dcterms:modified>
</cp:coreProperties>
</file>