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6" r:id="rId8"/>
    <p:sldId id="297" r:id="rId9"/>
    <p:sldId id="309" r:id="rId10"/>
    <p:sldId id="293" r:id="rId11"/>
    <p:sldId id="310" r:id="rId12"/>
    <p:sldId id="294" r:id="rId13"/>
    <p:sldId id="308" r:id="rId14"/>
    <p:sldId id="299" r:id="rId15"/>
    <p:sldId id="312" r:id="rId16"/>
    <p:sldId id="311" r:id="rId17"/>
    <p:sldId id="28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4629329"/>
            <a:ext cx="5867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Podnik					</a:t>
            </a:r>
          </a:p>
          <a:p>
            <a:pPr algn="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VI-2-17-03_Podnik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01.09.2013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44960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1961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Podnik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4482" y="2196683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Výhody a nevýhody FO a PO, zrušení </a:t>
            </a:r>
            <a:r>
              <a:rPr lang="cs-CZ" sz="2800" dirty="0">
                <a:solidFill>
                  <a:srgbClr val="FF0000"/>
                </a:solidFill>
              </a:rPr>
              <a:t>a zánik </a:t>
            </a:r>
            <a:r>
              <a:rPr lang="cs-CZ" sz="2800" dirty="0" smtClean="0">
                <a:solidFill>
                  <a:srgbClr val="FF0000"/>
                </a:solidFill>
              </a:rPr>
              <a:t>podniku, likvidace, konkurz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Výhody podniků jednotlivců - FO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Snadnost a nízké náklady na založení a likvidaci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Pružnost a přizpůsobivost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Svoboda v použití zisku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Utajení stavu a záměrů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Nižší daňové zatížení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Volba mezi skutečnými výdaji, nebo paušální částkou z příjmů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Pružná reakce na změny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864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Nevýhody podniků jednotlivců - FO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700808"/>
            <a:ext cx="7772400" cy="468052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Neomezené ručení podnikatele za závazky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Existence podniku je spojena s vlastníkem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Podnikatel je omezen znalostmi a schopnostmi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Podnikatel má omezené možnosti získat úvěr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Podnikatel obtížně získává a udržuje nadprůměrné pracovníky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Velká fyzická a psychická zátěž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Pro obchodní partnery může působit jako nedůvěryhodný a finančně slabý partner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Zánik živnosti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7854696" cy="36004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Zánik (zrušení) </a:t>
            </a:r>
            <a:r>
              <a:rPr lang="cs-CZ" dirty="0" smtClean="0"/>
              <a:t>přestavuje úplné ukončení výkonu živnosti:</a:t>
            </a:r>
          </a:p>
          <a:p>
            <a:pPr marL="457200" indent="-457200" algn="l">
              <a:buFontTx/>
              <a:buChar char="-"/>
            </a:pPr>
            <a:r>
              <a:rPr lang="cs-CZ" dirty="0" smtClean="0"/>
              <a:t>Sám o to podnikatel požádá</a:t>
            </a:r>
          </a:p>
          <a:p>
            <a:pPr marL="457200" indent="-457200" algn="l">
              <a:buFontTx/>
              <a:buChar char="-"/>
            </a:pPr>
            <a:r>
              <a:rPr lang="cs-CZ" dirty="0" smtClean="0"/>
              <a:t>Rozhodnutím živnostenského úřadu o zrušení živnosti (nastanou-li překážky pro provozování živnosti…)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772400" cy="864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Pozastavení živnosti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142456"/>
            <a:ext cx="7772400" cy="3590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Podnikatel dočasně nesmí provozovat svou živnost či živnosti (např. z důvodu dočasné platební neschopnosti živnostníka)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45681"/>
            <a:ext cx="3097213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8394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Přerušení živnosti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7772400" cy="4392488"/>
          </a:xfrm>
        </p:spPr>
        <p:txBody>
          <a:bodyPr>
            <a:noAutofit/>
          </a:bodyPr>
          <a:lstStyle/>
          <a:p>
            <a:r>
              <a:rPr lang="cs-CZ" sz="2600" dirty="0" smtClean="0"/>
              <a:t>Živnost lze přerušit, tj. fakticky ji neprovozovat i několik měsíců např. u sezonních prací. Oznámení podnikatele o přerušení provozování živnosti živnostenskému úřadu je dobrovolné.</a:t>
            </a:r>
            <a:endParaRPr lang="cs-CZ" sz="2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9190" y="3789040"/>
            <a:ext cx="1872208" cy="2352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117616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Obchodní společnosti – PO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636912"/>
            <a:ext cx="7772400" cy="3676664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2 typy obchodních společností </a:t>
            </a:r>
            <a:endParaRPr lang="cs-CZ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 osobní </a:t>
            </a:r>
            <a:endParaRPr lang="cs-CZ" sz="2400" dirty="0"/>
          </a:p>
          <a:p>
            <a:r>
              <a:rPr lang="cs-CZ" sz="2400" dirty="0" smtClean="0"/>
              <a:t>	- veřejná obchodní společnosti</a:t>
            </a:r>
          </a:p>
          <a:p>
            <a:r>
              <a:rPr lang="cs-CZ" sz="2400" dirty="0" smtClean="0"/>
              <a:t>	- komanditní společnost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kapitálové</a:t>
            </a:r>
            <a:r>
              <a:rPr lang="cs-CZ" sz="2400" dirty="0" smtClean="0"/>
              <a:t> </a:t>
            </a:r>
          </a:p>
          <a:p>
            <a:pPr lvl="2" indent="0"/>
            <a:r>
              <a:rPr lang="cs-CZ" sz="2400" dirty="0" smtClean="0">
                <a:solidFill>
                  <a:schemeClr val="tx1"/>
                </a:solidFill>
              </a:rPr>
              <a:t>-  akciová společnost</a:t>
            </a:r>
          </a:p>
          <a:p>
            <a:pPr lvl="2" indent="0"/>
            <a:r>
              <a:rPr lang="cs-CZ" sz="2400" dirty="0" smtClean="0">
                <a:solidFill>
                  <a:schemeClr val="tx1"/>
                </a:solidFill>
              </a:rPr>
              <a:t>- společnost s ručením omezeným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536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76096"/>
            <a:ext cx="8147248" cy="135676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Z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naky osobních obchodních společností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3725768"/>
          </a:xfrm>
        </p:spPr>
        <p:txBody>
          <a:bodyPr>
            <a:normAutofit/>
          </a:bodyPr>
          <a:lstStyle/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Ručení společníky i společností za závazky je neomezené a nerozdílné</a:t>
            </a:r>
          </a:p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Na řízení společnosti se podílejí společníci osobně</a:t>
            </a:r>
          </a:p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Zánikem společníka společnost zaniká nebo je nutné změnit společenskou smlouvu</a:t>
            </a:r>
          </a:p>
          <a:p>
            <a:pPr lvl="0">
              <a:buClr>
                <a:srgbClr val="B5AE53"/>
              </a:buCl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prstClr val="black"/>
                </a:solidFill>
              </a:rPr>
              <a:t>Společnost není povinná vytvářet základní kapitál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1080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Znaky kapitálových obchodních společností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564904"/>
            <a:ext cx="7772400" cy="3600400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Společnost ručí neomezeně,  společníci buď </a:t>
            </a:r>
            <a:r>
              <a:rPr lang="cs-CZ" sz="2400" b="1" dirty="0" smtClean="0"/>
              <a:t>neručí</a:t>
            </a:r>
            <a:r>
              <a:rPr lang="cs-CZ" sz="2400" dirty="0" smtClean="0"/>
              <a:t> vůbec, nebo omezeně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Osobní </a:t>
            </a:r>
            <a:r>
              <a:rPr lang="cs-CZ" sz="2400" b="1" dirty="0" smtClean="0"/>
              <a:t>řízení</a:t>
            </a:r>
            <a:r>
              <a:rPr lang="cs-CZ" sz="2400" dirty="0" smtClean="0"/>
              <a:t> společnosti je nahrazeno orgány společnosti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Zánik</a:t>
            </a:r>
            <a:r>
              <a:rPr lang="cs-CZ" sz="2400" dirty="0" smtClean="0"/>
              <a:t> společníka ve společnosti nezpůsobuje zánik společnosti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Společnost </a:t>
            </a:r>
            <a:r>
              <a:rPr lang="cs-CZ" sz="2400" b="1" dirty="0" smtClean="0"/>
              <a:t>základní kapitál </a:t>
            </a:r>
            <a:r>
              <a:rPr lang="cs-CZ" sz="2400" dirty="0" smtClean="0"/>
              <a:t>vytváří povinně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0898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Výhody PO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364" y="2492896"/>
            <a:ext cx="81191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Wingdings" panose="05000000000000000000" pitchFamily="2" charset="2"/>
              <a:buChar char="ü"/>
            </a:pPr>
            <a:r>
              <a:rPr lang="cs-CZ" sz="2600" dirty="0" smtClean="0"/>
              <a:t>Vůči svému okolí může působit jako stabilnější a důvěryhodnější firma</a:t>
            </a:r>
          </a:p>
          <a:p>
            <a:pPr marL="514350" indent="-514350">
              <a:buFont typeface="Wingdings" panose="05000000000000000000" pitchFamily="2" charset="2"/>
              <a:buChar char="ü"/>
            </a:pPr>
            <a:r>
              <a:rPr lang="cs-CZ" sz="2600" dirty="0" smtClean="0"/>
              <a:t>Finanční možnosti, zvláště přístup k cizím zdrojům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/>
              <a:t>U více společníků spojeny znalosti, schopnosti a </a:t>
            </a:r>
            <a:r>
              <a:rPr lang="cs-CZ" sz="2600" dirty="0" smtClean="0"/>
              <a:t>dovednosti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Jednotliví společníci mají omezené riziko při podnikání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Pro řízení je možno vytvářet týmy specialistů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600" dirty="0" smtClean="0"/>
              <a:t>Menší fyzické a </a:t>
            </a:r>
            <a:r>
              <a:rPr lang="cs-CZ" sz="2600" smtClean="0"/>
              <a:t>psychické zatížení</a:t>
            </a:r>
            <a:endParaRPr lang="cs-CZ" sz="2600" dirty="0"/>
          </a:p>
          <a:p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xmlns="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3197" y="908720"/>
            <a:ext cx="7772400" cy="816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Nevýhody PO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3197" y="2060848"/>
            <a:ext cx="7772400" cy="3172608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Rozsáhlejší administrativa při založení společnosti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Finančně náročnější založení společnosti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Nároky na počáteční kapitál (dle rozsahu podnikových aktivit)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/>
              <a:t>K</a:t>
            </a:r>
            <a:r>
              <a:rPr lang="cs-CZ" sz="2800" dirty="0" smtClean="0"/>
              <a:t>omplikovanější evidence firmy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Vyšší daňové zatížení (přímé a nepřímé daně)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653357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3575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Zrušení a zánik - PO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389120"/>
          </a:xfrm>
        </p:spPr>
        <p:txBody>
          <a:bodyPr>
            <a:normAutofit/>
          </a:bodyPr>
          <a:lstStyle/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cs-CZ" b="1" kern="0" dirty="0" smtClean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b="1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Případy zrušení 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obchodní společnosti:</a:t>
            </a:r>
          </a:p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cs-CZ" kern="0" dirty="0" smtClean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pPr marL="51435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Z vůle společníků na základě rozhodnutí</a:t>
            </a:r>
          </a:p>
          <a:p>
            <a:pPr marL="51435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Proti vůli společníků</a:t>
            </a:r>
          </a:p>
          <a:p>
            <a:pPr marL="51435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Uplynutím doby nebo účelu, na kterou byla společnost zřízena</a:t>
            </a:r>
          </a:p>
          <a:p>
            <a:pPr marL="51435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Prohlášením konkurzu na návrh věřitelů</a:t>
            </a:r>
          </a:p>
          <a:p>
            <a:pPr mar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cs-CZ" kern="0" dirty="0" smtClean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pPr>
              <a:spcBef>
                <a:spcPts val="799"/>
              </a:spcBef>
              <a:buClr>
                <a:srgbClr val="000000"/>
              </a:buClr>
              <a:buSzPct val="100000"/>
              <a:buFontTx/>
              <a:buChar char="-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cs-CZ" kern="0" dirty="0" smtClean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pPr marL="51435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cs-CZ" kern="0" dirty="0" smtClean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pl-PL" kern="0" dirty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Zrušení a zánik - PO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316624"/>
          </a:xfrm>
        </p:spPr>
        <p:txBody>
          <a:bodyPr>
            <a:normAutofit/>
          </a:bodyPr>
          <a:lstStyle/>
          <a:p>
            <a:pPr marL="514350" lvl="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cs-CZ" sz="2400" kern="0" dirty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400" kern="0" dirty="0">
                <a:solidFill>
                  <a:srgbClr val="C00000"/>
                </a:solidFill>
                <a:ea typeface="Microsoft YaHei" pitchFamily="2"/>
                <a:cs typeface="Arial" pitchFamily="2"/>
              </a:rPr>
              <a:t>1. Na základě rozhodnutí společníků:</a:t>
            </a:r>
          </a:p>
          <a:p>
            <a:pPr marL="274320" lvl="0" indent="-27432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Bez likvidace – majetek přechází na jejího právního nástupce (sloučení, splynutí, rozdělení společnosti)</a:t>
            </a:r>
          </a:p>
          <a:p>
            <a:pPr marL="274320" lvl="0" indent="-27432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S likvidací – vyhlášení konkurzu (společnost není schopna splácet své závazky vůči věřitelům)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66081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772400" cy="1032144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Zrušení a zánik - PO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060848"/>
            <a:ext cx="7772400" cy="4176464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2. Proti vůli společníků: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/>
              <a:t>Obchodní společnost </a:t>
            </a:r>
            <a:r>
              <a:rPr lang="cs-CZ" dirty="0">
                <a:solidFill>
                  <a:srgbClr val="C00000"/>
                </a:solidFill>
              </a:rPr>
              <a:t>může zrušit pouze soud </a:t>
            </a:r>
            <a:r>
              <a:rPr lang="cs-CZ" dirty="0"/>
              <a:t>z důvodů uvedených v zákoně, např. společnost nemůže vykonávat činnost pro nepřekonatelné rozpory mezi společníky, společnost porušuje povinnost vytvářet </a:t>
            </a:r>
            <a:r>
              <a:rPr lang="cs-CZ" dirty="0" smtClean="0"/>
              <a:t>rezervní </a:t>
            </a:r>
            <a:r>
              <a:rPr lang="cs-CZ" dirty="0"/>
              <a:t>fond, společnost pozbude oprávnění k podnikatelské </a:t>
            </a:r>
            <a:r>
              <a:rPr lang="cs-CZ" dirty="0" smtClean="0"/>
              <a:t>činnosti…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Musí </a:t>
            </a:r>
            <a:r>
              <a:rPr lang="cs-CZ" dirty="0">
                <a:solidFill>
                  <a:srgbClr val="C00000"/>
                </a:solidFill>
              </a:rPr>
              <a:t>bít provedena </a:t>
            </a:r>
            <a:r>
              <a:rPr lang="cs-CZ" dirty="0" smtClean="0">
                <a:solidFill>
                  <a:srgbClr val="C00000"/>
                </a:solidFill>
              </a:rPr>
              <a:t>likvidace.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 smtClean="0">
              <a:solidFill>
                <a:srgbClr val="C0000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Zánik</a:t>
            </a:r>
            <a:r>
              <a:rPr lang="cs-CZ" dirty="0" smtClean="0"/>
              <a:t> </a:t>
            </a:r>
            <a:r>
              <a:rPr lang="cs-CZ" dirty="0"/>
              <a:t>obchodní společnosti nastane dnem výmazu z obchodního rejstříku.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652587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14313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Podnik </a:t>
            </a:r>
            <a:r>
              <a:rPr lang="cs-CZ" dirty="0"/>
              <a:t>je společenství lidí a prostředků, které jsou spojeny za účelem zabezpečování různých činností za účelem zajištění vlastního prospěchu. Znalost základních forem podnikání, jejich výhody a nevýhody usnadní výběr formy podnikání. Zásadní rozhodování nelze uskutečňovat bez potřebných informací. Tento učební materiál obsahuje </a:t>
            </a:r>
            <a:r>
              <a:rPr lang="cs-CZ" dirty="0" smtClean="0"/>
              <a:t>možnosti právních forem, jejich výhody a nevýhody, způsoby zrušení podnikání.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Použité zdroje:</a:t>
            </a:r>
          </a:p>
          <a:p>
            <a:r>
              <a:rPr lang="cs-CZ" dirty="0" smtClean="0"/>
              <a:t>PREISLEROVÁ</a:t>
            </a:r>
            <a:r>
              <a:rPr lang="cs-CZ" dirty="0"/>
              <a:t>, Ing. Dagmar. Ekonomika: pro střední školy, pro podnikatele. Brno: MC nakladatelství, Moldavská 11, 625 00 Brno, 1998</a:t>
            </a:r>
            <a:r>
              <a:rPr lang="cs-CZ" dirty="0" smtClean="0"/>
              <a:t>.</a:t>
            </a:r>
          </a:p>
          <a:p>
            <a:r>
              <a:rPr lang="cs-CZ" dirty="0"/>
              <a:t>MACH, Josef. Ekonomika pro SOU 2. díl. Praha: Fortuna, 1999. ISBN 80-7168-671-9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18120</TotalTime>
  <Words>690</Words>
  <Application>Microsoft Office PowerPoint</Application>
  <PresentationFormat>Předvádění na obrazovce (4:3)</PresentationFormat>
  <Paragraphs>108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Snímek 1</vt:lpstr>
      <vt:lpstr>Snímek 2</vt:lpstr>
      <vt:lpstr>Podnik</vt:lpstr>
      <vt:lpstr>Výhody podniků jednotlivců - FO</vt:lpstr>
      <vt:lpstr>Nevýhody podniků jednotlivců - FO</vt:lpstr>
      <vt:lpstr>Zánik živnosti</vt:lpstr>
      <vt:lpstr>Pozastavení živnosti</vt:lpstr>
      <vt:lpstr>Přerušení živnosti</vt:lpstr>
      <vt:lpstr>Obchodní společnosti – PO</vt:lpstr>
      <vt:lpstr>Znaky osobních obchodních společností</vt:lpstr>
      <vt:lpstr>Znaky kapitálových obchodních společností</vt:lpstr>
      <vt:lpstr>Výhody PO </vt:lpstr>
      <vt:lpstr>Nevýhody PO</vt:lpstr>
      <vt:lpstr>Zrušení a zánik - PO</vt:lpstr>
      <vt:lpstr>Zrušení a zánik - PO</vt:lpstr>
      <vt:lpstr>Zrušení a zánik - PO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232</cp:revision>
  <dcterms:created xsi:type="dcterms:W3CDTF">2013-01-11T17:11:37Z</dcterms:created>
  <dcterms:modified xsi:type="dcterms:W3CDTF">2014-10-16T11:35:19Z</dcterms:modified>
</cp:coreProperties>
</file>