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7" r:id="rId6"/>
    <p:sldId id="295" r:id="rId7"/>
    <p:sldId id="296" r:id="rId8"/>
    <p:sldId id="297" r:id="rId9"/>
    <p:sldId id="309" r:id="rId10"/>
    <p:sldId id="293" r:id="rId11"/>
    <p:sldId id="310" r:id="rId12"/>
    <p:sldId id="294" r:id="rId13"/>
    <p:sldId id="308" r:id="rId14"/>
    <p:sldId id="299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4629329"/>
            <a:ext cx="5867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Podnik					</a:t>
            </a:r>
          </a:p>
          <a:p>
            <a:pPr algn="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	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256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VI-2-17-04_Podnik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40768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Podnik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5141" y="582442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4482" y="2196683"/>
            <a:ext cx="8048058" cy="2739211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rganizace </a:t>
            </a:r>
            <a:r>
              <a:rPr lang="cs-CZ" sz="2800" dirty="0">
                <a:solidFill>
                  <a:srgbClr val="FF0000"/>
                </a:solidFill>
              </a:rPr>
              <a:t>podniku, </a:t>
            </a:r>
            <a:r>
              <a:rPr lang="cs-CZ" sz="2800" dirty="0" smtClean="0">
                <a:solidFill>
                  <a:srgbClr val="FF0000"/>
                </a:solidFill>
              </a:rPr>
              <a:t>informace, podnikatelský záměr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předpoklady pro podnikání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5176"/>
            <a:ext cx="8229600" cy="447977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Podnikatel zpravidla podnik zakládá a provozuje jeho činnost, volí obchodní jméno, přitom nese riziko související s podnikáním.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Obchodní jméno FO </a:t>
            </a:r>
            <a:r>
              <a:rPr lang="cs-CZ" dirty="0" smtClean="0"/>
              <a:t>tvoří jméno a příjmení podnikatele a zpravidla dodatek s označením druhu podnikání (Josef Novák – řeznictví, Alena Krátká – kadeřnictví,…)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Obchodní jméno PO </a:t>
            </a:r>
            <a:r>
              <a:rPr lang="cs-CZ" dirty="0" smtClean="0"/>
              <a:t>vyjadřuje název, pod kterým je podnik zapsán u rejstříkového soudu do obchodního rejstříku.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7992888" cy="64807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Podnikání PO</a:t>
            </a:r>
            <a:endParaRPr lang="cs-CZ" sz="360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8"/>
            <a:ext cx="7772400" cy="504056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Obchodní společnost je </a:t>
            </a:r>
            <a:r>
              <a:rPr lang="cs-CZ" sz="2400" b="1" dirty="0" smtClean="0"/>
              <a:t>právnickou osobou, </a:t>
            </a:r>
            <a:r>
              <a:rPr lang="cs-CZ" sz="2400" dirty="0" smtClean="0"/>
              <a:t>ve které podnikají pod společným jménem zpravidla dvě nebo více osob.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Obchodní společnosti </a:t>
            </a:r>
            <a:r>
              <a:rPr lang="cs-CZ" sz="2400" b="1" dirty="0" smtClean="0"/>
              <a:t>vznikají</a:t>
            </a:r>
            <a:r>
              <a:rPr lang="cs-CZ" sz="2400" dirty="0" smtClean="0"/>
              <a:t> dnem zápisu do obchodního rejstříku.</a:t>
            </a:r>
          </a:p>
          <a:p>
            <a:r>
              <a:rPr lang="cs-CZ" sz="2400" b="1" dirty="0"/>
              <a:t>2 typy obchodních společností </a:t>
            </a:r>
          </a:p>
          <a:p>
            <a:r>
              <a:rPr lang="cs-CZ" sz="2400" dirty="0"/>
              <a:t> </a:t>
            </a:r>
            <a:r>
              <a:rPr lang="cs-CZ" sz="2400" dirty="0">
                <a:solidFill>
                  <a:srgbClr val="C00000"/>
                </a:solidFill>
              </a:rPr>
              <a:t>osobní </a:t>
            </a:r>
          </a:p>
          <a:p>
            <a:r>
              <a:rPr lang="cs-CZ" sz="2400" dirty="0"/>
              <a:t>	- veřejná obchodní </a:t>
            </a:r>
            <a:r>
              <a:rPr lang="cs-CZ" sz="2400" dirty="0" smtClean="0"/>
              <a:t>společnosti	v. o. s.</a:t>
            </a:r>
            <a:endParaRPr lang="cs-CZ" sz="2400" dirty="0"/>
          </a:p>
          <a:p>
            <a:r>
              <a:rPr lang="cs-CZ" sz="2400" dirty="0"/>
              <a:t>	- komanditní </a:t>
            </a:r>
            <a:r>
              <a:rPr lang="cs-CZ" sz="2400" dirty="0" smtClean="0"/>
              <a:t>společnost		k. s.</a:t>
            </a:r>
            <a:endParaRPr lang="cs-CZ" sz="2400" dirty="0"/>
          </a:p>
          <a:p>
            <a:r>
              <a:rPr lang="cs-CZ" sz="2400" dirty="0">
                <a:solidFill>
                  <a:srgbClr val="C00000"/>
                </a:solidFill>
              </a:rPr>
              <a:t>kapitálové </a:t>
            </a:r>
          </a:p>
          <a:p>
            <a:r>
              <a:rPr lang="cs-CZ" sz="2400" dirty="0" smtClean="0"/>
              <a:t>	-  </a:t>
            </a:r>
            <a:r>
              <a:rPr lang="cs-CZ" sz="2400" dirty="0"/>
              <a:t>akciová </a:t>
            </a:r>
            <a:r>
              <a:rPr lang="cs-CZ" sz="2400" dirty="0" smtClean="0"/>
              <a:t>společnost			a. s.</a:t>
            </a:r>
            <a:endParaRPr lang="cs-CZ" sz="2400" dirty="0"/>
          </a:p>
          <a:p>
            <a:r>
              <a:rPr lang="cs-CZ" sz="2400" dirty="0" smtClean="0"/>
              <a:t>	- </a:t>
            </a:r>
            <a:r>
              <a:rPr lang="cs-CZ" sz="2400" dirty="0"/>
              <a:t>společnost s ručením </a:t>
            </a:r>
            <a:r>
              <a:rPr lang="cs-CZ" sz="2400" dirty="0" smtClean="0"/>
              <a:t>omezeným	s. r. o.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	spol. s  r. o.</a:t>
            </a: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484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Obchodní společnosti se zakládají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8143056" cy="36004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Společenskou smlouvou		</a:t>
            </a:r>
            <a:r>
              <a:rPr lang="cs-CZ" dirty="0" smtClean="0"/>
              <a:t>v. o. s., k. s., s. r. o.</a:t>
            </a:r>
          </a:p>
          <a:p>
            <a:pPr algn="l"/>
            <a:r>
              <a:rPr lang="cs-CZ" b="1" dirty="0" smtClean="0"/>
              <a:t>Zakladatelskou smlouvou		</a:t>
            </a:r>
            <a:r>
              <a:rPr lang="cs-CZ" dirty="0" smtClean="0"/>
              <a:t>pouze u a. s. </a:t>
            </a:r>
          </a:p>
          <a:p>
            <a:pPr algn="l"/>
            <a:r>
              <a:rPr lang="cs-CZ" dirty="0" smtClean="0"/>
              <a:t>vždy v písemné formě.</a:t>
            </a:r>
          </a:p>
          <a:p>
            <a:pPr algn="l"/>
            <a:r>
              <a:rPr lang="cs-CZ" b="1" dirty="0" smtClean="0"/>
              <a:t>Formou zakladatelské listiny		</a:t>
            </a:r>
            <a:r>
              <a:rPr lang="cs-CZ" dirty="0" smtClean="0"/>
              <a:t>s. r. o., a. s.</a:t>
            </a:r>
          </a:p>
          <a:p>
            <a:pPr algn="l"/>
            <a:r>
              <a:rPr lang="cs-CZ" dirty="0" smtClean="0"/>
              <a:t>Je-li společnost založena jedním zakladatelem, musí být sepsána notářem ve formě notářského zápisu.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772400" cy="72008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Veřejná obchodní společnost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628800"/>
            <a:ext cx="7772400" cy="511256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Veřejná obchodní společnost je v obchodním zákoníku definována jako osobní společnost, ve které podnikají  minimálně dva společníci, a to buď dvě fyzické osoby, nebo dvě právnické osoby, nebo jejich kombinace. Uzavírá se </a:t>
            </a:r>
            <a:r>
              <a:rPr lang="cs-CZ" dirty="0" smtClean="0">
                <a:solidFill>
                  <a:srgbClr val="C00000"/>
                </a:solidFill>
              </a:rPr>
              <a:t>společenská smlouva.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Nejvyšší počet – neomezeno.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Není dána povinnost tvorby minimálního základního kapitálu, </a:t>
            </a:r>
            <a:r>
              <a:rPr lang="cs-CZ" dirty="0" smtClean="0"/>
              <a:t>není tedy dána povinnost vkladu každého společníka.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Ručí za závazky neomezeně, </a:t>
            </a:r>
            <a:r>
              <a:rPr lang="cs-CZ" dirty="0" smtClean="0"/>
              <a:t>nerozdílně veškerým svým majetkem.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Statutární orgán – společníci.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>
                <a:solidFill>
                  <a:srgbClr val="C00000"/>
                </a:solidFill>
              </a:rPr>
              <a:t>Rezervní fond ze zákona nevytváří.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394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772400" cy="64807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Komanditní společnost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7772400" cy="5040560"/>
          </a:xfrm>
        </p:spPr>
        <p:txBody>
          <a:bodyPr>
            <a:noAutofit/>
          </a:bodyPr>
          <a:lstStyle/>
          <a:p>
            <a:r>
              <a:rPr lang="cs-CZ" sz="2600" dirty="0" smtClean="0"/>
              <a:t>Komanditní společnost je společnost, ve které podnikají </a:t>
            </a:r>
            <a:r>
              <a:rPr lang="cs-CZ" sz="2600" dirty="0" smtClean="0">
                <a:solidFill>
                  <a:srgbClr val="C00000"/>
                </a:solidFill>
              </a:rPr>
              <a:t>nejméně dvě osoby </a:t>
            </a:r>
            <a:r>
              <a:rPr lang="cs-CZ" sz="2600" dirty="0" smtClean="0"/>
              <a:t>fyzické nebo právnické, z nichž jeden musí být </a:t>
            </a:r>
            <a:r>
              <a:rPr lang="cs-CZ" sz="2600" b="1" dirty="0" smtClean="0"/>
              <a:t>komplementá</a:t>
            </a:r>
            <a:r>
              <a:rPr lang="cs-CZ" sz="2600" dirty="0" smtClean="0"/>
              <a:t>ř (společník, který </a:t>
            </a:r>
            <a:r>
              <a:rPr lang="cs-CZ" sz="2600" dirty="0" smtClean="0">
                <a:solidFill>
                  <a:srgbClr val="C00000"/>
                </a:solidFill>
              </a:rPr>
              <a:t>ručí celým svým majetkem</a:t>
            </a:r>
            <a:r>
              <a:rPr lang="cs-CZ" sz="2600" dirty="0" smtClean="0"/>
              <a:t>) a druhý </a:t>
            </a:r>
            <a:r>
              <a:rPr lang="cs-CZ" sz="2600" b="1" dirty="0" smtClean="0"/>
              <a:t>komanditista</a:t>
            </a:r>
            <a:r>
              <a:rPr lang="cs-CZ" sz="2600" dirty="0" smtClean="0"/>
              <a:t> (společník, který </a:t>
            </a:r>
            <a:r>
              <a:rPr lang="cs-CZ" sz="2600" dirty="0" smtClean="0">
                <a:solidFill>
                  <a:srgbClr val="C00000"/>
                </a:solidFill>
              </a:rPr>
              <a:t>ručí do výše svého nesplaceného vkladu </a:t>
            </a:r>
            <a:r>
              <a:rPr lang="cs-CZ" sz="2600" dirty="0" smtClean="0"/>
              <a:t>v obchodním rejstříku).</a:t>
            </a:r>
          </a:p>
          <a:p>
            <a:r>
              <a:rPr lang="cs-CZ" sz="2600" dirty="0" smtClean="0"/>
              <a:t>Nejvyšší počet – neomezeno.</a:t>
            </a:r>
          </a:p>
          <a:p>
            <a:r>
              <a:rPr lang="cs-CZ" sz="2600" dirty="0" smtClean="0"/>
              <a:t>Minimální výše základního kapitálu Kč 5 000.</a:t>
            </a:r>
          </a:p>
          <a:p>
            <a:r>
              <a:rPr lang="cs-CZ" sz="2600" dirty="0" smtClean="0"/>
              <a:t>Nejnižší možný vklad Kč 5 000.</a:t>
            </a:r>
          </a:p>
          <a:p>
            <a:r>
              <a:rPr lang="cs-CZ" sz="2600" dirty="0" smtClean="0">
                <a:solidFill>
                  <a:srgbClr val="C00000"/>
                </a:solidFill>
              </a:rPr>
              <a:t>Statutární orgán – komplementář/i.</a:t>
            </a:r>
          </a:p>
          <a:p>
            <a:r>
              <a:rPr lang="cs-CZ" sz="2600" dirty="0" smtClean="0">
                <a:solidFill>
                  <a:srgbClr val="C00000"/>
                </a:solidFill>
              </a:rPr>
              <a:t>Rezervní fond ze zákona nevytváří.</a:t>
            </a:r>
            <a:endParaRPr lang="cs-CZ" sz="2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9012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Společnost s ručením omezeným</a:t>
            </a:r>
            <a:endParaRPr lang="cs-CZ" sz="36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612768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S. r. o. </a:t>
            </a:r>
            <a:r>
              <a:rPr lang="cs-CZ" sz="2400" dirty="0" smtClean="0"/>
              <a:t>může být </a:t>
            </a:r>
            <a:r>
              <a:rPr lang="cs-CZ" sz="2400" dirty="0"/>
              <a:t>založena </a:t>
            </a:r>
            <a:r>
              <a:rPr lang="cs-CZ" sz="2400" dirty="0" smtClean="0">
                <a:solidFill>
                  <a:srgbClr val="C00000"/>
                </a:solidFill>
              </a:rPr>
              <a:t>jednou osobou </a:t>
            </a:r>
            <a:r>
              <a:rPr lang="cs-CZ" sz="2400" dirty="0" smtClean="0"/>
              <a:t>(jak fyzická, tak právnická osoba), která sepisuje zakladatelskou listinu, </a:t>
            </a:r>
            <a:r>
              <a:rPr lang="cs-CZ" sz="2400" dirty="0" smtClean="0">
                <a:solidFill>
                  <a:srgbClr val="C00000"/>
                </a:solidFill>
              </a:rPr>
              <a:t>až 50 osobami, </a:t>
            </a:r>
            <a:r>
              <a:rPr lang="cs-CZ" sz="2400" dirty="0" smtClean="0"/>
              <a:t>které podepisují </a:t>
            </a:r>
            <a:r>
              <a:rPr lang="cs-CZ" sz="2400" dirty="0" smtClean="0">
                <a:solidFill>
                  <a:srgbClr val="C00000"/>
                </a:solidFill>
              </a:rPr>
              <a:t>společenskou smlouvu.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Minimální výše </a:t>
            </a:r>
            <a:r>
              <a:rPr lang="cs-CZ" sz="2400" dirty="0" smtClean="0">
                <a:solidFill>
                  <a:schemeClr val="tx1"/>
                </a:solidFill>
              </a:rPr>
              <a:t>základního kapitálu je Kč 200 000. </a:t>
            </a:r>
            <a:r>
              <a:rPr lang="cs-CZ" sz="2400" dirty="0" smtClean="0">
                <a:solidFill>
                  <a:srgbClr val="C00000"/>
                </a:solidFill>
              </a:rPr>
              <a:t>Nejnižší možný vklad </a:t>
            </a:r>
            <a:r>
              <a:rPr lang="cs-CZ" sz="2400" dirty="0" smtClean="0">
                <a:solidFill>
                  <a:schemeClr val="tx1"/>
                </a:solidFill>
              </a:rPr>
              <a:t>společníka je Kč 20 000.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Za závazky ručí </a:t>
            </a:r>
            <a:r>
              <a:rPr lang="cs-CZ" sz="2400" dirty="0" smtClean="0"/>
              <a:t>do výše nesplacených vkladů.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Orgány společnosti </a:t>
            </a:r>
            <a:r>
              <a:rPr lang="cs-CZ" sz="2400" dirty="0" smtClean="0">
                <a:solidFill>
                  <a:schemeClr val="tx1"/>
                </a:solidFill>
              </a:rPr>
              <a:t>jsou valná hromada a jednatelé, dozorčí rada.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Povinně vytváří </a:t>
            </a:r>
            <a:r>
              <a:rPr lang="cs-CZ" sz="2400" dirty="0" smtClean="0"/>
              <a:t>rezervní fond.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65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Akciová společnost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 lnSpcReduction="10000"/>
          </a:bodyPr>
          <a:lstStyle/>
          <a:p>
            <a:pPr marL="0" lvl="0" indent="0">
              <a:buClr>
                <a:srgbClr val="B5AE53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Nejnižší počet zakladatelů, dvě FO nebo jedna PO, sepisuje se zakladatelská smlouva nebo zakladatelská listina. </a:t>
            </a:r>
          </a:p>
          <a:p>
            <a:pPr marL="0" lvl="0" indent="0">
              <a:buClr>
                <a:srgbClr val="B5AE53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Minimální výše základního kapitálu </a:t>
            </a:r>
            <a:r>
              <a:rPr lang="cs-CZ" dirty="0" smtClean="0">
                <a:solidFill>
                  <a:prstClr val="black"/>
                </a:solidFill>
              </a:rPr>
              <a:t>je Kč 2 000 000, s veřejnou nabídkou akcií až Kč 20 000 000. Základní kapitál představuje celkovou výši jmenovitých hodnot emitovaných (vydaných akcií).</a:t>
            </a:r>
          </a:p>
          <a:p>
            <a:pPr marL="0" lvl="0" indent="0">
              <a:buClr>
                <a:srgbClr val="B5AE53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Nejnižší možný vklad </a:t>
            </a:r>
            <a:r>
              <a:rPr lang="cs-CZ" dirty="0" smtClean="0">
                <a:solidFill>
                  <a:prstClr val="black"/>
                </a:solidFill>
              </a:rPr>
              <a:t>je Kč 2 000 000. Doba splacení vkladu je do jednoho roku od vzniku.</a:t>
            </a:r>
          </a:p>
          <a:p>
            <a:pPr marL="0" lvl="0" indent="0">
              <a:buClr>
                <a:srgbClr val="B5AE53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Za závazky </a:t>
            </a:r>
            <a:r>
              <a:rPr lang="cs-CZ" dirty="0" smtClean="0">
                <a:solidFill>
                  <a:prstClr val="black"/>
                </a:solidFill>
              </a:rPr>
              <a:t>akcionář neručí.</a:t>
            </a:r>
          </a:p>
          <a:p>
            <a:pPr marL="0" lvl="0" indent="0">
              <a:buClr>
                <a:srgbClr val="B5AE53"/>
              </a:buClr>
              <a:buNone/>
            </a:pPr>
            <a:r>
              <a:rPr lang="cs-CZ" dirty="0" smtClean="0">
                <a:solidFill>
                  <a:srgbClr val="C00000"/>
                </a:solidFill>
              </a:rPr>
              <a:t>Orgány společnosti </a:t>
            </a:r>
            <a:r>
              <a:rPr lang="cs-CZ" dirty="0" smtClean="0">
                <a:solidFill>
                  <a:prstClr val="black"/>
                </a:solidFill>
              </a:rPr>
              <a:t>valná hromada, představenstvo, dozorčí rada. </a:t>
            </a:r>
            <a:r>
              <a:rPr lang="cs-CZ" dirty="0" smtClean="0">
                <a:solidFill>
                  <a:srgbClr val="C00000"/>
                </a:solidFill>
              </a:rPr>
              <a:t>Povinně vytváří </a:t>
            </a:r>
            <a:r>
              <a:rPr lang="cs-CZ" dirty="0" smtClean="0">
                <a:solidFill>
                  <a:prstClr val="black"/>
                </a:solidFill>
              </a:rPr>
              <a:t>rezervní fond.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600096"/>
          </a:xfrm>
        </p:spPr>
        <p:txBody>
          <a:bodyPr/>
          <a:lstStyle/>
          <a:p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A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kcie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412776"/>
            <a:ext cx="7772400" cy="47525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Akcie </a:t>
            </a:r>
            <a:r>
              <a:rPr lang="cs-CZ" dirty="0" smtClean="0"/>
              <a:t>je cenný papír, s nímž jsou spojena práva </a:t>
            </a:r>
            <a:r>
              <a:rPr lang="cs-CZ" dirty="0" err="1" smtClean="0"/>
              <a:t>kcionáře</a:t>
            </a:r>
            <a:r>
              <a:rPr lang="cs-CZ" dirty="0" smtClean="0"/>
              <a:t> podílet se na řízení společnosti, na jejím zisku a při zániku na jejím likvidačním zůstatku.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Forma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Listová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Zaknihovaná v centru cenných papírů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Rozdělení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Prioritní – majitelé mají právo na výplatu pevné dividendy (část zisku vyplácená akcionáři na jednu akcii)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Zaměstnanecké – výhradně odprodávány zaměstnancům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Kmenové – běžné bez zvýhodnění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898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9967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Akcie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1191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Bez ohledu na formu a druh </a:t>
            </a:r>
            <a:r>
              <a:rPr lang="cs-CZ" sz="2400" dirty="0" smtClean="0">
                <a:solidFill>
                  <a:srgbClr val="C00000"/>
                </a:solidFill>
              </a:rPr>
              <a:t>musí akcie obsahovat: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Obchodní jméno a sídlo společnosti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Číselné označení a jmenovitou hodnotu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Označení, zda jde o akcii na jméno nebo majitele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Výši základního kapitálu a počet vydaných akcií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Datum vydání a podpisy dvou členů představenstva.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sz="2400" dirty="0"/>
          </a:p>
          <a:p>
            <a:r>
              <a:rPr lang="cs-CZ" sz="2400" dirty="0" smtClean="0"/>
              <a:t>Akcie se skládá z: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Plášť akcie – vlastní akcie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Kupónový arch – jednotlivé kupóny se odstřihávají a slouží k vyplácení podílu na zisku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Talon – průkaz na nový kupónový arch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816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prstClr val="black"/>
                </a:solidFill>
                <a:effectLst/>
                <a:latin typeface="Constantia"/>
              </a:rPr>
              <a:t>Akcie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172608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Hodnota </a:t>
            </a:r>
            <a:r>
              <a:rPr lang="cs-CZ" sz="2800" b="1" dirty="0" smtClean="0"/>
              <a:t>akcie</a:t>
            </a:r>
            <a:endParaRPr lang="cs-CZ" sz="2800" b="1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/>
              <a:t>Jmenovitá (nominální) – hodnota uvedená na </a:t>
            </a:r>
            <a:r>
              <a:rPr lang="cs-CZ" sz="2800" dirty="0" smtClean="0"/>
              <a:t>akcii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s-CZ" sz="2800" dirty="0" smtClean="0"/>
              <a:t>Tržní </a:t>
            </a:r>
            <a:r>
              <a:rPr lang="cs-CZ" sz="2800" dirty="0"/>
              <a:t>(burzovní) – cena, za kterou se akcie prodává a </a:t>
            </a:r>
            <a:r>
              <a:rPr lang="cs-CZ" sz="2800" dirty="0" smtClean="0"/>
              <a:t>kupuje</a:t>
            </a:r>
          </a:p>
          <a:p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/>
              <a:t>Rozdíl mezi jmenovitou a tržní hodnotou - </a:t>
            </a:r>
            <a:r>
              <a:rPr lang="cs-CZ" sz="2800" dirty="0" err="1">
                <a:solidFill>
                  <a:srgbClr val="C00000"/>
                </a:solidFill>
              </a:rPr>
              <a:t>ažio</a:t>
            </a:r>
            <a:endParaRPr lang="cs-CZ" sz="2800" dirty="0">
              <a:solidFill>
                <a:srgbClr val="C00000"/>
              </a:solidFill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3575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Družstvo 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 fontScale="92500" lnSpcReduction="20000"/>
          </a:bodyPr>
          <a:lstStyle/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b="1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Družstvo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 je charakterizováno jako společenství neuzavřeného počtu osob založené za účelem podnikání nebo zajišťování hospodářských, sociálních nebo jiných potřeb svých členů.</a:t>
            </a:r>
          </a:p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C00000"/>
                </a:solidFill>
                <a:ea typeface="Microsoft YaHei" pitchFamily="2"/>
                <a:cs typeface="Arial" pitchFamily="2"/>
              </a:rPr>
              <a:t>Musí mít nejméně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5 členů nebo alespoň 2 PO.</a:t>
            </a:r>
          </a:p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C00000"/>
                </a:solidFill>
                <a:ea typeface="Microsoft YaHei" pitchFamily="2"/>
                <a:cs typeface="Arial" pitchFamily="2"/>
              </a:rPr>
              <a:t>Zakládá se konáním ustavující schůze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, která</a:t>
            </a: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Určí zapisovaný základní kapitál družstva</a:t>
            </a: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Schválí stanovy</a:t>
            </a: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Zvolí orgány družstva (členská schůze – vrcholný orgán družstva, představenstvo, kontrolní komise)</a:t>
            </a:r>
          </a:p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C00000"/>
                </a:solidFill>
                <a:ea typeface="Microsoft YaHei" pitchFamily="2"/>
                <a:cs typeface="Arial" pitchFamily="2"/>
              </a:rPr>
              <a:t>Minimální výše kapitálu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je Kč 50 000. Společník za závazky neručí. Povinně vytváří ve stanovené výši tzv. nedělitelný fond.</a:t>
            </a: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pl-PL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81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6420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 smtClean="0"/>
              <a:t>Podnik </a:t>
            </a:r>
            <a:r>
              <a:rPr lang="cs-CZ" dirty="0"/>
              <a:t>je společenství lidí a prostředků, které jsou spojeny za účelem zabezpečování různých činností za účelem zajištění vlastního prospěchu. Znalost základních forem podnikání, jejich výhody a nevýhody usnadní výběr formy podnikání. Zásadní rozhodování nelze uskutečňovat bez potřebných informací. Tento učební materiál obsahuje obecné pojetí podniku, ukazuje možnosti právních forem </a:t>
            </a:r>
            <a:r>
              <a:rPr lang="cs-CZ" dirty="0" smtClean="0"/>
              <a:t>podnikání.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/>
              <a:t>PREISLEROVÁ, Ing. Dagmar. Ekonomika: pro střední školy, pro podnikatele. Brno: MC nakladatelství, Moldavská 11, 625 00 Brno, 1998</a:t>
            </a:r>
            <a:r>
              <a:rPr lang="cs-CZ" dirty="0" smtClean="0"/>
              <a:t>.</a:t>
            </a:r>
          </a:p>
          <a:p>
            <a:r>
              <a:rPr lang="cs-CZ" dirty="0"/>
              <a:t>MACH, Josef. Ekonomika pro SOU 2. díl. Praha: Fortuna, 1999. ISBN 80-7168-671-9.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17982</TotalTime>
  <Words>906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Prezentace aplikace PowerPoint</vt:lpstr>
      <vt:lpstr>Podnik</vt:lpstr>
      <vt:lpstr>Základní předpoklady pro podnikání</vt:lpstr>
      <vt:lpstr>Podnikání PO</vt:lpstr>
      <vt:lpstr>Obchodní společnosti se zakládají</vt:lpstr>
      <vt:lpstr>Veřejná obchodní společnost</vt:lpstr>
      <vt:lpstr>Komanditní společnost</vt:lpstr>
      <vt:lpstr>Společnost s ručením omezeným</vt:lpstr>
      <vt:lpstr>Akciová společnost</vt:lpstr>
      <vt:lpstr>Akcie</vt:lpstr>
      <vt:lpstr>Akcie </vt:lpstr>
      <vt:lpstr>Akcie</vt:lpstr>
      <vt:lpstr>Družstvo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227</cp:revision>
  <dcterms:created xsi:type="dcterms:W3CDTF">2013-01-11T17:11:37Z</dcterms:created>
  <dcterms:modified xsi:type="dcterms:W3CDTF">2014-10-05T21:33:15Z</dcterms:modified>
</cp:coreProperties>
</file>