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83" r:id="rId5"/>
    <p:sldId id="307" r:id="rId6"/>
    <p:sldId id="295" r:id="rId7"/>
    <p:sldId id="296" r:id="rId8"/>
    <p:sldId id="297" r:id="rId9"/>
    <p:sldId id="309" r:id="rId10"/>
    <p:sldId id="293" r:id="rId11"/>
    <p:sldId id="310" r:id="rId12"/>
    <p:sldId id="294" r:id="rId13"/>
    <p:sldId id="308" r:id="rId14"/>
    <p:sldId id="299" r:id="rId15"/>
    <p:sldId id="312" r:id="rId16"/>
    <p:sldId id="311" r:id="rId17"/>
    <p:sldId id="313" r:id="rId18"/>
    <p:sldId id="314" r:id="rId19"/>
    <p:sldId id="282" r:id="rId2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224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164E1D2-71C4-49F6-9D5A-1050E563FB4E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320CE9C-D038-45A0-A004-1A30AFECD520}">
      <dgm:prSet phldrT="[Text]"/>
      <dgm:spPr/>
      <dgm:t>
        <a:bodyPr/>
        <a:lstStyle/>
        <a:p>
          <a:r>
            <a:rPr lang="cs-CZ" dirty="0" smtClean="0"/>
            <a:t>TOP</a:t>
          </a:r>
        </a:p>
        <a:p>
          <a:r>
            <a:rPr lang="cs-CZ" dirty="0" smtClean="0"/>
            <a:t>manažer</a:t>
          </a:r>
          <a:endParaRPr lang="cs-CZ" dirty="0"/>
        </a:p>
      </dgm:t>
    </dgm:pt>
    <dgm:pt modelId="{12D3326F-2601-43E0-A908-F0ED77E52D67}" type="parTrans" cxnId="{64BC0AAF-2B70-45B1-AB34-4D19A8C2F743}">
      <dgm:prSet/>
      <dgm:spPr/>
      <dgm:t>
        <a:bodyPr/>
        <a:lstStyle/>
        <a:p>
          <a:endParaRPr lang="cs-CZ"/>
        </a:p>
      </dgm:t>
    </dgm:pt>
    <dgm:pt modelId="{513BEF22-5AA1-45CD-A067-DE554A6E34D2}" type="sibTrans" cxnId="{64BC0AAF-2B70-45B1-AB34-4D19A8C2F743}">
      <dgm:prSet/>
      <dgm:spPr/>
      <dgm:t>
        <a:bodyPr/>
        <a:lstStyle/>
        <a:p>
          <a:endParaRPr lang="cs-CZ"/>
        </a:p>
      </dgm:t>
    </dgm:pt>
    <dgm:pt modelId="{73324653-6C31-4DD4-A274-4E396DE0F2FE}">
      <dgm:prSet phldrT="[Text]"/>
      <dgm:spPr/>
      <dgm:t>
        <a:bodyPr/>
        <a:lstStyle/>
        <a:p>
          <a:r>
            <a:rPr lang="cs-CZ" dirty="0" smtClean="0"/>
            <a:t>Podřízení</a:t>
          </a:r>
        </a:p>
        <a:p>
          <a:r>
            <a:rPr lang="cs-CZ" dirty="0" smtClean="0"/>
            <a:t>A</a:t>
          </a:r>
          <a:endParaRPr lang="cs-CZ" dirty="0"/>
        </a:p>
      </dgm:t>
    </dgm:pt>
    <dgm:pt modelId="{70B99B45-29FC-4F70-B424-B5BD06DA5827}" type="parTrans" cxnId="{51393F7F-6E83-43A4-B5C4-7C401F29EFC3}">
      <dgm:prSet/>
      <dgm:spPr/>
      <dgm:t>
        <a:bodyPr/>
        <a:lstStyle/>
        <a:p>
          <a:endParaRPr lang="cs-CZ"/>
        </a:p>
      </dgm:t>
    </dgm:pt>
    <dgm:pt modelId="{3C66C6ED-24C2-4570-B300-05D2721F9AFC}" type="sibTrans" cxnId="{51393F7F-6E83-43A4-B5C4-7C401F29EFC3}">
      <dgm:prSet/>
      <dgm:spPr/>
      <dgm:t>
        <a:bodyPr/>
        <a:lstStyle/>
        <a:p>
          <a:endParaRPr lang="cs-CZ"/>
        </a:p>
      </dgm:t>
    </dgm:pt>
    <dgm:pt modelId="{83B0E816-05B5-42C6-B230-312C98BA4481}">
      <dgm:prSet phldrT="[Text]"/>
      <dgm:spPr/>
      <dgm:t>
        <a:bodyPr/>
        <a:lstStyle/>
        <a:p>
          <a:r>
            <a:rPr lang="cs-CZ" dirty="0" smtClean="0"/>
            <a:t>Podřízení</a:t>
          </a:r>
        </a:p>
        <a:p>
          <a:r>
            <a:rPr lang="cs-CZ" dirty="0" smtClean="0"/>
            <a:t>B</a:t>
          </a:r>
          <a:endParaRPr lang="cs-CZ" dirty="0"/>
        </a:p>
      </dgm:t>
    </dgm:pt>
    <dgm:pt modelId="{5D75C09C-EB4F-4D93-9FCE-016606B76C0C}" type="parTrans" cxnId="{463F5691-E2B2-4308-AFD2-923D480F0CC2}">
      <dgm:prSet/>
      <dgm:spPr/>
      <dgm:t>
        <a:bodyPr/>
        <a:lstStyle/>
        <a:p>
          <a:endParaRPr lang="cs-CZ"/>
        </a:p>
      </dgm:t>
    </dgm:pt>
    <dgm:pt modelId="{A071472D-83D3-4458-8C80-CEF74568F6DF}" type="sibTrans" cxnId="{463F5691-E2B2-4308-AFD2-923D480F0CC2}">
      <dgm:prSet/>
      <dgm:spPr/>
      <dgm:t>
        <a:bodyPr/>
        <a:lstStyle/>
        <a:p>
          <a:endParaRPr lang="cs-CZ"/>
        </a:p>
      </dgm:t>
    </dgm:pt>
    <dgm:pt modelId="{5A9807E8-DBC3-460B-A244-27A4A55B8C4C}">
      <dgm:prSet phldrT="[Text]"/>
      <dgm:spPr/>
      <dgm:t>
        <a:bodyPr/>
        <a:lstStyle/>
        <a:p>
          <a:r>
            <a:rPr lang="cs-CZ" dirty="0" smtClean="0"/>
            <a:t>Podřízení </a:t>
          </a:r>
        </a:p>
        <a:p>
          <a:r>
            <a:rPr lang="cs-CZ" dirty="0" smtClean="0"/>
            <a:t>C</a:t>
          </a:r>
          <a:endParaRPr lang="cs-CZ" dirty="0"/>
        </a:p>
      </dgm:t>
    </dgm:pt>
    <dgm:pt modelId="{B4C26D3A-67BC-48ED-9CB6-F34FCF596155}" type="parTrans" cxnId="{E77F093F-033C-4CFA-A5F2-1638AFC06FFC}">
      <dgm:prSet/>
      <dgm:spPr/>
      <dgm:t>
        <a:bodyPr/>
        <a:lstStyle/>
        <a:p>
          <a:endParaRPr lang="cs-CZ"/>
        </a:p>
      </dgm:t>
    </dgm:pt>
    <dgm:pt modelId="{C6D5D8C3-8E8A-415A-986E-509EE0439D3E}" type="sibTrans" cxnId="{E77F093F-033C-4CFA-A5F2-1638AFC06FFC}">
      <dgm:prSet/>
      <dgm:spPr/>
      <dgm:t>
        <a:bodyPr/>
        <a:lstStyle/>
        <a:p>
          <a:endParaRPr lang="cs-CZ"/>
        </a:p>
      </dgm:t>
    </dgm:pt>
    <dgm:pt modelId="{C5B6EC24-8B4A-4B74-9721-68543F02A31E}" type="pres">
      <dgm:prSet presAssocID="{D164E1D2-71C4-49F6-9D5A-1050E563FB4E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395B61BB-80F0-400C-8AE8-ED117D969358}" type="pres">
      <dgm:prSet presAssocID="{B320CE9C-D038-45A0-A004-1A30AFECD520}" presName="hierRoot1" presStyleCnt="0">
        <dgm:presLayoutVars>
          <dgm:hierBranch val="init"/>
        </dgm:presLayoutVars>
      </dgm:prSet>
      <dgm:spPr/>
    </dgm:pt>
    <dgm:pt modelId="{62ED4BFF-BB84-4F06-8411-59D8F548900A}" type="pres">
      <dgm:prSet presAssocID="{B320CE9C-D038-45A0-A004-1A30AFECD520}" presName="rootComposite1" presStyleCnt="0"/>
      <dgm:spPr/>
    </dgm:pt>
    <dgm:pt modelId="{612AF0D0-D575-4AD5-9347-26281E9883FF}" type="pres">
      <dgm:prSet presAssocID="{B320CE9C-D038-45A0-A004-1A30AFECD520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D2E9466A-52A3-4822-8E43-30C5E3AF1DB8}" type="pres">
      <dgm:prSet presAssocID="{B320CE9C-D038-45A0-A004-1A30AFECD520}" presName="rootConnector1" presStyleLbl="node1" presStyleIdx="0" presStyleCnt="0"/>
      <dgm:spPr/>
      <dgm:t>
        <a:bodyPr/>
        <a:lstStyle/>
        <a:p>
          <a:endParaRPr lang="cs-CZ"/>
        </a:p>
      </dgm:t>
    </dgm:pt>
    <dgm:pt modelId="{2536614B-8F9C-427F-BAE8-955ED83ACE1F}" type="pres">
      <dgm:prSet presAssocID="{B320CE9C-D038-45A0-A004-1A30AFECD520}" presName="hierChild2" presStyleCnt="0"/>
      <dgm:spPr/>
    </dgm:pt>
    <dgm:pt modelId="{0857DA65-219E-4062-82D5-963CA173A719}" type="pres">
      <dgm:prSet presAssocID="{70B99B45-29FC-4F70-B424-B5BD06DA5827}" presName="Name37" presStyleLbl="parChTrans1D2" presStyleIdx="0" presStyleCnt="3"/>
      <dgm:spPr/>
      <dgm:t>
        <a:bodyPr/>
        <a:lstStyle/>
        <a:p>
          <a:endParaRPr lang="cs-CZ"/>
        </a:p>
      </dgm:t>
    </dgm:pt>
    <dgm:pt modelId="{CEFB5DA2-7195-4269-BEDD-05D22409C33E}" type="pres">
      <dgm:prSet presAssocID="{73324653-6C31-4DD4-A274-4E396DE0F2FE}" presName="hierRoot2" presStyleCnt="0">
        <dgm:presLayoutVars>
          <dgm:hierBranch val="init"/>
        </dgm:presLayoutVars>
      </dgm:prSet>
      <dgm:spPr/>
    </dgm:pt>
    <dgm:pt modelId="{A4143999-EC20-448E-9F4A-E8D905093E2B}" type="pres">
      <dgm:prSet presAssocID="{73324653-6C31-4DD4-A274-4E396DE0F2FE}" presName="rootComposite" presStyleCnt="0"/>
      <dgm:spPr/>
    </dgm:pt>
    <dgm:pt modelId="{810356B5-D2CF-4412-B48E-B309EF84E707}" type="pres">
      <dgm:prSet presAssocID="{73324653-6C31-4DD4-A274-4E396DE0F2FE}" presName="rootText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42079AEF-AB36-4E84-B556-64D957B9019D}" type="pres">
      <dgm:prSet presAssocID="{73324653-6C31-4DD4-A274-4E396DE0F2FE}" presName="rootConnector" presStyleLbl="node2" presStyleIdx="0" presStyleCnt="3"/>
      <dgm:spPr/>
      <dgm:t>
        <a:bodyPr/>
        <a:lstStyle/>
        <a:p>
          <a:endParaRPr lang="cs-CZ"/>
        </a:p>
      </dgm:t>
    </dgm:pt>
    <dgm:pt modelId="{7EBADC98-4EE2-4563-A2BA-FFD3C13B7306}" type="pres">
      <dgm:prSet presAssocID="{73324653-6C31-4DD4-A274-4E396DE0F2FE}" presName="hierChild4" presStyleCnt="0"/>
      <dgm:spPr/>
    </dgm:pt>
    <dgm:pt modelId="{7AC602B7-3897-480F-BC8B-67BC405F8967}" type="pres">
      <dgm:prSet presAssocID="{73324653-6C31-4DD4-A274-4E396DE0F2FE}" presName="hierChild5" presStyleCnt="0"/>
      <dgm:spPr/>
    </dgm:pt>
    <dgm:pt modelId="{EC704515-C33F-44AA-9F3E-B71394C4E0D4}" type="pres">
      <dgm:prSet presAssocID="{5D75C09C-EB4F-4D93-9FCE-016606B76C0C}" presName="Name37" presStyleLbl="parChTrans1D2" presStyleIdx="1" presStyleCnt="3"/>
      <dgm:spPr/>
      <dgm:t>
        <a:bodyPr/>
        <a:lstStyle/>
        <a:p>
          <a:endParaRPr lang="cs-CZ"/>
        </a:p>
      </dgm:t>
    </dgm:pt>
    <dgm:pt modelId="{1A7830FB-03B2-4A9E-B1B4-8F75C0932BAE}" type="pres">
      <dgm:prSet presAssocID="{83B0E816-05B5-42C6-B230-312C98BA4481}" presName="hierRoot2" presStyleCnt="0">
        <dgm:presLayoutVars>
          <dgm:hierBranch val="init"/>
        </dgm:presLayoutVars>
      </dgm:prSet>
      <dgm:spPr/>
    </dgm:pt>
    <dgm:pt modelId="{ED64642F-AA03-43C4-9902-393987DC4178}" type="pres">
      <dgm:prSet presAssocID="{83B0E816-05B5-42C6-B230-312C98BA4481}" presName="rootComposite" presStyleCnt="0"/>
      <dgm:spPr/>
    </dgm:pt>
    <dgm:pt modelId="{64B90A34-77B1-4FE7-91E7-52580D698F33}" type="pres">
      <dgm:prSet presAssocID="{83B0E816-05B5-42C6-B230-312C98BA4481}" presName="rootText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A7EF874A-921B-4E34-8F30-DB2DAAADD769}" type="pres">
      <dgm:prSet presAssocID="{83B0E816-05B5-42C6-B230-312C98BA4481}" presName="rootConnector" presStyleLbl="node2" presStyleIdx="1" presStyleCnt="3"/>
      <dgm:spPr/>
      <dgm:t>
        <a:bodyPr/>
        <a:lstStyle/>
        <a:p>
          <a:endParaRPr lang="cs-CZ"/>
        </a:p>
      </dgm:t>
    </dgm:pt>
    <dgm:pt modelId="{D624BF8F-D46C-4BBD-87A3-0977444517B5}" type="pres">
      <dgm:prSet presAssocID="{83B0E816-05B5-42C6-B230-312C98BA4481}" presName="hierChild4" presStyleCnt="0"/>
      <dgm:spPr/>
    </dgm:pt>
    <dgm:pt modelId="{C4E74E21-693A-4544-9632-4E82EFF3A22E}" type="pres">
      <dgm:prSet presAssocID="{83B0E816-05B5-42C6-B230-312C98BA4481}" presName="hierChild5" presStyleCnt="0"/>
      <dgm:spPr/>
    </dgm:pt>
    <dgm:pt modelId="{6483E539-5B66-4BF3-8E92-E8D26033B001}" type="pres">
      <dgm:prSet presAssocID="{B4C26D3A-67BC-48ED-9CB6-F34FCF596155}" presName="Name37" presStyleLbl="parChTrans1D2" presStyleIdx="2" presStyleCnt="3"/>
      <dgm:spPr/>
      <dgm:t>
        <a:bodyPr/>
        <a:lstStyle/>
        <a:p>
          <a:endParaRPr lang="cs-CZ"/>
        </a:p>
      </dgm:t>
    </dgm:pt>
    <dgm:pt modelId="{9BDCE945-1C8E-44E1-8C0C-D5EFCF79B295}" type="pres">
      <dgm:prSet presAssocID="{5A9807E8-DBC3-460B-A244-27A4A55B8C4C}" presName="hierRoot2" presStyleCnt="0">
        <dgm:presLayoutVars>
          <dgm:hierBranch val="init"/>
        </dgm:presLayoutVars>
      </dgm:prSet>
      <dgm:spPr/>
    </dgm:pt>
    <dgm:pt modelId="{7F0CEB3B-13BE-4F30-A28E-B637E7AF7479}" type="pres">
      <dgm:prSet presAssocID="{5A9807E8-DBC3-460B-A244-27A4A55B8C4C}" presName="rootComposite" presStyleCnt="0"/>
      <dgm:spPr/>
    </dgm:pt>
    <dgm:pt modelId="{A91679FC-4D7D-44ED-A19F-5FD8DE5206A4}" type="pres">
      <dgm:prSet presAssocID="{5A9807E8-DBC3-460B-A244-27A4A55B8C4C}" presName="rootText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BF00F39C-B8B3-4453-8779-4E30FC26DBD6}" type="pres">
      <dgm:prSet presAssocID="{5A9807E8-DBC3-460B-A244-27A4A55B8C4C}" presName="rootConnector" presStyleLbl="node2" presStyleIdx="2" presStyleCnt="3"/>
      <dgm:spPr/>
      <dgm:t>
        <a:bodyPr/>
        <a:lstStyle/>
        <a:p>
          <a:endParaRPr lang="cs-CZ"/>
        </a:p>
      </dgm:t>
    </dgm:pt>
    <dgm:pt modelId="{A76F3CD7-2672-4A72-A6A8-E6E22945DD40}" type="pres">
      <dgm:prSet presAssocID="{5A9807E8-DBC3-460B-A244-27A4A55B8C4C}" presName="hierChild4" presStyleCnt="0"/>
      <dgm:spPr/>
    </dgm:pt>
    <dgm:pt modelId="{F37804B4-1F25-4D0D-B7E7-74923AC4140F}" type="pres">
      <dgm:prSet presAssocID="{5A9807E8-DBC3-460B-A244-27A4A55B8C4C}" presName="hierChild5" presStyleCnt="0"/>
      <dgm:spPr/>
    </dgm:pt>
    <dgm:pt modelId="{64690944-2D88-4234-A910-475AC23F288E}" type="pres">
      <dgm:prSet presAssocID="{B320CE9C-D038-45A0-A004-1A30AFECD520}" presName="hierChild3" presStyleCnt="0"/>
      <dgm:spPr/>
    </dgm:pt>
  </dgm:ptLst>
  <dgm:cxnLst>
    <dgm:cxn modelId="{931D243C-5DE4-4468-A57F-518AFACD1085}" type="presOf" srcId="{70B99B45-29FC-4F70-B424-B5BD06DA5827}" destId="{0857DA65-219E-4062-82D5-963CA173A719}" srcOrd="0" destOrd="0" presId="urn:microsoft.com/office/officeart/2005/8/layout/orgChart1"/>
    <dgm:cxn modelId="{75B8F966-24BC-4DC5-9771-675CE70B6B73}" type="presOf" srcId="{B320CE9C-D038-45A0-A004-1A30AFECD520}" destId="{612AF0D0-D575-4AD5-9347-26281E9883FF}" srcOrd="0" destOrd="0" presId="urn:microsoft.com/office/officeart/2005/8/layout/orgChart1"/>
    <dgm:cxn modelId="{F683E6BF-2E4B-4392-8339-BFFC151C2B84}" type="presOf" srcId="{B4C26D3A-67BC-48ED-9CB6-F34FCF596155}" destId="{6483E539-5B66-4BF3-8E92-E8D26033B001}" srcOrd="0" destOrd="0" presId="urn:microsoft.com/office/officeart/2005/8/layout/orgChart1"/>
    <dgm:cxn modelId="{560C51FC-C493-43B4-AC14-48BFB28B3584}" type="presOf" srcId="{D164E1D2-71C4-49F6-9D5A-1050E563FB4E}" destId="{C5B6EC24-8B4A-4B74-9721-68543F02A31E}" srcOrd="0" destOrd="0" presId="urn:microsoft.com/office/officeart/2005/8/layout/orgChart1"/>
    <dgm:cxn modelId="{463F5691-E2B2-4308-AFD2-923D480F0CC2}" srcId="{B320CE9C-D038-45A0-A004-1A30AFECD520}" destId="{83B0E816-05B5-42C6-B230-312C98BA4481}" srcOrd="1" destOrd="0" parTransId="{5D75C09C-EB4F-4D93-9FCE-016606B76C0C}" sibTransId="{A071472D-83D3-4458-8C80-CEF74568F6DF}"/>
    <dgm:cxn modelId="{51393F7F-6E83-43A4-B5C4-7C401F29EFC3}" srcId="{B320CE9C-D038-45A0-A004-1A30AFECD520}" destId="{73324653-6C31-4DD4-A274-4E396DE0F2FE}" srcOrd="0" destOrd="0" parTransId="{70B99B45-29FC-4F70-B424-B5BD06DA5827}" sibTransId="{3C66C6ED-24C2-4570-B300-05D2721F9AFC}"/>
    <dgm:cxn modelId="{8175FFE2-5417-4056-A136-86C9552A81F7}" type="presOf" srcId="{73324653-6C31-4DD4-A274-4E396DE0F2FE}" destId="{42079AEF-AB36-4E84-B556-64D957B9019D}" srcOrd="1" destOrd="0" presId="urn:microsoft.com/office/officeart/2005/8/layout/orgChart1"/>
    <dgm:cxn modelId="{D78F4713-9B58-4707-AC5E-E8E055A7CD8D}" type="presOf" srcId="{B320CE9C-D038-45A0-A004-1A30AFECD520}" destId="{D2E9466A-52A3-4822-8E43-30C5E3AF1DB8}" srcOrd="1" destOrd="0" presId="urn:microsoft.com/office/officeart/2005/8/layout/orgChart1"/>
    <dgm:cxn modelId="{AD1E96A5-B2C8-4529-A55B-63A9AB1C702B}" type="presOf" srcId="{5D75C09C-EB4F-4D93-9FCE-016606B76C0C}" destId="{EC704515-C33F-44AA-9F3E-B71394C4E0D4}" srcOrd="0" destOrd="0" presId="urn:microsoft.com/office/officeart/2005/8/layout/orgChart1"/>
    <dgm:cxn modelId="{C36D169C-90E2-4CA4-846F-4AF7074325E9}" type="presOf" srcId="{83B0E816-05B5-42C6-B230-312C98BA4481}" destId="{A7EF874A-921B-4E34-8F30-DB2DAAADD769}" srcOrd="1" destOrd="0" presId="urn:microsoft.com/office/officeart/2005/8/layout/orgChart1"/>
    <dgm:cxn modelId="{5475C134-94EE-4403-A574-836C68074381}" type="presOf" srcId="{73324653-6C31-4DD4-A274-4E396DE0F2FE}" destId="{810356B5-D2CF-4412-B48E-B309EF84E707}" srcOrd="0" destOrd="0" presId="urn:microsoft.com/office/officeart/2005/8/layout/orgChart1"/>
    <dgm:cxn modelId="{64BC0AAF-2B70-45B1-AB34-4D19A8C2F743}" srcId="{D164E1D2-71C4-49F6-9D5A-1050E563FB4E}" destId="{B320CE9C-D038-45A0-A004-1A30AFECD520}" srcOrd="0" destOrd="0" parTransId="{12D3326F-2601-43E0-A908-F0ED77E52D67}" sibTransId="{513BEF22-5AA1-45CD-A067-DE554A6E34D2}"/>
    <dgm:cxn modelId="{F050C98B-B16A-4D71-B3C8-690881A42A5F}" type="presOf" srcId="{83B0E816-05B5-42C6-B230-312C98BA4481}" destId="{64B90A34-77B1-4FE7-91E7-52580D698F33}" srcOrd="0" destOrd="0" presId="urn:microsoft.com/office/officeart/2005/8/layout/orgChart1"/>
    <dgm:cxn modelId="{C80C6BA3-831A-4B77-A82D-A940F6C14665}" type="presOf" srcId="{5A9807E8-DBC3-460B-A244-27A4A55B8C4C}" destId="{A91679FC-4D7D-44ED-A19F-5FD8DE5206A4}" srcOrd="0" destOrd="0" presId="urn:microsoft.com/office/officeart/2005/8/layout/orgChart1"/>
    <dgm:cxn modelId="{8EDA32B8-C470-42BE-8692-49F620E68201}" type="presOf" srcId="{5A9807E8-DBC3-460B-A244-27A4A55B8C4C}" destId="{BF00F39C-B8B3-4453-8779-4E30FC26DBD6}" srcOrd="1" destOrd="0" presId="urn:microsoft.com/office/officeart/2005/8/layout/orgChart1"/>
    <dgm:cxn modelId="{E77F093F-033C-4CFA-A5F2-1638AFC06FFC}" srcId="{B320CE9C-D038-45A0-A004-1A30AFECD520}" destId="{5A9807E8-DBC3-460B-A244-27A4A55B8C4C}" srcOrd="2" destOrd="0" parTransId="{B4C26D3A-67BC-48ED-9CB6-F34FCF596155}" sibTransId="{C6D5D8C3-8E8A-415A-986E-509EE0439D3E}"/>
    <dgm:cxn modelId="{A8297E61-5553-4D5C-BAF3-8BB6EAF69915}" type="presParOf" srcId="{C5B6EC24-8B4A-4B74-9721-68543F02A31E}" destId="{395B61BB-80F0-400C-8AE8-ED117D969358}" srcOrd="0" destOrd="0" presId="urn:microsoft.com/office/officeart/2005/8/layout/orgChart1"/>
    <dgm:cxn modelId="{3074AAC9-168F-43B2-81E3-D23122696506}" type="presParOf" srcId="{395B61BB-80F0-400C-8AE8-ED117D969358}" destId="{62ED4BFF-BB84-4F06-8411-59D8F548900A}" srcOrd="0" destOrd="0" presId="urn:microsoft.com/office/officeart/2005/8/layout/orgChart1"/>
    <dgm:cxn modelId="{1ED01967-9078-4A6F-9FBC-75AB67C2F806}" type="presParOf" srcId="{62ED4BFF-BB84-4F06-8411-59D8F548900A}" destId="{612AF0D0-D575-4AD5-9347-26281E9883FF}" srcOrd="0" destOrd="0" presId="urn:microsoft.com/office/officeart/2005/8/layout/orgChart1"/>
    <dgm:cxn modelId="{30F5E459-779C-42AA-B31A-DF8D967ACE95}" type="presParOf" srcId="{62ED4BFF-BB84-4F06-8411-59D8F548900A}" destId="{D2E9466A-52A3-4822-8E43-30C5E3AF1DB8}" srcOrd="1" destOrd="0" presId="urn:microsoft.com/office/officeart/2005/8/layout/orgChart1"/>
    <dgm:cxn modelId="{B8F59473-014F-4BEE-9C26-0EDBBA961F31}" type="presParOf" srcId="{395B61BB-80F0-400C-8AE8-ED117D969358}" destId="{2536614B-8F9C-427F-BAE8-955ED83ACE1F}" srcOrd="1" destOrd="0" presId="urn:microsoft.com/office/officeart/2005/8/layout/orgChart1"/>
    <dgm:cxn modelId="{C4D69F80-B78C-4DAA-ACB2-3600E9DE6EB2}" type="presParOf" srcId="{2536614B-8F9C-427F-BAE8-955ED83ACE1F}" destId="{0857DA65-219E-4062-82D5-963CA173A719}" srcOrd="0" destOrd="0" presId="urn:microsoft.com/office/officeart/2005/8/layout/orgChart1"/>
    <dgm:cxn modelId="{415DBA1A-8451-41AD-BB3A-6FE5BD8A6E8A}" type="presParOf" srcId="{2536614B-8F9C-427F-BAE8-955ED83ACE1F}" destId="{CEFB5DA2-7195-4269-BEDD-05D22409C33E}" srcOrd="1" destOrd="0" presId="urn:microsoft.com/office/officeart/2005/8/layout/orgChart1"/>
    <dgm:cxn modelId="{F9D01F44-929C-4FF6-BCE7-35B79F529453}" type="presParOf" srcId="{CEFB5DA2-7195-4269-BEDD-05D22409C33E}" destId="{A4143999-EC20-448E-9F4A-E8D905093E2B}" srcOrd="0" destOrd="0" presId="urn:microsoft.com/office/officeart/2005/8/layout/orgChart1"/>
    <dgm:cxn modelId="{E80231A8-AF0B-45FE-9193-3C5AE26A961B}" type="presParOf" srcId="{A4143999-EC20-448E-9F4A-E8D905093E2B}" destId="{810356B5-D2CF-4412-B48E-B309EF84E707}" srcOrd="0" destOrd="0" presId="urn:microsoft.com/office/officeart/2005/8/layout/orgChart1"/>
    <dgm:cxn modelId="{8EE3799C-53EC-4B62-9991-6CA071519CB3}" type="presParOf" srcId="{A4143999-EC20-448E-9F4A-E8D905093E2B}" destId="{42079AEF-AB36-4E84-B556-64D957B9019D}" srcOrd="1" destOrd="0" presId="urn:microsoft.com/office/officeart/2005/8/layout/orgChart1"/>
    <dgm:cxn modelId="{405760D3-1A22-48AE-A0F2-02F1C2B1486C}" type="presParOf" srcId="{CEFB5DA2-7195-4269-BEDD-05D22409C33E}" destId="{7EBADC98-4EE2-4563-A2BA-FFD3C13B7306}" srcOrd="1" destOrd="0" presId="urn:microsoft.com/office/officeart/2005/8/layout/orgChart1"/>
    <dgm:cxn modelId="{916AA9CC-694E-49ED-9C11-289B07274EA5}" type="presParOf" srcId="{CEFB5DA2-7195-4269-BEDD-05D22409C33E}" destId="{7AC602B7-3897-480F-BC8B-67BC405F8967}" srcOrd="2" destOrd="0" presId="urn:microsoft.com/office/officeart/2005/8/layout/orgChart1"/>
    <dgm:cxn modelId="{8EEA1F3C-D126-4D31-ADA8-2D8B0E627466}" type="presParOf" srcId="{2536614B-8F9C-427F-BAE8-955ED83ACE1F}" destId="{EC704515-C33F-44AA-9F3E-B71394C4E0D4}" srcOrd="2" destOrd="0" presId="urn:microsoft.com/office/officeart/2005/8/layout/orgChart1"/>
    <dgm:cxn modelId="{63FF1EF4-BB6C-40B3-B4C9-960FC75355D7}" type="presParOf" srcId="{2536614B-8F9C-427F-BAE8-955ED83ACE1F}" destId="{1A7830FB-03B2-4A9E-B1B4-8F75C0932BAE}" srcOrd="3" destOrd="0" presId="urn:microsoft.com/office/officeart/2005/8/layout/orgChart1"/>
    <dgm:cxn modelId="{6884FCE3-3176-4541-82CF-7124B2C3173F}" type="presParOf" srcId="{1A7830FB-03B2-4A9E-B1B4-8F75C0932BAE}" destId="{ED64642F-AA03-43C4-9902-393987DC4178}" srcOrd="0" destOrd="0" presId="urn:microsoft.com/office/officeart/2005/8/layout/orgChart1"/>
    <dgm:cxn modelId="{06A897FD-2347-428C-8A5F-EB6A9653082A}" type="presParOf" srcId="{ED64642F-AA03-43C4-9902-393987DC4178}" destId="{64B90A34-77B1-4FE7-91E7-52580D698F33}" srcOrd="0" destOrd="0" presId="urn:microsoft.com/office/officeart/2005/8/layout/orgChart1"/>
    <dgm:cxn modelId="{54840C44-2C26-4630-98B9-B3271864C614}" type="presParOf" srcId="{ED64642F-AA03-43C4-9902-393987DC4178}" destId="{A7EF874A-921B-4E34-8F30-DB2DAAADD769}" srcOrd="1" destOrd="0" presId="urn:microsoft.com/office/officeart/2005/8/layout/orgChart1"/>
    <dgm:cxn modelId="{FCB3D09D-D732-432A-816E-143F41131AAF}" type="presParOf" srcId="{1A7830FB-03B2-4A9E-B1B4-8F75C0932BAE}" destId="{D624BF8F-D46C-4BBD-87A3-0977444517B5}" srcOrd="1" destOrd="0" presId="urn:microsoft.com/office/officeart/2005/8/layout/orgChart1"/>
    <dgm:cxn modelId="{88BC7E19-1CD3-4674-BE35-276A8ED06CBC}" type="presParOf" srcId="{1A7830FB-03B2-4A9E-B1B4-8F75C0932BAE}" destId="{C4E74E21-693A-4544-9632-4E82EFF3A22E}" srcOrd="2" destOrd="0" presId="urn:microsoft.com/office/officeart/2005/8/layout/orgChart1"/>
    <dgm:cxn modelId="{7CA2782A-0BE7-4129-99AE-C0BF299882AA}" type="presParOf" srcId="{2536614B-8F9C-427F-BAE8-955ED83ACE1F}" destId="{6483E539-5B66-4BF3-8E92-E8D26033B001}" srcOrd="4" destOrd="0" presId="urn:microsoft.com/office/officeart/2005/8/layout/orgChart1"/>
    <dgm:cxn modelId="{05C37E27-2A16-4D95-9C67-9A80D397243C}" type="presParOf" srcId="{2536614B-8F9C-427F-BAE8-955ED83ACE1F}" destId="{9BDCE945-1C8E-44E1-8C0C-D5EFCF79B295}" srcOrd="5" destOrd="0" presId="urn:microsoft.com/office/officeart/2005/8/layout/orgChart1"/>
    <dgm:cxn modelId="{3EB49C7A-2456-40CA-955B-D878B184B6B5}" type="presParOf" srcId="{9BDCE945-1C8E-44E1-8C0C-D5EFCF79B295}" destId="{7F0CEB3B-13BE-4F30-A28E-B637E7AF7479}" srcOrd="0" destOrd="0" presId="urn:microsoft.com/office/officeart/2005/8/layout/orgChart1"/>
    <dgm:cxn modelId="{3496DCD3-AEEB-4A94-9743-9E77EB643B17}" type="presParOf" srcId="{7F0CEB3B-13BE-4F30-A28E-B637E7AF7479}" destId="{A91679FC-4D7D-44ED-A19F-5FD8DE5206A4}" srcOrd="0" destOrd="0" presId="urn:microsoft.com/office/officeart/2005/8/layout/orgChart1"/>
    <dgm:cxn modelId="{DFC9F4A9-8D45-462D-975E-4BF63BCC0D89}" type="presParOf" srcId="{7F0CEB3B-13BE-4F30-A28E-B637E7AF7479}" destId="{BF00F39C-B8B3-4453-8779-4E30FC26DBD6}" srcOrd="1" destOrd="0" presId="urn:microsoft.com/office/officeart/2005/8/layout/orgChart1"/>
    <dgm:cxn modelId="{99C30600-FB79-4AE4-81FF-270FAD09F5DA}" type="presParOf" srcId="{9BDCE945-1C8E-44E1-8C0C-D5EFCF79B295}" destId="{A76F3CD7-2672-4A72-A6A8-E6E22945DD40}" srcOrd="1" destOrd="0" presId="urn:microsoft.com/office/officeart/2005/8/layout/orgChart1"/>
    <dgm:cxn modelId="{07D28709-F315-4CB0-8011-09FED3718917}" type="presParOf" srcId="{9BDCE945-1C8E-44E1-8C0C-D5EFCF79B295}" destId="{F37804B4-1F25-4D0D-B7E7-74923AC4140F}" srcOrd="2" destOrd="0" presId="urn:microsoft.com/office/officeart/2005/8/layout/orgChart1"/>
    <dgm:cxn modelId="{5569C85E-3A20-4F39-821D-4378920E2EF5}" type="presParOf" srcId="{395B61BB-80F0-400C-8AE8-ED117D969358}" destId="{64690944-2D88-4234-A910-475AC23F288E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5.10.2014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5.10.2014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5.10.2014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5.10.2014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5.10.2014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5.10.2014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5.10.2014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5.10.2014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5.10.2014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5.10.2014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5.10.2014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8416E81-7677-421D-B0C1-B00E65A84AD0}" type="datetimeFigureOut">
              <a:rPr lang="cs-CZ" smtClean="0"/>
              <a:t>5.10.2014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800000" y="4629329"/>
            <a:ext cx="5867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chemeClr val="bg2">
                    <a:lumMod val="10000"/>
                  </a:schemeClr>
                </a:solidFill>
              </a:rPr>
              <a:t>Podnik					</a:t>
            </a:r>
          </a:p>
          <a:p>
            <a:pPr algn="r"/>
            <a:r>
              <a:rPr lang="cs-CZ" sz="3600" b="1" dirty="0" smtClean="0">
                <a:solidFill>
                  <a:schemeClr val="bg2">
                    <a:lumMod val="10000"/>
                  </a:schemeClr>
                </a:solidFill>
              </a:rPr>
              <a:t>	</a:t>
            </a:r>
            <a:r>
              <a:rPr lang="cs-CZ" sz="2800" dirty="0" smtClean="0">
                <a:solidFill>
                  <a:schemeClr val="bg2">
                    <a:lumMod val="10000"/>
                  </a:schemeClr>
                </a:solidFill>
                <a:latin typeface="Arial Black" pitchFamily="34" charset="0"/>
              </a:rPr>
              <a:t>	</a:t>
            </a:r>
            <a:r>
              <a:rPr lang="cs-CZ" sz="3600" b="1" dirty="0">
                <a:solidFill>
                  <a:schemeClr val="bg2">
                    <a:lumMod val="10000"/>
                  </a:schemeClr>
                </a:solidFill>
              </a:rPr>
              <a:t>5</a:t>
            </a:r>
            <a:endParaRPr lang="cs-CZ" sz="3600" b="1" dirty="0" smtClean="0">
              <a:solidFill>
                <a:schemeClr val="bg2">
                  <a:lumMod val="10000"/>
                </a:schemeClr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38300" y="908720"/>
            <a:ext cx="5867400" cy="13478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70056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262817" y="260648"/>
            <a:ext cx="8640960" cy="46805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3.  ro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371097" y="404664"/>
            <a:ext cx="8352928" cy="35317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projektu:  Nové ICT rozvíjí matematické a odborné kompetence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projektu:  CZ.1.07/1.5.00/34.0228</a:t>
            </a:r>
          </a:p>
          <a:p>
            <a:pPr>
              <a:lnSpc>
                <a:spcPct val="150000"/>
              </a:lnSpc>
            </a:pPr>
            <a:endParaRPr lang="cs-CZ" sz="5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školy:  Střední odborná škola Litovel, Komenského 677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materiálu:  VI-2-17-05_Podnik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5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Autor:  Ing. Jana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Csiková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Tématický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okruh:  Ekonomika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Ročník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:  I.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Datum tvorby:  01.09.2013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71097" y="4149080"/>
            <a:ext cx="8352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Autorem materiálu a všech jeho částí, není-li uvedeno jinak, je 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					Ing. Jana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Csiková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1" name="Přímá spojnice 10"/>
          <p:cNvCxnSpPr/>
          <p:nvPr/>
        </p:nvCxnSpPr>
        <p:spPr>
          <a:xfrm>
            <a:off x="268288" y="4034459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2" descr="G:\DUMY\LOGO SO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1357288"/>
            <a:ext cx="2315553" cy="1946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3" name="Přímá spojnice 12"/>
          <p:cNvCxnSpPr/>
          <p:nvPr/>
        </p:nvCxnSpPr>
        <p:spPr>
          <a:xfrm>
            <a:off x="268288" y="1340768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55068" y="5229200"/>
            <a:ext cx="5867400" cy="13478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58730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377808" cy="1584176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cs-CZ" b="1" dirty="0" smtClean="0">
                <a:latin typeface="Arial Black" pitchFamily="34" charset="0"/>
              </a:rPr>
              <a:t>Podnik</a:t>
            </a:r>
            <a:endParaRPr lang="cs-CZ" b="1" dirty="0">
              <a:latin typeface="Arial Black" pitchFamily="34" charset="0"/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645141" y="5824428"/>
            <a:ext cx="446678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04482" y="2196683"/>
            <a:ext cx="8048058" cy="2739211"/>
          </a:xfrm>
          <a:prstGeom prst="rect">
            <a:avLst/>
          </a:prstGeom>
          <a:noFill/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r>
              <a:rPr lang="cs-CZ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Klíčová slova</a:t>
            </a:r>
          </a:p>
          <a:p>
            <a:r>
              <a:rPr lang="cs-CZ" sz="2800" dirty="0">
                <a:solidFill>
                  <a:srgbClr val="FF0000"/>
                </a:solidFill>
              </a:rPr>
              <a:t>O</a:t>
            </a:r>
            <a:r>
              <a:rPr lang="cs-CZ" sz="2800" dirty="0" smtClean="0">
                <a:solidFill>
                  <a:srgbClr val="FF0000"/>
                </a:solidFill>
              </a:rPr>
              <a:t>rganizace </a:t>
            </a:r>
            <a:r>
              <a:rPr lang="cs-CZ" sz="2800" dirty="0">
                <a:solidFill>
                  <a:srgbClr val="FF0000"/>
                </a:solidFill>
              </a:rPr>
              <a:t>podniku, </a:t>
            </a:r>
            <a:r>
              <a:rPr lang="cs-CZ" sz="2800" dirty="0" smtClean="0">
                <a:solidFill>
                  <a:srgbClr val="FF0000"/>
                </a:solidFill>
              </a:rPr>
              <a:t>rozpětí řízení, informace, podnikatelský záměr, riziko podnikání</a:t>
            </a:r>
          </a:p>
          <a:p>
            <a:endParaRPr lang="cs-CZ" sz="2800" dirty="0" smtClean="0">
              <a:solidFill>
                <a:srgbClr val="FF0000"/>
              </a:solidFill>
            </a:endParaRPr>
          </a:p>
          <a:p>
            <a:endParaRPr lang="cs-CZ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8092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64672"/>
          </a:xfrm>
        </p:spPr>
        <p:txBody>
          <a:bodyPr>
            <a:normAutofit fontScale="90000"/>
          </a:bodyPr>
          <a:lstStyle/>
          <a:p>
            <a:r>
              <a:rPr lang="cs-CZ" sz="4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Organizace podniku</a:t>
            </a:r>
            <a:endParaRPr lang="cs-CZ" sz="4000" b="1" dirty="0">
              <a:solidFill>
                <a:schemeClr val="tx1">
                  <a:lumMod val="95000"/>
                  <a:lumOff val="5000"/>
                </a:schemeClr>
              </a:solidFill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765176"/>
            <a:ext cx="8229600" cy="447977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>
                <a:solidFill>
                  <a:srgbClr val="C00000"/>
                </a:solidFill>
              </a:rPr>
              <a:t>Cílem podnikatele </a:t>
            </a:r>
            <a:r>
              <a:rPr lang="cs-CZ" dirty="0"/>
              <a:t>je zvýšit hodnotu svého podniku. Lze oddělit vlastnictví podniku od řízení za podmínky jednání manažerů v zájmu vlastníků podniku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endParaRPr lang="cs-CZ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rgbClr val="C00000"/>
                </a:solidFill>
              </a:rPr>
              <a:t>Potřeba </a:t>
            </a:r>
            <a:r>
              <a:rPr lang="cs-CZ" dirty="0">
                <a:solidFill>
                  <a:srgbClr val="C00000"/>
                </a:solidFill>
              </a:rPr>
              <a:t>a smysl organizování</a:t>
            </a:r>
          </a:p>
          <a:p>
            <a:pPr marL="0" indent="0">
              <a:buNone/>
            </a:pPr>
            <a:r>
              <a:rPr lang="cs-CZ" dirty="0"/>
              <a:t>Vyplývá ze složitosti ekonomického systému podniku a potřeby vytvořit v něm prostředí pro efektivní spolupráci všech zaměstnanců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11556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620688"/>
            <a:ext cx="7992888" cy="648072"/>
          </a:xfrm>
        </p:spPr>
        <p:txBody>
          <a:bodyPr/>
          <a:lstStyle/>
          <a:p>
            <a:r>
              <a:rPr lang="cs-CZ" sz="360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+mn-lt"/>
              </a:rPr>
              <a:t>Rozpětí </a:t>
            </a:r>
            <a:r>
              <a:rPr lang="cs-CZ" sz="360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+mn-lt"/>
              </a:rPr>
              <a:t>řízení</a:t>
            </a:r>
            <a:endParaRPr lang="cs-CZ" sz="360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latin typeface="+mn-lt"/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9552" y="1340768"/>
            <a:ext cx="7772400" cy="5040560"/>
          </a:xfrm>
        </p:spPr>
        <p:txBody>
          <a:bodyPr>
            <a:normAutofit/>
          </a:bodyPr>
          <a:lstStyle/>
          <a:p>
            <a:pPr marL="342900" indent="-342900">
              <a:buFont typeface="Wingdings" panose="05000000000000000000" pitchFamily="2" charset="2"/>
              <a:buChar char="ü"/>
            </a:pPr>
            <a:endParaRPr lang="cs-CZ" sz="2400" dirty="0" smtClean="0"/>
          </a:p>
          <a:p>
            <a:r>
              <a:rPr lang="cs-CZ" dirty="0" smtClean="0"/>
              <a:t>Důvodem </a:t>
            </a:r>
            <a:r>
              <a:rPr lang="cs-CZ" dirty="0"/>
              <a:t>organizování je nutnost dělby práce a omezenost </a:t>
            </a:r>
            <a:r>
              <a:rPr lang="cs-CZ" b="1" dirty="0"/>
              <a:t>rozpětí řízení </a:t>
            </a:r>
            <a:r>
              <a:rPr lang="cs-CZ" dirty="0"/>
              <a:t>(v důsledku efektivní realizace činností).</a:t>
            </a:r>
          </a:p>
          <a:p>
            <a:r>
              <a:rPr lang="cs-CZ" dirty="0"/>
              <a:t>Důsledkem je vytváření více organizačních úrovní.</a:t>
            </a:r>
          </a:p>
          <a:p>
            <a:endParaRPr lang="cs-CZ" b="1" dirty="0" smtClean="0"/>
          </a:p>
          <a:p>
            <a:r>
              <a:rPr lang="cs-CZ" b="1" dirty="0" smtClean="0"/>
              <a:t>Obsah </a:t>
            </a:r>
            <a:r>
              <a:rPr lang="cs-CZ" b="1" dirty="0"/>
              <a:t>pojmu rozpětí řízení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cs-CZ" dirty="0"/>
              <a:t>Je počet osob (objektů), které je manažer schopen efektivně řídit a kontrolovat.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cs-CZ" dirty="0"/>
              <a:t>Ovlivněno mnoha faktory: </a:t>
            </a:r>
            <a:endParaRPr lang="cs-CZ" dirty="0" smtClean="0"/>
          </a:p>
          <a:p>
            <a:pPr marL="982980" lvl="1" indent="-342900">
              <a:buFont typeface="Arial" panose="020B0604020202020204" pitchFamily="34" charset="0"/>
              <a:buChar char="•"/>
            </a:pPr>
            <a:r>
              <a:rPr lang="cs-CZ" sz="2200" dirty="0" smtClean="0">
                <a:solidFill>
                  <a:schemeClr val="tx1"/>
                </a:solidFill>
              </a:rPr>
              <a:t>četnost </a:t>
            </a:r>
            <a:r>
              <a:rPr lang="cs-CZ" sz="2200" dirty="0">
                <a:solidFill>
                  <a:schemeClr val="tx1"/>
                </a:solidFill>
              </a:rPr>
              <a:t>kontaktů manažera s objekty, </a:t>
            </a:r>
            <a:endParaRPr lang="cs-CZ" sz="2200" dirty="0" smtClean="0">
              <a:solidFill>
                <a:schemeClr val="tx1"/>
              </a:solidFill>
            </a:endParaRPr>
          </a:p>
          <a:p>
            <a:pPr marL="982980" lvl="1" indent="-342900">
              <a:buFont typeface="Arial" panose="020B0604020202020204" pitchFamily="34" charset="0"/>
              <a:buChar char="•"/>
            </a:pPr>
            <a:r>
              <a:rPr lang="cs-CZ" sz="2200" dirty="0" smtClean="0">
                <a:solidFill>
                  <a:schemeClr val="tx1"/>
                </a:solidFill>
              </a:rPr>
              <a:t>charakter </a:t>
            </a:r>
            <a:r>
              <a:rPr lang="cs-CZ" sz="2200" dirty="0">
                <a:solidFill>
                  <a:schemeClr val="tx1"/>
                </a:solidFill>
              </a:rPr>
              <a:t>kontaktů, </a:t>
            </a:r>
            <a:endParaRPr lang="cs-CZ" sz="2200" dirty="0" smtClean="0">
              <a:solidFill>
                <a:schemeClr val="tx1"/>
              </a:solidFill>
            </a:endParaRPr>
          </a:p>
          <a:p>
            <a:pPr marL="982980" lvl="1" indent="-342900">
              <a:buFont typeface="Arial" panose="020B0604020202020204" pitchFamily="34" charset="0"/>
              <a:buChar char="•"/>
            </a:pPr>
            <a:r>
              <a:rPr lang="cs-CZ" sz="2200" dirty="0" smtClean="0">
                <a:solidFill>
                  <a:schemeClr val="tx1"/>
                </a:solidFill>
              </a:rPr>
              <a:t>schopnost </a:t>
            </a:r>
            <a:r>
              <a:rPr lang="cs-CZ" sz="2200" dirty="0">
                <a:solidFill>
                  <a:schemeClr val="tx1"/>
                </a:solidFill>
              </a:rPr>
              <a:t>řízení </a:t>
            </a:r>
            <a:r>
              <a:rPr lang="cs-CZ" sz="2200" dirty="0" smtClean="0">
                <a:solidFill>
                  <a:schemeClr val="tx1"/>
                </a:solidFill>
              </a:rPr>
              <a:t>manažerů.</a:t>
            </a:r>
            <a:endParaRPr lang="cs-CZ" sz="2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24847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620688"/>
            <a:ext cx="7851648" cy="1008112"/>
          </a:xfrm>
        </p:spPr>
        <p:txBody>
          <a:bodyPr>
            <a:normAutofit/>
          </a:bodyPr>
          <a:lstStyle/>
          <a:p>
            <a:pPr algn="l"/>
            <a:r>
              <a:rPr lang="cs-CZ" sz="3600" dirty="0" smtClean="0">
                <a:solidFill>
                  <a:schemeClr val="tx1"/>
                </a:solidFill>
                <a:effectLst/>
                <a:latin typeface="+mn-lt"/>
              </a:rPr>
              <a:t>Rozpětí řízení</a:t>
            </a:r>
            <a:endParaRPr lang="cs-CZ" sz="3600" dirty="0"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33400" y="2348880"/>
            <a:ext cx="8143056" cy="3600400"/>
          </a:xfrm>
        </p:spPr>
        <p:txBody>
          <a:bodyPr>
            <a:normAutofit/>
          </a:bodyPr>
          <a:lstStyle/>
          <a:p>
            <a:pPr algn="l"/>
            <a:r>
              <a:rPr lang="cs-CZ" dirty="0">
                <a:solidFill>
                  <a:srgbClr val="C00000"/>
                </a:solidFill>
              </a:rPr>
              <a:t>Příklady rozpětí </a:t>
            </a:r>
            <a:r>
              <a:rPr lang="cs-CZ" dirty="0" smtClean="0"/>
              <a:t>(dle počtu </a:t>
            </a:r>
            <a:r>
              <a:rPr lang="cs-CZ" dirty="0"/>
              <a:t>organizačních </a:t>
            </a:r>
            <a:r>
              <a:rPr lang="cs-CZ" dirty="0" smtClean="0"/>
              <a:t>úrovní), </a:t>
            </a:r>
          </a:p>
          <a:p>
            <a:pPr marL="514350" indent="-514350" algn="l">
              <a:buFont typeface="+mj-lt"/>
              <a:buAutoNum type="alphaLcParenR"/>
            </a:pPr>
            <a:r>
              <a:rPr lang="cs-CZ" dirty="0" smtClean="0"/>
              <a:t>typ </a:t>
            </a:r>
            <a:r>
              <a:rPr lang="cs-CZ" dirty="0"/>
              <a:t>organizační struktury - </a:t>
            </a:r>
            <a:r>
              <a:rPr lang="cs-CZ" dirty="0">
                <a:solidFill>
                  <a:srgbClr val="C00000"/>
                </a:solidFill>
              </a:rPr>
              <a:t>široké rozpětí řízení </a:t>
            </a:r>
            <a:r>
              <a:rPr lang="cs-CZ" dirty="0"/>
              <a:t>(větší počet podřízených objektů</a:t>
            </a:r>
            <a:r>
              <a:rPr lang="cs-CZ" dirty="0" smtClean="0"/>
              <a:t>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46393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908720"/>
            <a:ext cx="7772400" cy="720080"/>
          </a:xfrm>
        </p:spPr>
        <p:txBody>
          <a:bodyPr/>
          <a:lstStyle/>
          <a:p>
            <a:r>
              <a:rPr lang="cs-CZ" sz="360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</a:rPr>
              <a:t>Organizační struktury</a:t>
            </a:r>
            <a:endParaRPr lang="cs-CZ" sz="3600" dirty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9552" y="1628800"/>
            <a:ext cx="7772400" cy="5112568"/>
          </a:xfrm>
        </p:spPr>
        <p:txBody>
          <a:bodyPr>
            <a:normAutofit/>
          </a:bodyPr>
          <a:lstStyle/>
          <a:p>
            <a:r>
              <a:rPr lang="cs-CZ" dirty="0">
                <a:solidFill>
                  <a:srgbClr val="C00000"/>
                </a:solidFill>
              </a:rPr>
              <a:t>b) úzké rozpětí řízení </a:t>
            </a:r>
            <a:r>
              <a:rPr lang="cs-CZ" dirty="0">
                <a:solidFill>
                  <a:srgbClr val="071A4F"/>
                </a:solidFill>
              </a:rPr>
              <a:t>(menší počet podřízených objektů)</a:t>
            </a:r>
          </a:p>
          <a:p>
            <a:r>
              <a:rPr lang="cs-CZ" dirty="0" smtClean="0"/>
              <a:t>Typ: Plochá </a:t>
            </a:r>
            <a:r>
              <a:rPr lang="cs-CZ" dirty="0"/>
              <a:t>organizační struktura</a:t>
            </a:r>
          </a:p>
          <a:p>
            <a:pPr algn="just"/>
            <a:r>
              <a:rPr lang="cs-CZ" dirty="0" smtClean="0">
                <a:solidFill>
                  <a:srgbClr val="071A4F"/>
                </a:solidFill>
              </a:rPr>
              <a:t>Podnik má více organizačních úrovní</a:t>
            </a:r>
          </a:p>
          <a:p>
            <a:pPr algn="just"/>
            <a:endParaRPr lang="cs-CZ" dirty="0" smtClean="0">
              <a:solidFill>
                <a:srgbClr val="071A4F"/>
              </a:solidFill>
              <a:latin typeface="arial"/>
            </a:endParaRPr>
          </a:p>
          <a:p>
            <a:pPr algn="just"/>
            <a:endParaRPr lang="cs-CZ" dirty="0">
              <a:solidFill>
                <a:srgbClr val="071A4F"/>
              </a:solidFill>
              <a:latin typeface="arial"/>
            </a:endParaRPr>
          </a:p>
          <a:p>
            <a:pPr algn="just"/>
            <a:endParaRPr lang="cs-CZ" dirty="0" smtClean="0">
              <a:solidFill>
                <a:srgbClr val="071A4F"/>
              </a:solidFill>
              <a:latin typeface="arial"/>
            </a:endParaRPr>
          </a:p>
          <a:p>
            <a:pPr algn="just"/>
            <a:endParaRPr lang="cs-CZ" dirty="0">
              <a:solidFill>
                <a:srgbClr val="071A4F"/>
              </a:solidFill>
              <a:latin typeface="arial"/>
            </a:endParaRPr>
          </a:p>
          <a:p>
            <a:r>
              <a:rPr lang="cs-CZ" dirty="0" smtClean="0"/>
              <a:t>Typ: Strmá </a:t>
            </a:r>
            <a:r>
              <a:rPr lang="cs-CZ" dirty="0"/>
              <a:t>organizační struktura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3275" y="3429000"/>
            <a:ext cx="2381250" cy="87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4456" y="5661248"/>
            <a:ext cx="2381250" cy="87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83949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7772400" cy="648072"/>
          </a:xfrm>
        </p:spPr>
        <p:txBody>
          <a:bodyPr/>
          <a:lstStyle/>
          <a:p>
            <a:r>
              <a:rPr lang="cs-CZ" sz="3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Organizace podniku</a:t>
            </a:r>
            <a:endParaRPr lang="cs-CZ" sz="36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7544" y="1196752"/>
            <a:ext cx="7772400" cy="5040560"/>
          </a:xfrm>
        </p:spPr>
        <p:txBody>
          <a:bodyPr>
            <a:noAutofit/>
          </a:bodyPr>
          <a:lstStyle/>
          <a:p>
            <a:r>
              <a:rPr lang="cs-CZ" sz="2600" dirty="0" smtClean="0"/>
              <a:t>Organizace podniku koordinuje nezbytné činnosti lidí při plnění firemních cílů.</a:t>
            </a:r>
          </a:p>
          <a:p>
            <a:endParaRPr lang="cs-CZ" sz="2600" dirty="0" smtClean="0"/>
          </a:p>
          <a:p>
            <a:r>
              <a:rPr lang="cs-CZ" sz="2600" dirty="0" smtClean="0">
                <a:solidFill>
                  <a:srgbClr val="C00000"/>
                </a:solidFill>
              </a:rPr>
              <a:t>Úkolem organizačních struktur je zajistit: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cs-CZ" sz="2600" dirty="0" smtClean="0"/>
              <a:t>Cíle podniku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cs-CZ" sz="2600" dirty="0" smtClean="0"/>
              <a:t>Specializaci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cs-CZ" sz="2600" dirty="0" smtClean="0"/>
              <a:t>Koordinaci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cs-CZ" sz="2600" dirty="0" smtClean="0"/>
              <a:t>Pravomoc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cs-CZ" sz="2600" dirty="0"/>
              <a:t>Z</a:t>
            </a:r>
            <a:r>
              <a:rPr lang="cs-CZ" sz="2600" dirty="0" smtClean="0"/>
              <a:t>odpovědnost</a:t>
            </a:r>
            <a:endParaRPr lang="cs-CZ" sz="2600" dirty="0"/>
          </a:p>
        </p:txBody>
      </p:sp>
    </p:spTree>
    <p:extLst>
      <p:ext uri="{BB962C8B-B14F-4D97-AF65-F5344CB8AC3E}">
        <p14:creationId xmlns:p14="http://schemas.microsoft.com/office/powerpoint/2010/main" val="3894734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764704"/>
            <a:ext cx="8290120" cy="792088"/>
          </a:xfrm>
        </p:spPr>
        <p:txBody>
          <a:bodyPr/>
          <a:lstStyle/>
          <a:p>
            <a:r>
              <a:rPr lang="cs-CZ" sz="3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Organizační struktury podniku</a:t>
            </a:r>
            <a:endParaRPr lang="cs-CZ" sz="36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9552" y="1700808"/>
            <a:ext cx="7772400" cy="4612768"/>
          </a:xfrm>
        </p:spPr>
        <p:txBody>
          <a:bodyPr>
            <a:noAutofit/>
          </a:bodyPr>
          <a:lstStyle/>
          <a:p>
            <a:r>
              <a:rPr lang="cs-CZ" sz="2400" b="1" dirty="0" smtClean="0"/>
              <a:t>Způsoby uspořádání:</a:t>
            </a:r>
          </a:p>
          <a:p>
            <a:endParaRPr lang="cs-CZ" sz="2400" b="1" dirty="0">
              <a:solidFill>
                <a:schemeClr val="tx1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cs-CZ" sz="2400" b="1" dirty="0" smtClean="0">
                <a:solidFill>
                  <a:srgbClr val="C00000"/>
                </a:solidFill>
              </a:rPr>
              <a:t>Liniový způsob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cs-CZ" sz="2400" b="1" dirty="0" smtClean="0">
                <a:solidFill>
                  <a:srgbClr val="C00000"/>
                </a:solidFill>
              </a:rPr>
              <a:t>Funkcionální způsob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cs-CZ" sz="2400" b="1" dirty="0" smtClean="0">
                <a:solidFill>
                  <a:srgbClr val="C00000"/>
                </a:solidFill>
              </a:rPr>
              <a:t>Liniově štábní způsob</a:t>
            </a:r>
            <a:endParaRPr lang="cs-CZ" sz="24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53654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80696"/>
          </a:xfrm>
        </p:spPr>
        <p:txBody>
          <a:bodyPr>
            <a:normAutofit/>
          </a:bodyPr>
          <a:lstStyle/>
          <a:p>
            <a:r>
              <a:rPr lang="cs-CZ" sz="3600" b="1" dirty="0" smtClean="0">
                <a:solidFill>
                  <a:schemeClr val="tx1"/>
                </a:solidFill>
                <a:latin typeface="+mn-lt"/>
              </a:rPr>
              <a:t>Liniový způsob organizace</a:t>
            </a:r>
            <a:endParaRPr lang="cs-CZ" sz="3600" b="1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5112568"/>
          </a:xfrm>
        </p:spPr>
        <p:txBody>
          <a:bodyPr>
            <a:normAutofit/>
          </a:bodyPr>
          <a:lstStyle/>
          <a:p>
            <a:pPr lvl="0">
              <a:buClr>
                <a:srgbClr val="B5AE53"/>
              </a:buClr>
              <a:buFont typeface="Wingdings" panose="05000000000000000000" pitchFamily="2" charset="2"/>
              <a:buChar char="ü"/>
            </a:pPr>
            <a:endParaRPr lang="cs-CZ" dirty="0" smtClean="0">
              <a:solidFill>
                <a:prstClr val="black"/>
              </a:solidFill>
            </a:endParaRPr>
          </a:p>
          <a:p>
            <a:pPr lvl="0">
              <a:buClr>
                <a:srgbClr val="B5AE53"/>
              </a:buClr>
              <a:buFont typeface="Wingdings" panose="05000000000000000000" pitchFamily="2" charset="2"/>
              <a:buChar char="ü"/>
            </a:pPr>
            <a:r>
              <a:rPr lang="cs-CZ" dirty="0" smtClean="0">
                <a:solidFill>
                  <a:prstClr val="black"/>
                </a:solidFill>
              </a:rPr>
              <a:t>Nejjednodušší organizační struktura</a:t>
            </a:r>
          </a:p>
          <a:p>
            <a:pPr lvl="0">
              <a:buClr>
                <a:srgbClr val="B5AE53"/>
              </a:buClr>
              <a:buFont typeface="Wingdings" panose="05000000000000000000" pitchFamily="2" charset="2"/>
              <a:buChar char="ü"/>
            </a:pPr>
            <a:r>
              <a:rPr lang="cs-CZ" dirty="0" smtClean="0">
                <a:solidFill>
                  <a:prstClr val="black"/>
                </a:solidFill>
              </a:rPr>
              <a:t>Vhodný pro </a:t>
            </a:r>
            <a:r>
              <a:rPr lang="cs-CZ" dirty="0" smtClean="0">
                <a:solidFill>
                  <a:srgbClr val="C00000"/>
                </a:solidFill>
              </a:rPr>
              <a:t>podniky s malým počtem </a:t>
            </a:r>
            <a:r>
              <a:rPr lang="cs-CZ" dirty="0" smtClean="0">
                <a:solidFill>
                  <a:prstClr val="black"/>
                </a:solidFill>
              </a:rPr>
              <a:t>zaměstnanců (max. 25)</a:t>
            </a:r>
          </a:p>
          <a:p>
            <a:pPr lvl="0">
              <a:buClr>
                <a:srgbClr val="B5AE53"/>
              </a:buClr>
              <a:buFont typeface="Wingdings" panose="05000000000000000000" pitchFamily="2" charset="2"/>
              <a:buChar char="ü"/>
            </a:pPr>
            <a:endParaRPr lang="cs-CZ" dirty="0" smtClean="0">
              <a:solidFill>
                <a:prstClr val="black"/>
              </a:solidFill>
            </a:endParaRPr>
          </a:p>
          <a:p>
            <a:pPr lvl="0">
              <a:buClr>
                <a:srgbClr val="B5AE53"/>
              </a:buClr>
              <a:buFont typeface="Wingdings" panose="05000000000000000000" pitchFamily="2" charset="2"/>
              <a:buChar char="ü"/>
            </a:pPr>
            <a:r>
              <a:rPr lang="cs-CZ" dirty="0" smtClean="0">
                <a:solidFill>
                  <a:srgbClr val="C00000"/>
                </a:solidFill>
              </a:rPr>
              <a:t>Výhody – </a:t>
            </a:r>
            <a:r>
              <a:rPr lang="cs-CZ" dirty="0" smtClean="0">
                <a:solidFill>
                  <a:prstClr val="black"/>
                </a:solidFill>
              </a:rPr>
              <a:t>jasné vztahy nadřízenosti a podřízenosti</a:t>
            </a:r>
          </a:p>
          <a:p>
            <a:pPr lvl="0">
              <a:buClr>
                <a:srgbClr val="B5AE53"/>
              </a:buClr>
              <a:buFont typeface="Wingdings" panose="05000000000000000000" pitchFamily="2" charset="2"/>
              <a:buChar char="ü"/>
            </a:pPr>
            <a:r>
              <a:rPr lang="cs-CZ" dirty="0" smtClean="0">
                <a:solidFill>
                  <a:srgbClr val="C00000"/>
                </a:solidFill>
              </a:rPr>
              <a:t>Nevýhody – </a:t>
            </a:r>
            <a:r>
              <a:rPr lang="cs-CZ" dirty="0" smtClean="0">
                <a:solidFill>
                  <a:prstClr val="black"/>
                </a:solidFill>
              </a:rPr>
              <a:t>malá odbornost vedení, limitující počet podřízených</a:t>
            </a:r>
          </a:p>
          <a:p>
            <a:pPr marL="0" lvl="0" indent="0">
              <a:buClr>
                <a:srgbClr val="B5AE53"/>
              </a:buClr>
              <a:buNone/>
            </a:pPr>
            <a:endParaRPr lang="cs-CZ" dirty="0">
              <a:solidFill>
                <a:prstClr val="black"/>
              </a:solidFill>
            </a:endParaRPr>
          </a:p>
          <a:p>
            <a:pPr marL="0" indent="0">
              <a:buNone/>
            </a:pP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913212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692696"/>
            <a:ext cx="7772400" cy="600096"/>
          </a:xfrm>
        </p:spPr>
        <p:txBody>
          <a:bodyPr/>
          <a:lstStyle/>
          <a:p>
            <a:r>
              <a:rPr lang="cs-CZ" sz="360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</a:rPr>
              <a:t>Liniový způsob organizace</a:t>
            </a:r>
            <a:endParaRPr lang="cs-CZ" sz="3600" dirty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9552" y="1412776"/>
            <a:ext cx="7772400" cy="4752528"/>
          </a:xfrm>
        </p:spPr>
        <p:txBody>
          <a:bodyPr>
            <a:normAutofit/>
          </a:bodyPr>
          <a:lstStyle/>
          <a:p>
            <a:endParaRPr lang="cs-CZ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933073447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108984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996720"/>
          </a:xfrm>
        </p:spPr>
        <p:txBody>
          <a:bodyPr>
            <a:normAutofit/>
          </a:bodyPr>
          <a:lstStyle/>
          <a:p>
            <a:r>
              <a:rPr lang="cs-CZ" sz="3600" b="1" dirty="0" smtClean="0">
                <a:solidFill>
                  <a:schemeClr val="tx1"/>
                </a:solidFill>
                <a:latin typeface="+mn-lt"/>
              </a:rPr>
              <a:t>Funkcionální způsob organizace</a:t>
            </a:r>
            <a:r>
              <a:rPr lang="cs-CZ" dirty="0" smtClean="0"/>
              <a:t>	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441896" y="2204864"/>
            <a:ext cx="81191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ü"/>
            </a:pPr>
            <a:r>
              <a:rPr lang="cs-CZ" sz="2400" dirty="0" smtClean="0"/>
              <a:t>Vhodný pro podniky střední velikosti do 200 zaměstnanců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cs-CZ" sz="2400" dirty="0" smtClean="0"/>
              <a:t>Složitější organizační struktura, zaměstnanci jsou podřízení odborným útvarům</a:t>
            </a:r>
          </a:p>
          <a:p>
            <a:endParaRPr lang="cs-CZ" sz="2400" dirty="0" smtClean="0"/>
          </a:p>
          <a:p>
            <a:r>
              <a:rPr lang="cs-CZ" sz="2400" dirty="0" smtClean="0">
                <a:solidFill>
                  <a:srgbClr val="C00000"/>
                </a:solidFill>
              </a:rPr>
              <a:t>Výhody – </a:t>
            </a:r>
            <a:r>
              <a:rPr lang="cs-CZ" sz="2400" dirty="0" smtClean="0"/>
              <a:t>vysoká odbornost vedení, která je zajištěna jednotlivými útvary</a:t>
            </a:r>
          </a:p>
          <a:p>
            <a:r>
              <a:rPr lang="cs-CZ" sz="2400" dirty="0" smtClean="0">
                <a:solidFill>
                  <a:srgbClr val="C00000"/>
                </a:solidFill>
              </a:rPr>
              <a:t>Nevýhody – </a:t>
            </a:r>
            <a:r>
              <a:rPr lang="cs-CZ" sz="2400" dirty="0" smtClean="0"/>
              <a:t>menší koordinace mezi funkcemi, řízení z více míst</a:t>
            </a:r>
          </a:p>
        </p:txBody>
      </p:sp>
    </p:spTree>
    <p:extLst>
      <p:ext uri="{BB962C8B-B14F-4D97-AF65-F5344CB8AC3E}">
        <p14:creationId xmlns:p14="http://schemas.microsoft.com/office/powerpoint/2010/main" val="4080710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404664"/>
            <a:ext cx="7772400" cy="816120"/>
          </a:xfrm>
        </p:spPr>
        <p:txBody>
          <a:bodyPr/>
          <a:lstStyle/>
          <a:p>
            <a:r>
              <a:rPr lang="cs-CZ" sz="3600" dirty="0" smtClean="0">
                <a:ln>
                  <a:noFill/>
                </a:ln>
                <a:solidFill>
                  <a:prstClr val="black"/>
                </a:solidFill>
                <a:effectLst/>
                <a:latin typeface="Constantia"/>
              </a:rPr>
              <a:t>Funkcionální způsob organizace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4036704"/>
          </a:xfrm>
        </p:spPr>
        <p:txBody>
          <a:bodyPr>
            <a:normAutofit/>
          </a:bodyPr>
          <a:lstStyle/>
          <a:p>
            <a:endParaRPr lang="cs-CZ" sz="2800" dirty="0" smtClean="0"/>
          </a:p>
          <a:p>
            <a:endParaRPr lang="cs-CZ" sz="2800" dirty="0"/>
          </a:p>
          <a:p>
            <a:r>
              <a:rPr lang="cs-CZ" sz="2800" dirty="0" smtClean="0"/>
              <a:t>							atd.</a:t>
            </a:r>
          </a:p>
          <a:p>
            <a:endParaRPr lang="cs-CZ" sz="2800" dirty="0"/>
          </a:p>
          <a:p>
            <a:endParaRPr lang="cs-CZ" sz="2800" dirty="0" smtClean="0"/>
          </a:p>
          <a:p>
            <a:r>
              <a:rPr lang="cs-CZ" sz="2800" dirty="0" smtClean="0"/>
              <a:t>							atd.</a:t>
            </a:r>
            <a:endParaRPr lang="cs-CZ" sz="2800" dirty="0"/>
          </a:p>
          <a:p>
            <a:r>
              <a:rPr lang="cs-CZ" sz="2800" dirty="0"/>
              <a:t>	</a:t>
            </a:r>
            <a:endParaRPr lang="cs-CZ" sz="2800" dirty="0" smtClean="0"/>
          </a:p>
        </p:txBody>
      </p:sp>
      <p:grpSp>
        <p:nvGrpSpPr>
          <p:cNvPr id="5" name="Skupina 4"/>
          <p:cNvGrpSpPr/>
          <p:nvPr/>
        </p:nvGrpSpPr>
        <p:grpSpPr>
          <a:xfrm>
            <a:off x="1037938" y="1606671"/>
            <a:ext cx="5572125" cy="4228634"/>
            <a:chOff x="1665585" y="1607394"/>
            <a:chExt cx="5572125" cy="4228634"/>
          </a:xfrm>
        </p:grpSpPr>
        <p:sp>
          <p:nvSpPr>
            <p:cNvPr id="6" name="Volný tvar 5"/>
            <p:cNvSpPr/>
            <p:nvPr/>
          </p:nvSpPr>
          <p:spPr>
            <a:xfrm>
              <a:off x="6234281" y="4219678"/>
              <a:ext cx="91440" cy="455782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45720" y="0"/>
                  </a:moveTo>
                  <a:lnTo>
                    <a:pt x="45720" y="455782"/>
                  </a:lnTo>
                </a:path>
              </a:pathLst>
            </a:custGeom>
            <a:noFill/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7" name="Volný tvar 6"/>
            <p:cNvSpPr/>
            <p:nvPr/>
          </p:nvSpPr>
          <p:spPr>
            <a:xfrm>
              <a:off x="4851524" y="2602540"/>
              <a:ext cx="1428476" cy="621991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476811"/>
                  </a:lnTo>
                  <a:lnTo>
                    <a:pt x="1428476" y="476811"/>
                  </a:lnTo>
                  <a:lnTo>
                    <a:pt x="1428476" y="621991"/>
                  </a:lnTo>
                </a:path>
              </a:pathLst>
            </a:custGeom>
            <a:no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8" name="Volný tvar 7"/>
            <p:cNvSpPr/>
            <p:nvPr/>
          </p:nvSpPr>
          <p:spPr>
            <a:xfrm>
              <a:off x="3406874" y="4219678"/>
              <a:ext cx="957708" cy="455782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310602"/>
                  </a:lnTo>
                  <a:lnTo>
                    <a:pt x="957708" y="310602"/>
                  </a:lnTo>
                  <a:lnTo>
                    <a:pt x="957708" y="455782"/>
                  </a:lnTo>
                </a:path>
              </a:pathLst>
            </a:custGeom>
            <a:noFill/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9" name="Volný tvar 8"/>
            <p:cNvSpPr/>
            <p:nvPr/>
          </p:nvSpPr>
          <p:spPr>
            <a:xfrm>
              <a:off x="2449165" y="4219678"/>
              <a:ext cx="957708" cy="455782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957708" y="0"/>
                  </a:moveTo>
                  <a:lnTo>
                    <a:pt x="957708" y="310602"/>
                  </a:lnTo>
                  <a:lnTo>
                    <a:pt x="0" y="310602"/>
                  </a:lnTo>
                  <a:lnTo>
                    <a:pt x="0" y="455782"/>
                  </a:lnTo>
                </a:path>
              </a:pathLst>
            </a:custGeom>
            <a:noFill/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0" name="Volný tvar 9"/>
            <p:cNvSpPr/>
            <p:nvPr/>
          </p:nvSpPr>
          <p:spPr>
            <a:xfrm>
              <a:off x="3406874" y="2602540"/>
              <a:ext cx="1444650" cy="621991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1444650" y="0"/>
                  </a:moveTo>
                  <a:lnTo>
                    <a:pt x="1444650" y="476811"/>
                  </a:lnTo>
                  <a:lnTo>
                    <a:pt x="0" y="476811"/>
                  </a:lnTo>
                  <a:lnTo>
                    <a:pt x="0" y="621991"/>
                  </a:lnTo>
                </a:path>
              </a:pathLst>
            </a:custGeom>
            <a:no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1" name="Zaoblený obdélník 10"/>
            <p:cNvSpPr/>
            <p:nvPr/>
          </p:nvSpPr>
          <p:spPr>
            <a:xfrm>
              <a:off x="4067944" y="1607394"/>
              <a:ext cx="1567160" cy="995146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Volný tvar 11"/>
            <p:cNvSpPr/>
            <p:nvPr/>
          </p:nvSpPr>
          <p:spPr>
            <a:xfrm>
              <a:off x="4242073" y="1772816"/>
              <a:ext cx="1567160" cy="995146"/>
            </a:xfrm>
            <a:custGeom>
              <a:avLst/>
              <a:gdLst>
                <a:gd name="connsiteX0" fmla="*/ 0 w 1567160"/>
                <a:gd name="connsiteY0" fmla="*/ 99515 h 995146"/>
                <a:gd name="connsiteX1" fmla="*/ 99515 w 1567160"/>
                <a:gd name="connsiteY1" fmla="*/ 0 h 995146"/>
                <a:gd name="connsiteX2" fmla="*/ 1467645 w 1567160"/>
                <a:gd name="connsiteY2" fmla="*/ 0 h 995146"/>
                <a:gd name="connsiteX3" fmla="*/ 1567160 w 1567160"/>
                <a:gd name="connsiteY3" fmla="*/ 99515 h 995146"/>
                <a:gd name="connsiteX4" fmla="*/ 1567160 w 1567160"/>
                <a:gd name="connsiteY4" fmla="*/ 895631 h 995146"/>
                <a:gd name="connsiteX5" fmla="*/ 1467645 w 1567160"/>
                <a:gd name="connsiteY5" fmla="*/ 995146 h 995146"/>
                <a:gd name="connsiteX6" fmla="*/ 99515 w 1567160"/>
                <a:gd name="connsiteY6" fmla="*/ 995146 h 995146"/>
                <a:gd name="connsiteX7" fmla="*/ 0 w 1567160"/>
                <a:gd name="connsiteY7" fmla="*/ 895631 h 995146"/>
                <a:gd name="connsiteX8" fmla="*/ 0 w 1567160"/>
                <a:gd name="connsiteY8" fmla="*/ 99515 h 995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567160" h="995146">
                  <a:moveTo>
                    <a:pt x="0" y="99515"/>
                  </a:moveTo>
                  <a:cubicBezTo>
                    <a:pt x="0" y="44554"/>
                    <a:pt x="44554" y="0"/>
                    <a:pt x="99515" y="0"/>
                  </a:cubicBezTo>
                  <a:lnTo>
                    <a:pt x="1467645" y="0"/>
                  </a:lnTo>
                  <a:cubicBezTo>
                    <a:pt x="1522606" y="0"/>
                    <a:pt x="1567160" y="44554"/>
                    <a:pt x="1567160" y="99515"/>
                  </a:cubicBezTo>
                  <a:lnTo>
                    <a:pt x="1567160" y="895631"/>
                  </a:lnTo>
                  <a:cubicBezTo>
                    <a:pt x="1567160" y="950592"/>
                    <a:pt x="1522606" y="995146"/>
                    <a:pt x="1467645" y="995146"/>
                  </a:cubicBezTo>
                  <a:lnTo>
                    <a:pt x="99515" y="995146"/>
                  </a:lnTo>
                  <a:cubicBezTo>
                    <a:pt x="44554" y="995146"/>
                    <a:pt x="0" y="950592"/>
                    <a:pt x="0" y="895631"/>
                  </a:cubicBezTo>
                  <a:lnTo>
                    <a:pt x="0" y="99515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01537" tIns="101537" rIns="101537" bIns="101537" numCol="1" spcCol="1270" anchor="ctr" anchorCtr="0">
              <a:noAutofit/>
            </a:bodyPr>
            <a:lstStyle/>
            <a:p>
              <a:pPr lvl="0" algn="ctr" defTabSz="8445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900" kern="1200" dirty="0" smtClean="0"/>
                <a:t>TOP</a:t>
              </a:r>
            </a:p>
            <a:p>
              <a:pPr lvl="0" algn="ctr" defTabSz="8445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900" kern="1200" dirty="0" smtClean="0"/>
                <a:t>manažer</a:t>
              </a:r>
              <a:endParaRPr lang="cs-CZ" sz="1900" kern="1200" dirty="0"/>
            </a:p>
          </p:txBody>
        </p:sp>
        <p:sp>
          <p:nvSpPr>
            <p:cNvPr id="13" name="Zaoblený obdélník 12"/>
            <p:cNvSpPr/>
            <p:nvPr/>
          </p:nvSpPr>
          <p:spPr>
            <a:xfrm>
              <a:off x="2623294" y="3224531"/>
              <a:ext cx="1567160" cy="995146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Volný tvar 13"/>
            <p:cNvSpPr/>
            <p:nvPr/>
          </p:nvSpPr>
          <p:spPr>
            <a:xfrm>
              <a:off x="2797423" y="3389953"/>
              <a:ext cx="1567160" cy="995146"/>
            </a:xfrm>
            <a:custGeom>
              <a:avLst/>
              <a:gdLst>
                <a:gd name="connsiteX0" fmla="*/ 0 w 1567160"/>
                <a:gd name="connsiteY0" fmla="*/ 99515 h 995146"/>
                <a:gd name="connsiteX1" fmla="*/ 99515 w 1567160"/>
                <a:gd name="connsiteY1" fmla="*/ 0 h 995146"/>
                <a:gd name="connsiteX2" fmla="*/ 1467645 w 1567160"/>
                <a:gd name="connsiteY2" fmla="*/ 0 h 995146"/>
                <a:gd name="connsiteX3" fmla="*/ 1567160 w 1567160"/>
                <a:gd name="connsiteY3" fmla="*/ 99515 h 995146"/>
                <a:gd name="connsiteX4" fmla="*/ 1567160 w 1567160"/>
                <a:gd name="connsiteY4" fmla="*/ 895631 h 995146"/>
                <a:gd name="connsiteX5" fmla="*/ 1467645 w 1567160"/>
                <a:gd name="connsiteY5" fmla="*/ 995146 h 995146"/>
                <a:gd name="connsiteX6" fmla="*/ 99515 w 1567160"/>
                <a:gd name="connsiteY6" fmla="*/ 995146 h 995146"/>
                <a:gd name="connsiteX7" fmla="*/ 0 w 1567160"/>
                <a:gd name="connsiteY7" fmla="*/ 895631 h 995146"/>
                <a:gd name="connsiteX8" fmla="*/ 0 w 1567160"/>
                <a:gd name="connsiteY8" fmla="*/ 99515 h 995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567160" h="995146">
                  <a:moveTo>
                    <a:pt x="0" y="99515"/>
                  </a:moveTo>
                  <a:cubicBezTo>
                    <a:pt x="0" y="44554"/>
                    <a:pt x="44554" y="0"/>
                    <a:pt x="99515" y="0"/>
                  </a:cubicBezTo>
                  <a:lnTo>
                    <a:pt x="1467645" y="0"/>
                  </a:lnTo>
                  <a:cubicBezTo>
                    <a:pt x="1522606" y="0"/>
                    <a:pt x="1567160" y="44554"/>
                    <a:pt x="1567160" y="99515"/>
                  </a:cubicBezTo>
                  <a:lnTo>
                    <a:pt x="1567160" y="895631"/>
                  </a:lnTo>
                  <a:cubicBezTo>
                    <a:pt x="1567160" y="950592"/>
                    <a:pt x="1522606" y="995146"/>
                    <a:pt x="1467645" y="995146"/>
                  </a:cubicBezTo>
                  <a:lnTo>
                    <a:pt x="99515" y="995146"/>
                  </a:lnTo>
                  <a:cubicBezTo>
                    <a:pt x="44554" y="995146"/>
                    <a:pt x="0" y="950592"/>
                    <a:pt x="0" y="895631"/>
                  </a:cubicBezTo>
                  <a:lnTo>
                    <a:pt x="0" y="99515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01537" tIns="101537" rIns="101537" bIns="101537" numCol="1" spcCol="1270" anchor="ctr" anchorCtr="0">
              <a:noAutofit/>
            </a:bodyPr>
            <a:lstStyle/>
            <a:p>
              <a:pPr lvl="0" algn="ctr" defTabSz="8445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900" kern="1200" dirty="0" smtClean="0"/>
                <a:t>Technický útvar</a:t>
              </a:r>
              <a:endParaRPr lang="cs-CZ" sz="1900" kern="1200" dirty="0"/>
            </a:p>
          </p:txBody>
        </p:sp>
        <p:sp>
          <p:nvSpPr>
            <p:cNvPr id="15" name="Zaoblený obdélník 14"/>
            <p:cNvSpPr/>
            <p:nvPr/>
          </p:nvSpPr>
          <p:spPr>
            <a:xfrm>
              <a:off x="1665585" y="4675460"/>
              <a:ext cx="1567160" cy="995146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" name="Volný tvar 15"/>
            <p:cNvSpPr/>
            <p:nvPr/>
          </p:nvSpPr>
          <p:spPr>
            <a:xfrm>
              <a:off x="1839714" y="4840882"/>
              <a:ext cx="1567160" cy="995146"/>
            </a:xfrm>
            <a:custGeom>
              <a:avLst/>
              <a:gdLst>
                <a:gd name="connsiteX0" fmla="*/ 0 w 1567160"/>
                <a:gd name="connsiteY0" fmla="*/ 99515 h 995146"/>
                <a:gd name="connsiteX1" fmla="*/ 99515 w 1567160"/>
                <a:gd name="connsiteY1" fmla="*/ 0 h 995146"/>
                <a:gd name="connsiteX2" fmla="*/ 1467645 w 1567160"/>
                <a:gd name="connsiteY2" fmla="*/ 0 h 995146"/>
                <a:gd name="connsiteX3" fmla="*/ 1567160 w 1567160"/>
                <a:gd name="connsiteY3" fmla="*/ 99515 h 995146"/>
                <a:gd name="connsiteX4" fmla="*/ 1567160 w 1567160"/>
                <a:gd name="connsiteY4" fmla="*/ 895631 h 995146"/>
                <a:gd name="connsiteX5" fmla="*/ 1467645 w 1567160"/>
                <a:gd name="connsiteY5" fmla="*/ 995146 h 995146"/>
                <a:gd name="connsiteX6" fmla="*/ 99515 w 1567160"/>
                <a:gd name="connsiteY6" fmla="*/ 995146 h 995146"/>
                <a:gd name="connsiteX7" fmla="*/ 0 w 1567160"/>
                <a:gd name="connsiteY7" fmla="*/ 895631 h 995146"/>
                <a:gd name="connsiteX8" fmla="*/ 0 w 1567160"/>
                <a:gd name="connsiteY8" fmla="*/ 99515 h 995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567160" h="995146">
                  <a:moveTo>
                    <a:pt x="0" y="99515"/>
                  </a:moveTo>
                  <a:cubicBezTo>
                    <a:pt x="0" y="44554"/>
                    <a:pt x="44554" y="0"/>
                    <a:pt x="99515" y="0"/>
                  </a:cubicBezTo>
                  <a:lnTo>
                    <a:pt x="1467645" y="0"/>
                  </a:lnTo>
                  <a:cubicBezTo>
                    <a:pt x="1522606" y="0"/>
                    <a:pt x="1567160" y="44554"/>
                    <a:pt x="1567160" y="99515"/>
                  </a:cubicBezTo>
                  <a:lnTo>
                    <a:pt x="1567160" y="895631"/>
                  </a:lnTo>
                  <a:cubicBezTo>
                    <a:pt x="1567160" y="950592"/>
                    <a:pt x="1522606" y="995146"/>
                    <a:pt x="1467645" y="995146"/>
                  </a:cubicBezTo>
                  <a:lnTo>
                    <a:pt x="99515" y="995146"/>
                  </a:lnTo>
                  <a:cubicBezTo>
                    <a:pt x="44554" y="995146"/>
                    <a:pt x="0" y="950592"/>
                    <a:pt x="0" y="895631"/>
                  </a:cubicBezTo>
                  <a:lnTo>
                    <a:pt x="0" y="99515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01537" tIns="101537" rIns="101537" bIns="101537" numCol="1" spcCol="1270" anchor="ctr" anchorCtr="0">
              <a:noAutofit/>
            </a:bodyPr>
            <a:lstStyle/>
            <a:p>
              <a:pPr lvl="0" algn="ctr" defTabSz="8445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900" kern="1200" dirty="0" smtClean="0"/>
                <a:t>Podřízení A</a:t>
              </a:r>
              <a:endParaRPr lang="cs-CZ" sz="1900" kern="1200" dirty="0"/>
            </a:p>
          </p:txBody>
        </p:sp>
        <p:sp>
          <p:nvSpPr>
            <p:cNvPr id="17" name="Zaoblený obdélník 16"/>
            <p:cNvSpPr/>
            <p:nvPr/>
          </p:nvSpPr>
          <p:spPr>
            <a:xfrm>
              <a:off x="3581003" y="4675460"/>
              <a:ext cx="1567160" cy="995146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Volný tvar 17"/>
            <p:cNvSpPr/>
            <p:nvPr/>
          </p:nvSpPr>
          <p:spPr>
            <a:xfrm>
              <a:off x="3755132" y="4840882"/>
              <a:ext cx="1567160" cy="995146"/>
            </a:xfrm>
            <a:custGeom>
              <a:avLst/>
              <a:gdLst>
                <a:gd name="connsiteX0" fmla="*/ 0 w 1567160"/>
                <a:gd name="connsiteY0" fmla="*/ 99515 h 995146"/>
                <a:gd name="connsiteX1" fmla="*/ 99515 w 1567160"/>
                <a:gd name="connsiteY1" fmla="*/ 0 h 995146"/>
                <a:gd name="connsiteX2" fmla="*/ 1467645 w 1567160"/>
                <a:gd name="connsiteY2" fmla="*/ 0 h 995146"/>
                <a:gd name="connsiteX3" fmla="*/ 1567160 w 1567160"/>
                <a:gd name="connsiteY3" fmla="*/ 99515 h 995146"/>
                <a:gd name="connsiteX4" fmla="*/ 1567160 w 1567160"/>
                <a:gd name="connsiteY4" fmla="*/ 895631 h 995146"/>
                <a:gd name="connsiteX5" fmla="*/ 1467645 w 1567160"/>
                <a:gd name="connsiteY5" fmla="*/ 995146 h 995146"/>
                <a:gd name="connsiteX6" fmla="*/ 99515 w 1567160"/>
                <a:gd name="connsiteY6" fmla="*/ 995146 h 995146"/>
                <a:gd name="connsiteX7" fmla="*/ 0 w 1567160"/>
                <a:gd name="connsiteY7" fmla="*/ 895631 h 995146"/>
                <a:gd name="connsiteX8" fmla="*/ 0 w 1567160"/>
                <a:gd name="connsiteY8" fmla="*/ 99515 h 995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567160" h="995146">
                  <a:moveTo>
                    <a:pt x="0" y="99515"/>
                  </a:moveTo>
                  <a:cubicBezTo>
                    <a:pt x="0" y="44554"/>
                    <a:pt x="44554" y="0"/>
                    <a:pt x="99515" y="0"/>
                  </a:cubicBezTo>
                  <a:lnTo>
                    <a:pt x="1467645" y="0"/>
                  </a:lnTo>
                  <a:cubicBezTo>
                    <a:pt x="1522606" y="0"/>
                    <a:pt x="1567160" y="44554"/>
                    <a:pt x="1567160" y="99515"/>
                  </a:cubicBezTo>
                  <a:lnTo>
                    <a:pt x="1567160" y="895631"/>
                  </a:lnTo>
                  <a:cubicBezTo>
                    <a:pt x="1567160" y="950592"/>
                    <a:pt x="1522606" y="995146"/>
                    <a:pt x="1467645" y="995146"/>
                  </a:cubicBezTo>
                  <a:lnTo>
                    <a:pt x="99515" y="995146"/>
                  </a:lnTo>
                  <a:cubicBezTo>
                    <a:pt x="44554" y="995146"/>
                    <a:pt x="0" y="950592"/>
                    <a:pt x="0" y="895631"/>
                  </a:cubicBezTo>
                  <a:lnTo>
                    <a:pt x="0" y="99515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01537" tIns="101537" rIns="101537" bIns="101537" numCol="1" spcCol="1270" anchor="ctr" anchorCtr="0">
              <a:noAutofit/>
            </a:bodyPr>
            <a:lstStyle/>
            <a:p>
              <a:pPr lvl="0" algn="ctr" defTabSz="8445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900" kern="1200" dirty="0" smtClean="0"/>
                <a:t>Podřízení B</a:t>
              </a:r>
              <a:endParaRPr lang="cs-CZ" sz="1900" kern="1200" dirty="0"/>
            </a:p>
          </p:txBody>
        </p:sp>
        <p:sp>
          <p:nvSpPr>
            <p:cNvPr id="19" name="Zaoblený obdélník 18"/>
            <p:cNvSpPr/>
            <p:nvPr/>
          </p:nvSpPr>
          <p:spPr>
            <a:xfrm>
              <a:off x="5496421" y="3224531"/>
              <a:ext cx="1567160" cy="995146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Volný tvar 19"/>
            <p:cNvSpPr/>
            <p:nvPr/>
          </p:nvSpPr>
          <p:spPr>
            <a:xfrm>
              <a:off x="5670550" y="3389953"/>
              <a:ext cx="1567160" cy="995146"/>
            </a:xfrm>
            <a:custGeom>
              <a:avLst/>
              <a:gdLst>
                <a:gd name="connsiteX0" fmla="*/ 0 w 1567160"/>
                <a:gd name="connsiteY0" fmla="*/ 99515 h 995146"/>
                <a:gd name="connsiteX1" fmla="*/ 99515 w 1567160"/>
                <a:gd name="connsiteY1" fmla="*/ 0 h 995146"/>
                <a:gd name="connsiteX2" fmla="*/ 1467645 w 1567160"/>
                <a:gd name="connsiteY2" fmla="*/ 0 h 995146"/>
                <a:gd name="connsiteX3" fmla="*/ 1567160 w 1567160"/>
                <a:gd name="connsiteY3" fmla="*/ 99515 h 995146"/>
                <a:gd name="connsiteX4" fmla="*/ 1567160 w 1567160"/>
                <a:gd name="connsiteY4" fmla="*/ 895631 h 995146"/>
                <a:gd name="connsiteX5" fmla="*/ 1467645 w 1567160"/>
                <a:gd name="connsiteY5" fmla="*/ 995146 h 995146"/>
                <a:gd name="connsiteX6" fmla="*/ 99515 w 1567160"/>
                <a:gd name="connsiteY6" fmla="*/ 995146 h 995146"/>
                <a:gd name="connsiteX7" fmla="*/ 0 w 1567160"/>
                <a:gd name="connsiteY7" fmla="*/ 895631 h 995146"/>
                <a:gd name="connsiteX8" fmla="*/ 0 w 1567160"/>
                <a:gd name="connsiteY8" fmla="*/ 99515 h 995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567160" h="995146">
                  <a:moveTo>
                    <a:pt x="0" y="99515"/>
                  </a:moveTo>
                  <a:cubicBezTo>
                    <a:pt x="0" y="44554"/>
                    <a:pt x="44554" y="0"/>
                    <a:pt x="99515" y="0"/>
                  </a:cubicBezTo>
                  <a:lnTo>
                    <a:pt x="1467645" y="0"/>
                  </a:lnTo>
                  <a:cubicBezTo>
                    <a:pt x="1522606" y="0"/>
                    <a:pt x="1567160" y="44554"/>
                    <a:pt x="1567160" y="99515"/>
                  </a:cubicBezTo>
                  <a:lnTo>
                    <a:pt x="1567160" y="895631"/>
                  </a:lnTo>
                  <a:cubicBezTo>
                    <a:pt x="1567160" y="950592"/>
                    <a:pt x="1522606" y="995146"/>
                    <a:pt x="1467645" y="995146"/>
                  </a:cubicBezTo>
                  <a:lnTo>
                    <a:pt x="99515" y="995146"/>
                  </a:lnTo>
                  <a:cubicBezTo>
                    <a:pt x="44554" y="995146"/>
                    <a:pt x="0" y="950592"/>
                    <a:pt x="0" y="895631"/>
                  </a:cubicBezTo>
                  <a:lnTo>
                    <a:pt x="0" y="99515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01537" tIns="101537" rIns="101537" bIns="101537" numCol="1" spcCol="1270" anchor="ctr" anchorCtr="0">
              <a:noAutofit/>
            </a:bodyPr>
            <a:lstStyle/>
            <a:p>
              <a:pPr lvl="0" algn="ctr" defTabSz="8445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900" kern="1200" dirty="0" smtClean="0"/>
                <a:t>Ekonomický útvar</a:t>
              </a:r>
              <a:endParaRPr lang="cs-CZ" sz="1900" kern="1200" dirty="0"/>
            </a:p>
          </p:txBody>
        </p:sp>
        <p:sp>
          <p:nvSpPr>
            <p:cNvPr id="21" name="Zaoblený obdélník 20"/>
            <p:cNvSpPr/>
            <p:nvPr/>
          </p:nvSpPr>
          <p:spPr>
            <a:xfrm>
              <a:off x="5496421" y="4675460"/>
              <a:ext cx="1567160" cy="995146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2" name="Volný tvar 21"/>
            <p:cNvSpPr/>
            <p:nvPr/>
          </p:nvSpPr>
          <p:spPr>
            <a:xfrm>
              <a:off x="5670550" y="4840882"/>
              <a:ext cx="1567160" cy="995146"/>
            </a:xfrm>
            <a:custGeom>
              <a:avLst/>
              <a:gdLst>
                <a:gd name="connsiteX0" fmla="*/ 0 w 1567160"/>
                <a:gd name="connsiteY0" fmla="*/ 99515 h 995146"/>
                <a:gd name="connsiteX1" fmla="*/ 99515 w 1567160"/>
                <a:gd name="connsiteY1" fmla="*/ 0 h 995146"/>
                <a:gd name="connsiteX2" fmla="*/ 1467645 w 1567160"/>
                <a:gd name="connsiteY2" fmla="*/ 0 h 995146"/>
                <a:gd name="connsiteX3" fmla="*/ 1567160 w 1567160"/>
                <a:gd name="connsiteY3" fmla="*/ 99515 h 995146"/>
                <a:gd name="connsiteX4" fmla="*/ 1567160 w 1567160"/>
                <a:gd name="connsiteY4" fmla="*/ 895631 h 995146"/>
                <a:gd name="connsiteX5" fmla="*/ 1467645 w 1567160"/>
                <a:gd name="connsiteY5" fmla="*/ 995146 h 995146"/>
                <a:gd name="connsiteX6" fmla="*/ 99515 w 1567160"/>
                <a:gd name="connsiteY6" fmla="*/ 995146 h 995146"/>
                <a:gd name="connsiteX7" fmla="*/ 0 w 1567160"/>
                <a:gd name="connsiteY7" fmla="*/ 895631 h 995146"/>
                <a:gd name="connsiteX8" fmla="*/ 0 w 1567160"/>
                <a:gd name="connsiteY8" fmla="*/ 99515 h 995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567160" h="995146">
                  <a:moveTo>
                    <a:pt x="0" y="99515"/>
                  </a:moveTo>
                  <a:cubicBezTo>
                    <a:pt x="0" y="44554"/>
                    <a:pt x="44554" y="0"/>
                    <a:pt x="99515" y="0"/>
                  </a:cubicBezTo>
                  <a:lnTo>
                    <a:pt x="1467645" y="0"/>
                  </a:lnTo>
                  <a:cubicBezTo>
                    <a:pt x="1522606" y="0"/>
                    <a:pt x="1567160" y="44554"/>
                    <a:pt x="1567160" y="99515"/>
                  </a:cubicBezTo>
                  <a:lnTo>
                    <a:pt x="1567160" y="895631"/>
                  </a:lnTo>
                  <a:cubicBezTo>
                    <a:pt x="1567160" y="950592"/>
                    <a:pt x="1522606" y="995146"/>
                    <a:pt x="1467645" y="995146"/>
                  </a:cubicBezTo>
                  <a:lnTo>
                    <a:pt x="99515" y="995146"/>
                  </a:lnTo>
                  <a:cubicBezTo>
                    <a:pt x="44554" y="995146"/>
                    <a:pt x="0" y="950592"/>
                    <a:pt x="0" y="895631"/>
                  </a:cubicBezTo>
                  <a:lnTo>
                    <a:pt x="0" y="99515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01537" tIns="101537" rIns="101537" bIns="101537" numCol="1" spcCol="1270" anchor="ctr" anchorCtr="0">
              <a:noAutofit/>
            </a:bodyPr>
            <a:lstStyle/>
            <a:p>
              <a:pPr lvl="0" algn="ctr" defTabSz="8445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900" kern="1200" smtClean="0"/>
                <a:t>Podřízení C</a:t>
              </a:r>
              <a:endParaRPr lang="cs-CZ" sz="1900" kern="1200"/>
            </a:p>
          </p:txBody>
        </p:sp>
      </p:grpSp>
    </p:spTree>
    <p:extLst>
      <p:ext uri="{BB962C8B-B14F-4D97-AF65-F5344CB8AC3E}">
        <p14:creationId xmlns:p14="http://schemas.microsoft.com/office/powerpoint/2010/main" val="37435752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08688"/>
          </a:xfrm>
        </p:spPr>
        <p:txBody>
          <a:bodyPr>
            <a:normAutofit/>
          </a:bodyPr>
          <a:lstStyle/>
          <a:p>
            <a:r>
              <a:rPr lang="cs-CZ" sz="3600" b="1" dirty="0" smtClean="0">
                <a:solidFill>
                  <a:schemeClr val="tx1"/>
                </a:solidFill>
                <a:latin typeface="+mn-lt"/>
              </a:rPr>
              <a:t>Liniově štábní způsob organizací</a:t>
            </a:r>
            <a:endParaRPr lang="cs-CZ" sz="3600" b="1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839816"/>
          </a:xfrm>
        </p:spPr>
        <p:txBody>
          <a:bodyPr>
            <a:normAutofit/>
          </a:bodyPr>
          <a:lstStyle/>
          <a:p>
            <a:pPr lvl="0">
              <a:spcBef>
                <a:spcPts val="799"/>
              </a:spcBef>
              <a:buClr>
                <a:srgbClr val="000000"/>
              </a:buClr>
              <a:buSzPct val="100000"/>
              <a:buFont typeface="Wingdings" panose="05000000000000000000" pitchFamily="2" charset="2"/>
              <a:buChar char="ü"/>
              <a:tabLst>
                <a:tab pos="571320" algn="l"/>
                <a:tab pos="1485719" algn="l"/>
                <a:tab pos="2400119" algn="l"/>
                <a:tab pos="3314519" algn="l"/>
                <a:tab pos="4228919" algn="l"/>
                <a:tab pos="5143320" algn="l"/>
                <a:tab pos="6057720" algn="l"/>
                <a:tab pos="6972120" algn="l"/>
                <a:tab pos="7886520" algn="l"/>
                <a:tab pos="8800920" algn="l"/>
                <a:tab pos="9715320" algn="l"/>
              </a:tabLst>
            </a:pPr>
            <a:r>
              <a:rPr lang="pl-PL" kern="0" dirty="0" smtClean="0">
                <a:solidFill>
                  <a:srgbClr val="000000"/>
                </a:solidFill>
                <a:ea typeface="Microsoft YaHei" pitchFamily="2"/>
                <a:cs typeface="Arial" pitchFamily="2"/>
              </a:rPr>
              <a:t>Vhodný pro velké podniky.</a:t>
            </a:r>
          </a:p>
          <a:p>
            <a:pPr lvl="0">
              <a:spcBef>
                <a:spcPts val="799"/>
              </a:spcBef>
              <a:buClr>
                <a:srgbClr val="000000"/>
              </a:buClr>
              <a:buSzPct val="100000"/>
              <a:buFont typeface="Wingdings" panose="05000000000000000000" pitchFamily="2" charset="2"/>
              <a:buChar char="ü"/>
              <a:tabLst>
                <a:tab pos="571320" algn="l"/>
                <a:tab pos="1485719" algn="l"/>
                <a:tab pos="2400119" algn="l"/>
                <a:tab pos="3314519" algn="l"/>
                <a:tab pos="4228919" algn="l"/>
                <a:tab pos="5143320" algn="l"/>
                <a:tab pos="6057720" algn="l"/>
                <a:tab pos="6972120" algn="l"/>
                <a:tab pos="7886520" algn="l"/>
                <a:tab pos="8800920" algn="l"/>
                <a:tab pos="9715320" algn="l"/>
              </a:tabLst>
            </a:pPr>
            <a:r>
              <a:rPr lang="pl-PL" kern="0" dirty="0" smtClean="0">
                <a:solidFill>
                  <a:srgbClr val="000000"/>
                </a:solidFill>
                <a:ea typeface="Microsoft YaHei" pitchFamily="2"/>
                <a:cs typeface="Arial" pitchFamily="2"/>
              </a:rPr>
              <a:t>Nejsložitější organizační struktura, skládá se z části liniové a štábu, který zajišťuje odborné řízení podřízených.</a:t>
            </a:r>
          </a:p>
          <a:p>
            <a:pPr lvl="0">
              <a:spcBef>
                <a:spcPts val="799"/>
              </a:spcBef>
              <a:buClr>
                <a:srgbClr val="000000"/>
              </a:buClr>
              <a:buSzPct val="100000"/>
              <a:buFont typeface="Wingdings" panose="05000000000000000000" pitchFamily="2" charset="2"/>
              <a:buChar char="ü"/>
              <a:tabLst>
                <a:tab pos="571320" algn="l"/>
                <a:tab pos="1485719" algn="l"/>
                <a:tab pos="2400119" algn="l"/>
                <a:tab pos="3314519" algn="l"/>
                <a:tab pos="4228919" algn="l"/>
                <a:tab pos="5143320" algn="l"/>
                <a:tab pos="6057720" algn="l"/>
                <a:tab pos="6972120" algn="l"/>
                <a:tab pos="7886520" algn="l"/>
                <a:tab pos="8800920" algn="l"/>
                <a:tab pos="9715320" algn="l"/>
              </a:tabLst>
            </a:pPr>
            <a:endParaRPr lang="pl-PL" kern="0" dirty="0">
              <a:solidFill>
                <a:srgbClr val="000000"/>
              </a:solidFill>
              <a:ea typeface="Microsoft YaHei" pitchFamily="2"/>
              <a:cs typeface="Arial" pitchFamily="2"/>
            </a:endParaRPr>
          </a:p>
          <a:p>
            <a:pPr marL="0" lvl="0" indent="0">
              <a:spcBef>
                <a:spcPts val="799"/>
              </a:spcBef>
              <a:buClr>
                <a:srgbClr val="000000"/>
              </a:buClr>
              <a:buSzPct val="100000"/>
              <a:buNone/>
              <a:tabLst>
                <a:tab pos="571320" algn="l"/>
                <a:tab pos="1485719" algn="l"/>
                <a:tab pos="2400119" algn="l"/>
                <a:tab pos="3314519" algn="l"/>
                <a:tab pos="4228919" algn="l"/>
                <a:tab pos="5143320" algn="l"/>
                <a:tab pos="6057720" algn="l"/>
                <a:tab pos="6972120" algn="l"/>
                <a:tab pos="7886520" algn="l"/>
                <a:tab pos="8800920" algn="l"/>
                <a:tab pos="9715320" algn="l"/>
              </a:tabLst>
            </a:pPr>
            <a:r>
              <a:rPr lang="pl-PL" kern="0" dirty="0" smtClean="0">
                <a:solidFill>
                  <a:srgbClr val="C00000"/>
                </a:solidFill>
                <a:ea typeface="Microsoft YaHei" pitchFamily="2"/>
                <a:cs typeface="Arial" pitchFamily="2"/>
              </a:rPr>
              <a:t>Výhody – </a:t>
            </a:r>
            <a:r>
              <a:rPr lang="pl-PL" kern="0" dirty="0" smtClean="0">
                <a:solidFill>
                  <a:srgbClr val="000000"/>
                </a:solidFill>
                <a:ea typeface="Microsoft YaHei" pitchFamily="2"/>
                <a:cs typeface="Arial" pitchFamily="2"/>
              </a:rPr>
              <a:t>koordinace čiností, informační kanály způsob jejich předávání mezi útvary</a:t>
            </a:r>
          </a:p>
          <a:p>
            <a:pPr marL="0" lvl="0" indent="0">
              <a:spcBef>
                <a:spcPts val="799"/>
              </a:spcBef>
              <a:buClr>
                <a:srgbClr val="000000"/>
              </a:buClr>
              <a:buSzPct val="100000"/>
              <a:buNone/>
              <a:tabLst>
                <a:tab pos="571320" algn="l"/>
                <a:tab pos="1485719" algn="l"/>
                <a:tab pos="2400119" algn="l"/>
                <a:tab pos="3314519" algn="l"/>
                <a:tab pos="4228919" algn="l"/>
                <a:tab pos="5143320" algn="l"/>
                <a:tab pos="6057720" algn="l"/>
                <a:tab pos="6972120" algn="l"/>
                <a:tab pos="7886520" algn="l"/>
                <a:tab pos="8800920" algn="l"/>
                <a:tab pos="9715320" algn="l"/>
              </a:tabLst>
            </a:pPr>
            <a:r>
              <a:rPr lang="pl-PL" kern="0" dirty="0" smtClean="0">
                <a:solidFill>
                  <a:srgbClr val="C00000"/>
                </a:solidFill>
                <a:ea typeface="Microsoft YaHei" pitchFamily="2"/>
                <a:cs typeface="Arial" pitchFamily="2"/>
              </a:rPr>
              <a:t>Nevýhody – </a:t>
            </a:r>
            <a:r>
              <a:rPr lang="pl-PL" kern="0" dirty="0" smtClean="0">
                <a:solidFill>
                  <a:srgbClr val="000000"/>
                </a:solidFill>
                <a:ea typeface="Microsoft YaHei" pitchFamily="2"/>
                <a:cs typeface="Arial" pitchFamily="2"/>
              </a:rPr>
              <a:t>zatěžování liniových vedoucích příliš velkým množstvím odborných informací</a:t>
            </a:r>
            <a:endParaRPr lang="pl-PL" kern="0" dirty="0">
              <a:solidFill>
                <a:srgbClr val="000000"/>
              </a:solidFill>
              <a:ea typeface="Microsoft YaHei" pitchFamily="2"/>
              <a:cs typeface="Arial" pitchFamily="2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41818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692696"/>
            <a:ext cx="7772400" cy="744112"/>
          </a:xfrm>
        </p:spPr>
        <p:txBody>
          <a:bodyPr/>
          <a:lstStyle/>
          <a:p>
            <a:r>
              <a:rPr lang="cs-CZ" sz="360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</a:rPr>
              <a:t>Liniově štábní struktura</a:t>
            </a:r>
            <a:endParaRPr lang="cs-CZ" sz="3600" dirty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  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7966" y="2060848"/>
            <a:ext cx="6188075" cy="4067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8898046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7772400" cy="1362456"/>
          </a:xfrm>
        </p:spPr>
        <p:txBody>
          <a:bodyPr/>
          <a:lstStyle/>
          <a:p>
            <a:r>
              <a:rPr lang="cs-CZ" sz="360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</a:rPr>
              <a:t>Další stupně řízení podniku</a:t>
            </a:r>
            <a:endParaRPr lang="cs-CZ" sz="3600" dirty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9552" y="1988840"/>
            <a:ext cx="7920880" cy="4752528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endParaRPr lang="cs-CZ" dirty="0" smtClean="0">
              <a:solidFill>
                <a:srgbClr val="C00000"/>
              </a:solidFill>
            </a:endParaRPr>
          </a:p>
          <a:p>
            <a:pPr marL="457200" indent="-457200">
              <a:buFont typeface="+mj-lt"/>
              <a:buAutoNum type="arabicPeriod"/>
            </a:pPr>
            <a:r>
              <a:rPr lang="cs-CZ" sz="2800" dirty="0" smtClean="0">
                <a:solidFill>
                  <a:srgbClr val="C00000"/>
                </a:solidFill>
              </a:rPr>
              <a:t>Dílna – </a:t>
            </a:r>
            <a:r>
              <a:rPr lang="cs-CZ" sz="2800" dirty="0" smtClean="0"/>
              <a:t>základní organizační stupeň, řídí ji vedoucí dílny, směnoví mistři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800" dirty="0" smtClean="0">
                <a:solidFill>
                  <a:srgbClr val="C00000"/>
                </a:solidFill>
              </a:rPr>
              <a:t>Provoz – </a:t>
            </a:r>
            <a:r>
              <a:rPr lang="cs-CZ" sz="2800" dirty="0" smtClean="0"/>
              <a:t>vyšší organizační stupeň, probíhá v něm ucelování větší části výroby, v čele je vedoucí provozu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800" dirty="0" smtClean="0">
                <a:solidFill>
                  <a:srgbClr val="C00000"/>
                </a:solidFill>
              </a:rPr>
              <a:t>Závod – </a:t>
            </a:r>
            <a:r>
              <a:rPr lang="cs-CZ" sz="2800" dirty="0" smtClean="0"/>
              <a:t>představuje v celku funkční celek, v čele top manažer řídí manažery jednotlivých útvarů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90624196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960136"/>
          </a:xfrm>
        </p:spPr>
        <p:txBody>
          <a:bodyPr/>
          <a:lstStyle/>
          <a:p>
            <a:r>
              <a:rPr lang="cs-CZ" sz="360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</a:rPr>
              <a:t>Informace</a:t>
            </a:r>
            <a:br>
              <a:rPr lang="cs-CZ" sz="360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</a:rPr>
            </a:br>
            <a:endParaRPr lang="cs-CZ" sz="3600" dirty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9552" y="1916832"/>
            <a:ext cx="7772400" cy="3532648"/>
          </a:xfrm>
        </p:spPr>
        <p:txBody>
          <a:bodyPr>
            <a:normAutofit/>
          </a:bodyPr>
          <a:lstStyle/>
          <a:p>
            <a:r>
              <a:rPr lang="cs-CZ" dirty="0" smtClean="0"/>
              <a:t>Řízení podniku nelze uskutečňovat bez potřebných informací. Informace propojují řídící a </a:t>
            </a:r>
            <a:r>
              <a:rPr lang="cs-CZ" dirty="0"/>
              <a:t>ř</a:t>
            </a:r>
            <a:r>
              <a:rPr lang="cs-CZ" dirty="0" smtClean="0"/>
              <a:t>ízenou složku organizační struktury podniku.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cs-CZ" dirty="0" smtClean="0"/>
              <a:t>Ekonomické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cs-CZ" dirty="0" smtClean="0"/>
              <a:t>Technické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cs-CZ" dirty="0" smtClean="0"/>
              <a:t>Obchodní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cs-CZ" dirty="0" smtClean="0"/>
              <a:t>Výrobní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cs-CZ" dirty="0" smtClean="0"/>
              <a:t>Právní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cs-CZ" dirty="0"/>
              <a:t>F</a:t>
            </a:r>
            <a:r>
              <a:rPr lang="cs-CZ" dirty="0" smtClean="0"/>
              <a:t>inanční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7472831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888128"/>
          </a:xfrm>
        </p:spPr>
        <p:txBody>
          <a:bodyPr/>
          <a:lstStyle/>
          <a:p>
            <a:r>
              <a:rPr lang="cs-CZ" sz="360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</a:rPr>
              <a:t>Podnikatelský záměr</a:t>
            </a:r>
            <a:endParaRPr lang="cs-CZ" sz="3600" dirty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3604656"/>
          </a:xfrm>
        </p:spPr>
        <p:txBody>
          <a:bodyPr>
            <a:normAutofit/>
          </a:bodyPr>
          <a:lstStyle/>
          <a:p>
            <a:r>
              <a:rPr lang="cs-CZ" sz="2400" dirty="0" smtClean="0"/>
              <a:t>Informace související se založením podniku: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cs-CZ" sz="2400" dirty="0" smtClean="0"/>
              <a:t>Vymezení předmětu podnikání – na základě průzkumu trhu zjistit, zda je místo na trhu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cs-CZ" sz="2400" dirty="0" smtClean="0"/>
              <a:t>Strategický plán – finance – jaké zdroje budou k dispozici a nebo je možné získat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cs-CZ" sz="2400" dirty="0" smtClean="0"/>
              <a:t>Sociálně psychologické předpoklady pro podnikání</a:t>
            </a:r>
          </a:p>
          <a:p>
            <a:endParaRPr lang="cs-CZ" sz="2400" dirty="0"/>
          </a:p>
          <a:p>
            <a:r>
              <a:rPr lang="cs-CZ" sz="2400" dirty="0" smtClean="0">
                <a:solidFill>
                  <a:srgbClr val="C00000"/>
                </a:solidFill>
              </a:rPr>
              <a:t>Podnikatelské riziko trvá !!!	   Riziko neúspěchu trvá!!!</a:t>
            </a:r>
            <a:endParaRPr lang="cs-CZ" sz="24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382664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11560" y="964207"/>
            <a:ext cx="7920880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/>
              <a:t>Anotace:</a:t>
            </a:r>
          </a:p>
          <a:p>
            <a:r>
              <a:rPr lang="cs-CZ" dirty="0" smtClean="0"/>
              <a:t>Podnik </a:t>
            </a:r>
            <a:r>
              <a:rPr lang="cs-CZ" dirty="0"/>
              <a:t>je společenství lidí a prostředků, které jsou spojeny za účelem zabezpečování různých činností za účelem zajištění vlastního prospěchu. Znalost základních forem podnikání, jejich výhody a </a:t>
            </a:r>
            <a:r>
              <a:rPr lang="cs-CZ" dirty="0" smtClean="0"/>
              <a:t>nevýhody, organizační struktury </a:t>
            </a:r>
            <a:r>
              <a:rPr lang="cs-CZ" dirty="0"/>
              <a:t>usnadní výběr formy podnikání. Zásadní rozhodování nelze uskutečňovat bez potřebných informací. Tento učební materiál obsahuje obecné pojetí podniku, ukazuje možnosti právních forem </a:t>
            </a:r>
            <a:r>
              <a:rPr lang="cs-CZ" dirty="0" smtClean="0"/>
              <a:t>podnikání.</a:t>
            </a:r>
            <a:endParaRPr lang="cs-CZ" b="1" dirty="0"/>
          </a:p>
          <a:p>
            <a:endParaRPr lang="cs-CZ" b="1" dirty="0" smtClean="0"/>
          </a:p>
          <a:p>
            <a:r>
              <a:rPr lang="cs-CZ" b="1" dirty="0" smtClean="0"/>
              <a:t>Použité </a:t>
            </a:r>
            <a:r>
              <a:rPr lang="cs-CZ" b="1" dirty="0"/>
              <a:t>zdroje:</a:t>
            </a:r>
          </a:p>
          <a:p>
            <a:r>
              <a:rPr lang="cs-CZ" dirty="0"/>
              <a:t>PREISLEROVÁ, Ing. Dagmar. Ekonomika: pro střední školy, pro podnikatele. Brno: MC nakladatelství, Moldavská 11, 625 00 Brno, 1998</a:t>
            </a:r>
            <a:r>
              <a:rPr lang="cs-CZ" dirty="0" smtClean="0"/>
              <a:t>.</a:t>
            </a:r>
          </a:p>
          <a:p>
            <a:r>
              <a:rPr lang="cs-CZ" dirty="0"/>
              <a:t>MACH, Josef. Ekonomika pro SOU 2. díl. Praha: Fortuna, 1999. ISBN 80-7168-671-9.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r>
              <a:rPr lang="cs-CZ" dirty="0"/>
              <a:t>Pokud není uvedeno jinak, použitý materiál je z vlastních zdrojů autora.</a:t>
            </a:r>
          </a:p>
        </p:txBody>
      </p:sp>
    </p:spTree>
    <p:extLst>
      <p:ext uri="{BB962C8B-B14F-4D97-AF65-F5344CB8AC3E}">
        <p14:creationId xmlns:p14="http://schemas.microsoft.com/office/powerpoint/2010/main" val="2503716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Lékárna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18220</TotalTime>
  <Words>684</Words>
  <Application>Microsoft Office PowerPoint</Application>
  <PresentationFormat>Předvádění na obrazovce (4:3)</PresentationFormat>
  <Paragraphs>137</Paragraphs>
  <Slides>19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0" baseType="lpstr">
      <vt:lpstr>Tok</vt:lpstr>
      <vt:lpstr>Prezentace aplikace PowerPoint</vt:lpstr>
      <vt:lpstr>Prezentace aplikace PowerPoint</vt:lpstr>
      <vt:lpstr>Podnik</vt:lpstr>
      <vt:lpstr>Organizace podniku</vt:lpstr>
      <vt:lpstr>Rozpětí řízení</vt:lpstr>
      <vt:lpstr>Rozpětí řízení</vt:lpstr>
      <vt:lpstr>Organizační struktury</vt:lpstr>
      <vt:lpstr>Organizace podniku</vt:lpstr>
      <vt:lpstr>Organizační struktury podniku</vt:lpstr>
      <vt:lpstr>Liniový způsob organizace</vt:lpstr>
      <vt:lpstr>Liniový způsob organizace</vt:lpstr>
      <vt:lpstr>Funkcionální způsob organizace </vt:lpstr>
      <vt:lpstr>Funkcionální způsob organizace</vt:lpstr>
      <vt:lpstr>Liniově štábní způsob organizací</vt:lpstr>
      <vt:lpstr>Liniově štábní struktura</vt:lpstr>
      <vt:lpstr>Další stupně řízení podniku</vt:lpstr>
      <vt:lpstr>Informace </vt:lpstr>
      <vt:lpstr>Podnikatelský záměr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NB3</dc:creator>
  <cp:lastModifiedBy>NB1</cp:lastModifiedBy>
  <cp:revision>242</cp:revision>
  <dcterms:created xsi:type="dcterms:W3CDTF">2013-01-11T17:11:37Z</dcterms:created>
  <dcterms:modified xsi:type="dcterms:W3CDTF">2014-10-05T21:34:09Z</dcterms:modified>
</cp:coreProperties>
</file>