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307" r:id="rId6"/>
    <p:sldId id="295" r:id="rId7"/>
    <p:sldId id="297" r:id="rId8"/>
    <p:sldId id="309" r:id="rId9"/>
    <p:sldId id="293" r:id="rId10"/>
    <p:sldId id="310" r:id="rId11"/>
    <p:sldId id="294" r:id="rId12"/>
    <p:sldId id="308" r:id="rId13"/>
    <p:sldId id="299" r:id="rId14"/>
    <p:sldId id="312" r:id="rId15"/>
    <p:sldId id="311" r:id="rId16"/>
    <p:sldId id="313" r:id="rId17"/>
    <p:sldId id="314" r:id="rId18"/>
    <p:sldId id="315" r:id="rId19"/>
    <p:sldId id="28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70284" y="3429000"/>
            <a:ext cx="58674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Odměňování pracovníků					</a:t>
            </a:r>
          </a:p>
          <a:p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	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	</a:t>
            </a:r>
            <a:r>
              <a:rPr lang="cs-CZ" sz="3200" b="1" dirty="0">
                <a:solidFill>
                  <a:schemeClr val="bg2">
                    <a:lumMod val="10000"/>
                  </a:schemeClr>
                </a:solidFill>
              </a:rPr>
              <a:t>T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ržní úspěšnost</a:t>
            </a:r>
          </a:p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692696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VI-2-17-08_Odměňování pracovníků – Tržní úspěšnost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1.10.2013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361580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3861" y="508518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Odměňování pracovníků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5141" y="582442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7961" y="2196683"/>
            <a:ext cx="8048058" cy="2739211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Mzda, plat, tržní úspěšnost, mzdový tarif, pracovní podmínky,  pracovní smlouva, pracovní výkonnost, pracovní smlouva, odměna z dohody,  splatnost a výplata, prodlení a promlčení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Odměňování pracovníků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65176"/>
            <a:ext cx="8229600" cy="44797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Mzdou </a:t>
            </a:r>
            <a:r>
              <a:rPr lang="cs-CZ" dirty="0" smtClean="0"/>
              <a:t>se rozumí peněžité, výjimečně naturální plnění poskytnuté zaměstnavatelem zaměstnanci za vykonanou práci.</a:t>
            </a:r>
          </a:p>
          <a:p>
            <a:pPr marL="0" indent="0">
              <a:buNone/>
            </a:pPr>
            <a:r>
              <a:rPr lang="cs-CZ" dirty="0" smtClean="0"/>
              <a:t>V tržní ekonomice </a:t>
            </a:r>
            <a:r>
              <a:rPr lang="cs-CZ" dirty="0" smtClean="0">
                <a:solidFill>
                  <a:srgbClr val="C00000"/>
                </a:solidFill>
              </a:rPr>
              <a:t>odměňování zaměstnanců </a:t>
            </a:r>
            <a:r>
              <a:rPr lang="cs-CZ" dirty="0" smtClean="0"/>
              <a:t>vychází ze situace na trhu práce.</a:t>
            </a:r>
          </a:p>
          <a:p>
            <a:pPr marL="0" indent="0">
              <a:buNone/>
            </a:pPr>
            <a:r>
              <a:rPr lang="cs-CZ" dirty="0" smtClean="0"/>
              <a:t>Základní obecnou zásadou odměňování za vykonanou práci je její </a:t>
            </a:r>
            <a:r>
              <a:rPr lang="cs-CZ" dirty="0" smtClean="0">
                <a:solidFill>
                  <a:srgbClr val="C00000"/>
                </a:solidFill>
              </a:rPr>
              <a:t>tržní úspěšnost.</a:t>
            </a:r>
          </a:p>
          <a:p>
            <a:pPr marL="0" indent="0">
              <a:buNone/>
            </a:pPr>
            <a:r>
              <a:rPr lang="cs-CZ" dirty="0" smtClean="0"/>
              <a:t>Tržní úspěšnost práce odráží její </a:t>
            </a:r>
            <a:r>
              <a:rPr lang="cs-CZ" dirty="0" smtClean="0">
                <a:solidFill>
                  <a:srgbClr val="C00000"/>
                </a:solidFill>
              </a:rPr>
              <a:t>význam a potřebnost.</a:t>
            </a:r>
          </a:p>
          <a:p>
            <a:pPr marL="0" indent="0">
              <a:buNone/>
            </a:pPr>
            <a:r>
              <a:rPr lang="cs-CZ" dirty="0" smtClean="0"/>
              <a:t>Čím více budou produkty firem na trhu žádanější, tím vyšší budou tržby z prodeje a tím více se budou </a:t>
            </a:r>
            <a:r>
              <a:rPr lang="cs-CZ" dirty="0" smtClean="0">
                <a:solidFill>
                  <a:srgbClr val="C00000"/>
                </a:solidFill>
              </a:rPr>
              <a:t>moci zvyšovat mzdy.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992888" cy="64807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n-lt"/>
              </a:rPr>
              <a:t>Tržní úspěšnost</a:t>
            </a:r>
            <a:endParaRPr lang="cs-CZ" sz="360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340768"/>
            <a:ext cx="7772400" cy="5040560"/>
          </a:xfrm>
        </p:spPr>
        <p:txBody>
          <a:bodyPr>
            <a:normAutofit/>
          </a:bodyPr>
          <a:lstStyle/>
          <a:p>
            <a:r>
              <a:rPr lang="cs-CZ" dirty="0" smtClean="0"/>
              <a:t>Mzdové otázky v podnikové sféře jsou upraveny v</a:t>
            </a:r>
            <a:r>
              <a:rPr lang="cs-CZ" dirty="0" smtClean="0">
                <a:solidFill>
                  <a:srgbClr val="C00000"/>
                </a:solidFill>
              </a:rPr>
              <a:t> mzdových předpisech, v kolektivních smlouvách a v pracovních smlouvách.</a:t>
            </a:r>
          </a:p>
          <a:p>
            <a:r>
              <a:rPr lang="cs-CZ" sz="2200" dirty="0" smtClean="0">
                <a:solidFill>
                  <a:srgbClr val="C00000"/>
                </a:solidFill>
              </a:rPr>
              <a:t>Platí zásada, </a:t>
            </a:r>
            <a:r>
              <a:rPr lang="cs-CZ" sz="2200" dirty="0" smtClean="0">
                <a:solidFill>
                  <a:schemeClr val="tx1"/>
                </a:solidFill>
              </a:rPr>
              <a:t>že nároky příslušící zaměstnancům podle dokumentů vydaných podnikem </a:t>
            </a:r>
            <a:r>
              <a:rPr lang="cs-CZ" sz="2200" dirty="0" smtClean="0">
                <a:solidFill>
                  <a:srgbClr val="C00000"/>
                </a:solidFill>
              </a:rPr>
              <a:t>nemohou být nižší, </a:t>
            </a:r>
            <a:r>
              <a:rPr lang="cs-CZ" sz="2200" dirty="0" smtClean="0">
                <a:solidFill>
                  <a:schemeClr val="tx1"/>
                </a:solidFill>
              </a:rPr>
              <a:t>než nároky, které jim přísluší podle dokumentů vydaných státními orgány.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Základní omezení ze strany státu v mzdové politice: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200" dirty="0" smtClean="0">
                <a:solidFill>
                  <a:schemeClr val="tx1"/>
                </a:solidFill>
              </a:rPr>
              <a:t>Výše minimální mzdy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Délka pracovního týdne a dovolené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200" dirty="0" smtClean="0">
                <a:solidFill>
                  <a:schemeClr val="tx1"/>
                </a:solidFill>
              </a:rPr>
              <a:t>Stanovení minimálních mzdových příplatků za přesčasovou práci, práci o sobotách a nedělích, práci v noci.</a:t>
            </a:r>
            <a:endParaRPr lang="cs-CZ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484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851648" cy="1008112"/>
          </a:xfrm>
        </p:spPr>
        <p:txBody>
          <a:bodyPr>
            <a:normAutofit/>
          </a:bodyPr>
          <a:lstStyle/>
          <a:p>
            <a:pPr algn="l"/>
            <a:r>
              <a:rPr lang="cs-CZ" sz="3600" dirty="0">
                <a:solidFill>
                  <a:schemeClr val="tx1"/>
                </a:solidFill>
                <a:effectLst/>
                <a:latin typeface="+mn-lt"/>
              </a:rPr>
              <a:t>Tržní úspěšnost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1916832"/>
            <a:ext cx="8143056" cy="460851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Tržní úspěšnost ovlivňují zejména tyto </a:t>
            </a:r>
            <a:r>
              <a:rPr lang="cs-CZ" dirty="0" smtClean="0">
                <a:solidFill>
                  <a:srgbClr val="C00000"/>
                </a:solidFill>
              </a:rPr>
              <a:t>činitele: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Druh práce (pracovní funkce)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Množství práce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Jakost práce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Namáhavost práce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Stav hospodaření podniku.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Každý podnik si vytváří svůj systém odměňování za vykonanou práci </a:t>
            </a:r>
            <a:r>
              <a:rPr lang="cs-CZ" sz="2800" dirty="0" smtClean="0">
                <a:solidFill>
                  <a:srgbClr val="C00000"/>
                </a:solidFill>
              </a:rPr>
              <a:t>(mzdová soustava).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639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772400" cy="64807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Plat a mzda</a:t>
            </a:r>
            <a:endParaRPr lang="cs-CZ" sz="36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196752"/>
            <a:ext cx="7772400" cy="5040560"/>
          </a:xfrm>
        </p:spPr>
        <p:txBody>
          <a:bodyPr>
            <a:no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Odměňování </a:t>
            </a:r>
            <a:r>
              <a:rPr lang="cs-CZ" sz="2600" dirty="0"/>
              <a:t>za práci zaměstnanců v pracovním poměru je v současné době upraveno přímo v </a:t>
            </a:r>
            <a:r>
              <a:rPr lang="cs-CZ" sz="2600" dirty="0">
                <a:solidFill>
                  <a:srgbClr val="C00000"/>
                </a:solidFill>
              </a:rPr>
              <a:t>zákoníku práce. </a:t>
            </a:r>
            <a:r>
              <a:rPr lang="cs-CZ" sz="2600" dirty="0"/>
              <a:t>Dříve se řídilo dvěma samostatnými zákony (zákon o mzdě a zákon o platu</a:t>
            </a:r>
            <a:r>
              <a:rPr lang="cs-CZ" sz="2600" dirty="0" smtClean="0"/>
              <a:t>).</a:t>
            </a:r>
          </a:p>
          <a:p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89473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90120" cy="792088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Plat a mzda</a:t>
            </a:r>
            <a:endParaRPr lang="cs-CZ" sz="36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700808"/>
            <a:ext cx="7772400" cy="4612768"/>
          </a:xfrm>
        </p:spPr>
        <p:txBody>
          <a:bodyPr>
            <a:noAutofit/>
          </a:bodyPr>
          <a:lstStyle/>
          <a:p>
            <a:pPr fontAlgn="base"/>
            <a:r>
              <a:rPr lang="cs-CZ" sz="2400" b="1" dirty="0"/>
              <a:t>Plat </a:t>
            </a:r>
            <a:r>
              <a:rPr lang="cs-CZ" sz="2400" dirty="0"/>
              <a:t>- Platem jsou odměňování zaměstnanci – státu, územních samosprávných celků (krajů a obcí), státních fondů, příspěvkových organizací, </a:t>
            </a:r>
            <a:r>
              <a:rPr lang="cs-CZ" sz="2400" dirty="0" smtClean="0"/>
              <a:t>školských </a:t>
            </a:r>
            <a:r>
              <a:rPr lang="cs-CZ" sz="2400" dirty="0"/>
              <a:t>právnických osob zřízených Ministerstvem školství, mládeže a tělovýchovy, krajem nebo obcí a veřejných neziskových ústavních zdravotnických zařízení.</a:t>
            </a:r>
          </a:p>
          <a:p>
            <a:pPr fontAlgn="base"/>
            <a:r>
              <a:rPr lang="cs-CZ" sz="2400" b="1" dirty="0"/>
              <a:t>Mzdu </a:t>
            </a:r>
            <a:r>
              <a:rPr lang="cs-CZ" sz="2400" dirty="0"/>
              <a:t>- Mzdou jsou odměňováni zaměstnanci ostatních zaměstnavatelů. Mzdou se rozumí </a:t>
            </a:r>
            <a:r>
              <a:rPr lang="cs-CZ" sz="2400" b="1" dirty="0"/>
              <a:t>peněžitá plnění nebo plnění peněžité hodnoty</a:t>
            </a:r>
            <a:r>
              <a:rPr lang="cs-CZ" sz="2400" dirty="0"/>
              <a:t> (</a:t>
            </a:r>
            <a:r>
              <a:rPr lang="cs-CZ" sz="2400" dirty="0" smtClean="0"/>
              <a:t>naturální mzdy</a:t>
            </a:r>
            <a:r>
              <a:rPr lang="cs-CZ" sz="2400" dirty="0"/>
              <a:t>) </a:t>
            </a:r>
            <a:r>
              <a:rPr lang="cs-CZ" sz="2400" b="1" dirty="0"/>
              <a:t>poskytované zaměstnavatelem zaměstnanci za vykonanou práci</a:t>
            </a:r>
            <a:r>
              <a:rPr lang="cs-CZ" sz="2400" dirty="0"/>
              <a:t>.</a:t>
            </a:r>
          </a:p>
          <a:p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365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Plat a mzda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12568"/>
          </a:xfrm>
        </p:spPr>
        <p:txBody>
          <a:bodyPr>
            <a:normAutofit/>
          </a:bodyPr>
          <a:lstStyle/>
          <a:p>
            <a:pPr marL="0" lvl="0" indent="0">
              <a:buClr>
                <a:srgbClr val="B5AE53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Mzda a plat se poskytují </a:t>
            </a:r>
            <a:r>
              <a:rPr lang="cs-CZ" dirty="0" smtClean="0">
                <a:solidFill>
                  <a:prstClr val="black"/>
                </a:solidFill>
              </a:rPr>
              <a:t>podle:</a:t>
            </a:r>
          </a:p>
          <a:p>
            <a:pPr lvl="0">
              <a:buClr>
                <a:srgbClr val="B5AE53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prstClr val="black"/>
                </a:solidFill>
              </a:rPr>
              <a:t>složitosti,</a:t>
            </a:r>
          </a:p>
          <a:p>
            <a:pPr lvl="0">
              <a:buClr>
                <a:srgbClr val="B5AE53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odpovědnosti a namáhavosti práce, </a:t>
            </a:r>
            <a:endParaRPr lang="cs-CZ" dirty="0" smtClean="0">
              <a:solidFill>
                <a:prstClr val="black"/>
              </a:solidFill>
            </a:endParaRPr>
          </a:p>
          <a:p>
            <a:pPr lvl="0">
              <a:buClr>
                <a:srgbClr val="B5AE53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prstClr val="black"/>
                </a:solidFill>
              </a:rPr>
              <a:t>podle </a:t>
            </a:r>
            <a:r>
              <a:rPr lang="cs-CZ" dirty="0">
                <a:solidFill>
                  <a:prstClr val="black"/>
                </a:solidFill>
              </a:rPr>
              <a:t>obtížnosti pracovních podmínek, </a:t>
            </a:r>
            <a:endParaRPr lang="cs-CZ" dirty="0" smtClean="0">
              <a:solidFill>
                <a:prstClr val="black"/>
              </a:solidFill>
            </a:endParaRPr>
          </a:p>
          <a:p>
            <a:pPr lvl="0">
              <a:buClr>
                <a:srgbClr val="B5AE53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prstClr val="black"/>
                </a:solidFill>
              </a:rPr>
              <a:t>podle </a:t>
            </a:r>
            <a:r>
              <a:rPr lang="cs-CZ" dirty="0">
                <a:solidFill>
                  <a:prstClr val="black"/>
                </a:solidFill>
              </a:rPr>
              <a:t>pracovní výkonnosti a dosahovaných pracovních výsledků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Clr>
                <a:srgbClr val="B5AE53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772400" cy="60009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Plat a mzda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412776"/>
            <a:ext cx="7772400" cy="4752528"/>
          </a:xfrm>
        </p:spPr>
        <p:txBody>
          <a:bodyPr>
            <a:normAutofit/>
          </a:bodyPr>
          <a:lstStyle/>
          <a:p>
            <a:r>
              <a:rPr lang="cs-CZ" dirty="0"/>
              <a:t> </a:t>
            </a:r>
            <a:r>
              <a:rPr lang="cs-CZ" b="1" dirty="0"/>
              <a:t>Složitost, odpovědnost a namáhavost práce</a:t>
            </a:r>
            <a:r>
              <a:rPr lang="cs-CZ" dirty="0"/>
              <a:t> se </a:t>
            </a:r>
            <a:r>
              <a:rPr lang="cs-CZ" dirty="0" smtClean="0"/>
              <a:t>posuzuje: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podle </a:t>
            </a:r>
            <a:r>
              <a:rPr lang="cs-CZ" dirty="0"/>
              <a:t>vzdělání a praktických znalostí a dovedností potřebných pro výkon této práce, </a:t>
            </a:r>
            <a:endParaRPr lang="cs-CZ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podle </a:t>
            </a:r>
            <a:r>
              <a:rPr lang="cs-CZ" dirty="0"/>
              <a:t>složitosti předmětu práce a pracovní činnosti, </a:t>
            </a:r>
            <a:endParaRPr lang="cs-CZ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podle </a:t>
            </a:r>
            <a:r>
              <a:rPr lang="cs-CZ" dirty="0"/>
              <a:t>organizační a řídící náročnosti, </a:t>
            </a:r>
            <a:endParaRPr lang="cs-CZ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podle </a:t>
            </a:r>
            <a:r>
              <a:rPr lang="cs-CZ" dirty="0"/>
              <a:t>míry odpovědnosti za škody, zdraví a bezpečnost</a:t>
            </a:r>
            <a:r>
              <a:rPr lang="cs-CZ" dirty="0" smtClean="0"/>
              <a:t>,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 </a:t>
            </a:r>
            <a:r>
              <a:rPr lang="cs-CZ" dirty="0"/>
              <a:t>podle fyzické, smyslové a duševní zátěže a působení negativních vlivů práce.</a:t>
            </a:r>
          </a:p>
        </p:txBody>
      </p:sp>
    </p:spTree>
    <p:extLst>
      <p:ext uri="{BB962C8B-B14F-4D97-AF65-F5344CB8AC3E}">
        <p14:creationId xmlns:p14="http://schemas.microsoft.com/office/powerpoint/2010/main" val="810898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99672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Plat a mzda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1896" y="2204864"/>
            <a:ext cx="81191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Pracovní podmínky</a:t>
            </a:r>
            <a:r>
              <a:rPr lang="cs-CZ" sz="2400" dirty="0"/>
              <a:t> se </a:t>
            </a:r>
            <a:r>
              <a:rPr lang="cs-CZ" sz="2400" dirty="0" smtClean="0"/>
              <a:t>posuzují: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 </a:t>
            </a:r>
            <a:r>
              <a:rPr lang="cs-CZ" sz="2400" dirty="0"/>
              <a:t>podle obtížnosti pracovních režimů vyplývajících z rozvržení pracovní doby, například do směn, dnů pracovního klidu, na práci v noci nebo práci přesčas</a:t>
            </a:r>
            <a:r>
              <a:rPr lang="cs-CZ" sz="2400" dirty="0" smtClean="0"/>
              <a:t>,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 </a:t>
            </a:r>
            <a:r>
              <a:rPr lang="cs-CZ" sz="2400" dirty="0"/>
              <a:t>podle škodlivosti nebo obtížnosti dané působením jiných negativních vlivů pracovního prostředí a </a:t>
            </a: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podle </a:t>
            </a:r>
            <a:r>
              <a:rPr lang="cs-CZ" sz="2400" dirty="0"/>
              <a:t>rizikovosti pracovního prostředí.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08071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01515"/>
            <a:ext cx="7600638" cy="816120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prstClr val="black"/>
                </a:solidFill>
                <a:effectLst/>
                <a:latin typeface="Constantia"/>
              </a:rPr>
              <a:t>Plat a mzda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772816"/>
            <a:ext cx="7772400" cy="4036704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/>
              <a:t> </a:t>
            </a:r>
            <a:r>
              <a:rPr lang="cs-CZ" sz="2800" b="1" dirty="0"/>
              <a:t>Pracovní výkonnost</a:t>
            </a:r>
            <a:r>
              <a:rPr lang="cs-CZ" sz="2800" dirty="0"/>
              <a:t> se posuzuje </a:t>
            </a:r>
            <a:r>
              <a:rPr lang="cs-CZ" sz="2800" dirty="0" smtClean="0"/>
              <a:t>podle: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800" dirty="0" smtClean="0"/>
              <a:t> </a:t>
            </a:r>
            <a:r>
              <a:rPr lang="cs-CZ" sz="2800" dirty="0"/>
              <a:t>intenzity a kvality prováděných prací, </a:t>
            </a:r>
            <a:endParaRPr lang="cs-CZ" sz="2800" dirty="0" smtClean="0"/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800" dirty="0" smtClean="0"/>
              <a:t>pracovních </a:t>
            </a:r>
            <a:r>
              <a:rPr lang="cs-CZ" sz="2800" dirty="0"/>
              <a:t>schopností a pracovní způsobilosti </a:t>
            </a:r>
            <a:r>
              <a:rPr lang="cs-CZ" sz="2800" dirty="0" smtClean="0"/>
              <a:t>a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800" dirty="0" smtClean="0"/>
              <a:t> </a:t>
            </a:r>
            <a:r>
              <a:rPr lang="cs-CZ" sz="2800" dirty="0"/>
              <a:t>výsledky práce se posuzují podle množství a kvality.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							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						</a:t>
            </a:r>
            <a:endParaRPr lang="cs-CZ" sz="2800" dirty="0"/>
          </a:p>
          <a:p>
            <a:r>
              <a:rPr lang="cs-CZ" sz="2800" dirty="0"/>
              <a:t>	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743575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Plat a mzda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Zaměstnavatelé musí </a:t>
            </a:r>
            <a:r>
              <a:rPr lang="cs-CZ" b="1" dirty="0"/>
              <a:t>za práci stejné hodnoty stanovit zaměstnancům stejnou mzdu a plat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Stejnou </a:t>
            </a:r>
            <a:r>
              <a:rPr lang="cs-CZ" dirty="0"/>
              <a:t>prací nebo prací stejné hodnoty se rozumí práce stejné nebo srovnatelné složitosti, odpovědnosti a namáhavosti, která se koná ve stejných nebo srovnatelných pracovních podmínkách, při stejné nebo srovnatelné pracovní výkonnosti a výsledcích práce.</a:t>
            </a:r>
          </a:p>
        </p:txBody>
      </p:sp>
    </p:spTree>
    <p:extLst>
      <p:ext uri="{BB962C8B-B14F-4D97-AF65-F5344CB8AC3E}">
        <p14:creationId xmlns:p14="http://schemas.microsoft.com/office/powerpoint/2010/main" val="84181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772400" cy="744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Pracovní smlouva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556792"/>
            <a:ext cx="7772400" cy="4752528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Pracovní </a:t>
            </a:r>
            <a:r>
              <a:rPr lang="cs-CZ" b="1" dirty="0">
                <a:solidFill>
                  <a:srgbClr val="C00000"/>
                </a:solidFill>
              </a:rPr>
              <a:t>smlouva musí mít písemnou formu</a:t>
            </a:r>
            <a:r>
              <a:rPr lang="cs-CZ" dirty="0">
                <a:solidFill>
                  <a:srgbClr val="C00000"/>
                </a:solidFill>
              </a:rPr>
              <a:t>. 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b="1" dirty="0" smtClean="0"/>
              <a:t>Neobsahuje-li</a:t>
            </a:r>
            <a:r>
              <a:rPr lang="cs-CZ" dirty="0" smtClean="0"/>
              <a:t> </a:t>
            </a:r>
            <a:r>
              <a:rPr lang="cs-CZ" dirty="0"/>
              <a:t>pracovní smlouva údaje o právech a povinnostech vyplývajících z pracovního poměru, </a:t>
            </a:r>
            <a:r>
              <a:rPr lang="cs-CZ" b="1" dirty="0"/>
              <a:t>je zaměstnavatel povinen zaměstnance o nich písemně informovat, </a:t>
            </a:r>
            <a:r>
              <a:rPr lang="cs-CZ" dirty="0"/>
              <a:t>a to nejpozději do 1 měsíce od vzniku pracovního poměru; to platí i o změnách těchto údajů. To se týká i údajů o mzdě a platu. Povinnost písemně informovat zaměstnance o základních právech a povinnostech vyplývajících z pracovního poměru se nevztahuje na </a:t>
            </a:r>
            <a:r>
              <a:rPr lang="cs-CZ" b="1" dirty="0"/>
              <a:t>pracovní poměr na dobu kratší než 1 měsíc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889804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772400" cy="136245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Odměna z dohody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988840"/>
            <a:ext cx="7920880" cy="4752528"/>
          </a:xfrm>
        </p:spPr>
        <p:txBody>
          <a:bodyPr>
            <a:normAutofit/>
          </a:bodyPr>
          <a:lstStyle/>
          <a:p>
            <a:pPr fontAlgn="base"/>
            <a:r>
              <a:rPr lang="cs-CZ" b="1" dirty="0"/>
              <a:t>Co je to odměna z dohody</a:t>
            </a:r>
            <a:r>
              <a:rPr lang="cs-CZ" b="1" dirty="0" smtClean="0"/>
              <a:t>?</a:t>
            </a:r>
          </a:p>
          <a:p>
            <a:pPr fontAlgn="base"/>
            <a:endParaRPr lang="cs-CZ" b="1" dirty="0"/>
          </a:p>
          <a:p>
            <a:pPr fontAlgn="base"/>
            <a:r>
              <a:rPr lang="cs-CZ" dirty="0"/>
              <a:t>Odměna z dohody je peněžité plnění poskytované za práci vykonanou na základě </a:t>
            </a:r>
            <a:r>
              <a:rPr lang="cs-CZ" b="1" dirty="0"/>
              <a:t>dohody o pracích konaných mimo pracovní </a:t>
            </a:r>
            <a:r>
              <a:rPr lang="cs-CZ" b="1" dirty="0" smtClean="0"/>
              <a:t>poměr:</a:t>
            </a:r>
          </a:p>
          <a:p>
            <a:pPr fontAlgn="base"/>
            <a:endParaRPr lang="cs-CZ" b="1" dirty="0" smtClean="0"/>
          </a:p>
          <a:p>
            <a:pPr marL="342900" indent="-342900" fontAlgn="base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Dohoda o provedení práce</a:t>
            </a:r>
          </a:p>
          <a:p>
            <a:pPr marL="342900" indent="-342900" fontAlgn="base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Dohoda o pracovní činnosti</a:t>
            </a:r>
            <a:r>
              <a:rPr lang="cs-CZ" dirty="0">
                <a:solidFill>
                  <a:srgbClr val="C00000"/>
                </a:solidFill>
              </a:rPr>
              <a:t> </a:t>
            </a:r>
            <a:endParaRPr lang="cs-CZ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62419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96013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Informace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844824"/>
            <a:ext cx="7772400" cy="4608512"/>
          </a:xfrm>
        </p:spPr>
        <p:txBody>
          <a:bodyPr>
            <a:normAutofit/>
          </a:bodyPr>
          <a:lstStyle/>
          <a:p>
            <a:pPr fontAlgn="base"/>
            <a:r>
              <a:rPr lang="cs-CZ" b="1" dirty="0"/>
              <a:t>Co se za odměnu za práci nepovažuje</a:t>
            </a:r>
            <a:r>
              <a:rPr lang="cs-CZ" b="1" dirty="0" smtClean="0"/>
              <a:t>?</a:t>
            </a:r>
          </a:p>
          <a:p>
            <a:pPr fontAlgn="base"/>
            <a:endParaRPr lang="cs-CZ" b="1" dirty="0"/>
          </a:p>
          <a:p>
            <a:pPr fontAlgn="base"/>
            <a:r>
              <a:rPr lang="cs-CZ" dirty="0"/>
              <a:t>Za mzdu a plat  se  </a:t>
            </a:r>
            <a:r>
              <a:rPr lang="cs-CZ" dirty="0" smtClean="0"/>
              <a:t>nepovažují:</a:t>
            </a:r>
          </a:p>
          <a:p>
            <a:pPr marL="342900" indent="-342900" fontAlgn="base">
              <a:buFont typeface="Wingdings" panose="05000000000000000000" pitchFamily="2" charset="2"/>
              <a:buChar char="ü"/>
            </a:pPr>
            <a:r>
              <a:rPr lang="cs-CZ" dirty="0" smtClean="0"/>
              <a:t> </a:t>
            </a:r>
            <a:r>
              <a:rPr lang="cs-CZ" dirty="0"/>
              <a:t>náhrady mzdy, </a:t>
            </a:r>
            <a:endParaRPr lang="cs-CZ" dirty="0" smtClean="0"/>
          </a:p>
          <a:p>
            <a:pPr marL="342900" indent="-342900" fontAlgn="base">
              <a:buFont typeface="Wingdings" panose="05000000000000000000" pitchFamily="2" charset="2"/>
              <a:buChar char="ü"/>
            </a:pPr>
            <a:r>
              <a:rPr lang="cs-CZ" dirty="0" smtClean="0"/>
              <a:t>cestovní náhrady, </a:t>
            </a:r>
          </a:p>
          <a:p>
            <a:pPr marL="342900" indent="-342900" fontAlgn="base">
              <a:buFont typeface="Wingdings" panose="05000000000000000000" pitchFamily="2" charset="2"/>
              <a:buChar char="ü"/>
            </a:pPr>
            <a:r>
              <a:rPr lang="cs-CZ" dirty="0" smtClean="0"/>
              <a:t>odstupné</a:t>
            </a:r>
            <a:r>
              <a:rPr lang="cs-CZ" dirty="0"/>
              <a:t>, </a:t>
            </a:r>
            <a:endParaRPr lang="cs-CZ" dirty="0" smtClean="0"/>
          </a:p>
          <a:p>
            <a:pPr marL="342900" indent="-342900" fontAlgn="base">
              <a:buFont typeface="Wingdings" panose="05000000000000000000" pitchFamily="2" charset="2"/>
              <a:buChar char="ü"/>
            </a:pPr>
            <a:r>
              <a:rPr lang="cs-CZ" dirty="0" smtClean="0"/>
              <a:t>výnosy </a:t>
            </a:r>
            <a:r>
              <a:rPr lang="cs-CZ" dirty="0"/>
              <a:t>z kapitálových podílů nebo obligací a </a:t>
            </a:r>
            <a:endParaRPr lang="cs-CZ" dirty="0" smtClean="0"/>
          </a:p>
          <a:p>
            <a:pPr marL="342900" indent="-342900" fontAlgn="base">
              <a:buFont typeface="Wingdings" panose="05000000000000000000" pitchFamily="2" charset="2"/>
              <a:buChar char="ü"/>
            </a:pPr>
            <a:r>
              <a:rPr lang="cs-CZ" dirty="0" smtClean="0"/>
              <a:t>odměny </a:t>
            </a:r>
            <a:r>
              <a:rPr lang="cs-CZ" dirty="0"/>
              <a:t>za pracovní pohotovost (nejméně ve výši 10% průměrného výdělku) </a:t>
            </a:r>
            <a:r>
              <a:rPr lang="cs-CZ" dirty="0" smtClean="0"/>
              <a:t>či </a:t>
            </a:r>
          </a:p>
          <a:p>
            <a:pPr marL="342900" indent="-342900" fontAlgn="base">
              <a:buFont typeface="Wingdings" panose="05000000000000000000" pitchFamily="2" charset="2"/>
              <a:buChar char="ü"/>
            </a:pPr>
            <a:r>
              <a:rPr lang="cs-CZ" dirty="0" smtClean="0"/>
              <a:t>jiné </a:t>
            </a:r>
            <a:r>
              <a:rPr lang="cs-CZ" dirty="0"/>
              <a:t>benefity zaměstnavatele, které nejsou poskytovány za práci, ale jen v souvislosti se zaměstnáním.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47283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772400" cy="888128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Splatnost a výplata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772816"/>
            <a:ext cx="7772400" cy="4536504"/>
          </a:xfrm>
        </p:spPr>
        <p:txBody>
          <a:bodyPr>
            <a:normAutofit/>
          </a:bodyPr>
          <a:lstStyle/>
          <a:p>
            <a:pPr fontAlgn="base"/>
            <a:r>
              <a:rPr lang="cs-CZ" sz="2400" dirty="0" smtClean="0"/>
              <a:t>Mzda </a:t>
            </a:r>
            <a:r>
              <a:rPr lang="cs-CZ" sz="2400" dirty="0"/>
              <a:t>nebo plat jsou </a:t>
            </a:r>
            <a:r>
              <a:rPr lang="cs-CZ" sz="2400" b="1" dirty="0"/>
              <a:t>splatné po vykonání práce</a:t>
            </a:r>
            <a:r>
              <a:rPr lang="cs-CZ" sz="2400" dirty="0"/>
              <a:t>, a to nejpozději v kalendářním měsíci následujícím po měsíci, ve kterém vzniklo zaměstnanci právo na mzdu nebo plat nebo některou jejich složku. Zaměstnavatel také musí stanovit pravidelný</a:t>
            </a:r>
            <a:r>
              <a:rPr lang="cs-CZ" sz="2400" b="1" dirty="0"/>
              <a:t> výplatní termín</a:t>
            </a:r>
            <a:r>
              <a:rPr lang="cs-CZ" sz="2400" dirty="0"/>
              <a:t>, kdy zaměstnanec obdrží výplatu a to nejlépe v kolektivní smlouvě.</a:t>
            </a:r>
          </a:p>
          <a:p>
            <a:pPr fontAlgn="base"/>
            <a:r>
              <a:rPr lang="cs-CZ" sz="2400" dirty="0"/>
              <a:t>Výplata může být vyplácena formou hotovostní  výplaty nebo  formou bezhotovostní </a:t>
            </a:r>
            <a:r>
              <a:rPr lang="cs-CZ" sz="2400" dirty="0" smtClean="0"/>
              <a:t>výplaty </a:t>
            </a:r>
            <a:r>
              <a:rPr lang="cs-CZ" sz="2400" dirty="0"/>
              <a:t>na účet.</a:t>
            </a:r>
          </a:p>
          <a:p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8266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Prodlení a promlčení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base"/>
            <a:r>
              <a:rPr lang="cs-CZ" dirty="0" smtClean="0"/>
              <a:t>Jestliže </a:t>
            </a:r>
            <a:r>
              <a:rPr lang="cs-CZ" dirty="0"/>
              <a:t>zaměstnavatel neposkytne zaměstnanci výplatu </a:t>
            </a:r>
            <a:r>
              <a:rPr lang="cs-CZ" b="1" dirty="0"/>
              <a:t>řádně a včas, </a:t>
            </a:r>
            <a:r>
              <a:rPr lang="cs-CZ" dirty="0"/>
              <a:t>je v prodlení. V tomto případě může zaměstnanec požadovat úroky z prodlení. V § 56 zákoníku </a:t>
            </a:r>
            <a:r>
              <a:rPr lang="cs-CZ" dirty="0" smtClean="0"/>
              <a:t>práce</a:t>
            </a:r>
            <a:r>
              <a:rPr lang="cs-CZ" dirty="0"/>
              <a:t> je uvedeno, že prodlení delší než 15 dnů, opravňuje zaměstnance </a:t>
            </a:r>
            <a:r>
              <a:rPr lang="cs-CZ" b="1" dirty="0"/>
              <a:t>okamžitě zrušit pracovní poměr</a:t>
            </a:r>
            <a:r>
              <a:rPr lang="cs-CZ" dirty="0"/>
              <a:t>, přičemž mu vznikne </a:t>
            </a:r>
            <a:r>
              <a:rPr lang="cs-CZ" dirty="0">
                <a:solidFill>
                  <a:srgbClr val="C00000"/>
                </a:solidFill>
              </a:rPr>
              <a:t>nárok na náhradu mzdy </a:t>
            </a:r>
            <a:r>
              <a:rPr lang="cs-CZ" dirty="0"/>
              <a:t>ve výši nejméně 3 průměrných měsíčních výdělků.</a:t>
            </a:r>
          </a:p>
          <a:p>
            <a:pPr fontAlgn="base"/>
            <a:r>
              <a:rPr lang="cs-CZ" dirty="0"/>
              <a:t>Nároky na mzdu se promlčí v </a:t>
            </a:r>
            <a:r>
              <a:rPr lang="cs-CZ" dirty="0">
                <a:solidFill>
                  <a:srgbClr val="C00000"/>
                </a:solidFill>
              </a:rPr>
              <a:t>obecné promlčecí lhůtě, </a:t>
            </a:r>
            <a:r>
              <a:rPr lang="cs-CZ" dirty="0"/>
              <a:t>která činí </a:t>
            </a:r>
            <a:r>
              <a:rPr lang="cs-CZ" b="1" dirty="0"/>
              <a:t>3 roky </a:t>
            </a:r>
            <a:r>
              <a:rPr lang="cs-CZ" dirty="0"/>
              <a:t>a začíná běžet ode dne splatnosti příslušného nároku. Uzná-li však zaměstnavatel výši i důvod nároku písemně, činí pak promlčecí lhůta </a:t>
            </a:r>
            <a:r>
              <a:rPr lang="cs-CZ" b="1" dirty="0"/>
              <a:t>10 let</a:t>
            </a:r>
            <a:r>
              <a:rPr lang="cs-CZ" dirty="0"/>
              <a:t>. Poté propadá, jestliže nebyl v příslušné lhůtě uplatněn u soudu.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06088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64207"/>
            <a:ext cx="792088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Mzda se zaměstnanci buď stanovuje, tzn. jednostranně oznamuje mzdovým výměrem nebo vnitřním předpisem, nebo se mzda sjednává, tzn. </a:t>
            </a:r>
            <a:r>
              <a:rPr lang="cs-CZ" dirty="0" smtClean="0"/>
              <a:t>dvoustraně </a:t>
            </a:r>
            <a:r>
              <a:rPr lang="cs-CZ" dirty="0"/>
              <a:t>domlouvá v pracovní, kolektivní nebo jiné smlouvě (např. smlouva o mzdě, manažerská smlouva). Mzda musí být stanovena či sjednána před začátkem výkonu práce</a:t>
            </a:r>
            <a:r>
              <a:rPr lang="cs-CZ" dirty="0" smtClean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/>
              <a:t>PREISLEROVÁ, Ing. Dagmar. Ekonomika: pro střední školy, pro podnikatele. Brno: MC nakladatelství, Moldavská 11, 625 00 Brno, 1998</a:t>
            </a:r>
            <a:r>
              <a:rPr lang="cs-CZ" dirty="0" smtClean="0"/>
              <a:t>.</a:t>
            </a:r>
          </a:p>
          <a:p>
            <a:r>
              <a:rPr lang="cs-CZ" dirty="0"/>
              <a:t>MACH, Josef. Ekonomika pro SOU 2. díl. Praha: Fortuna, 1999. ISBN 80-7168-671-9</a:t>
            </a:r>
            <a:r>
              <a:rPr lang="cs-CZ" dirty="0" smtClean="0"/>
              <a:t>.</a:t>
            </a:r>
          </a:p>
          <a:p>
            <a:r>
              <a:rPr lang="cs-CZ" dirty="0"/>
              <a:t>http://www.finance.cz/dane-a-mzda/mzda/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29893</TotalTime>
  <Words>549</Words>
  <Application>Microsoft Office PowerPoint</Application>
  <PresentationFormat>Předvádění na obrazovce (4:3)</PresentationFormat>
  <Paragraphs>120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Tok</vt:lpstr>
      <vt:lpstr>Prezentace aplikace PowerPoint</vt:lpstr>
      <vt:lpstr>Prezentace aplikace PowerPoint</vt:lpstr>
      <vt:lpstr>Odměňování pracovníků</vt:lpstr>
      <vt:lpstr>Odměňování pracovníků</vt:lpstr>
      <vt:lpstr>Tržní úspěšnost</vt:lpstr>
      <vt:lpstr>Tržní úspěšnost</vt:lpstr>
      <vt:lpstr>Plat a mzda</vt:lpstr>
      <vt:lpstr>Plat a mzda</vt:lpstr>
      <vt:lpstr>Plat a mzda</vt:lpstr>
      <vt:lpstr>Plat a mzda</vt:lpstr>
      <vt:lpstr>Plat a mzda </vt:lpstr>
      <vt:lpstr>Plat a mzda</vt:lpstr>
      <vt:lpstr>Plat a mzda</vt:lpstr>
      <vt:lpstr>Pracovní smlouva</vt:lpstr>
      <vt:lpstr>Odměna z dohody</vt:lpstr>
      <vt:lpstr>Informace </vt:lpstr>
      <vt:lpstr>Splatnost a výplata</vt:lpstr>
      <vt:lpstr>Prodlení a promlčení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256</cp:revision>
  <dcterms:created xsi:type="dcterms:W3CDTF">2013-01-11T17:11:37Z</dcterms:created>
  <dcterms:modified xsi:type="dcterms:W3CDTF">2014-10-05T21:35:06Z</dcterms:modified>
</cp:coreProperties>
</file>