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7" r:id="rId8"/>
    <p:sldId id="309" r:id="rId9"/>
    <p:sldId id="293" r:id="rId10"/>
    <p:sldId id="310" r:id="rId11"/>
    <p:sldId id="294" r:id="rId12"/>
    <p:sldId id="308" r:id="rId13"/>
    <p:sldId id="299" r:id="rId14"/>
    <p:sldId id="312" r:id="rId15"/>
    <p:sldId id="311" r:id="rId16"/>
    <p:sldId id="314" r:id="rId17"/>
    <p:sldId id="313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jobs.finance.cz/radce/charakteristiky-platovych-trid/" TargetMode="Externa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dane-a-mzda/mzda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789040"/>
            <a:ext cx="6636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Odměňování pracovníků	</a:t>
            </a:r>
          </a:p>
          <a:p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	Minimální mzda				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105273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VI-2-17-09_Odměňování pracovníků – Minimální mzda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1.10.2013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7763" y="2329248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Odměňování pracovníků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961" y="2196683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Mzda, minimální mzda, nejnižší úroveň zaručené mzdy, platové tarify, platové třídy,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Minimální mzda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4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Mzdou </a:t>
            </a:r>
            <a:r>
              <a:rPr lang="cs-CZ" dirty="0" smtClean="0"/>
              <a:t>se rozumí peněžité, výjimečně naturální plnění poskytnuté zaměstnavatelem zaměstnanci za vykonanou práci.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fontAlgn="base">
              <a:buNone/>
            </a:pPr>
            <a:r>
              <a:rPr lang="cs-CZ" dirty="0"/>
              <a:t>Zákon definuje tři </a:t>
            </a:r>
            <a:r>
              <a:rPr lang="cs-CZ" dirty="0" smtClean="0"/>
              <a:t>pojmy: </a:t>
            </a:r>
          </a:p>
          <a:p>
            <a:pPr fontAlgn="base">
              <a:buFont typeface="Wingdings" panose="05000000000000000000" pitchFamily="2" charset="2"/>
              <a:buChar char="ü"/>
            </a:pPr>
            <a:r>
              <a:rPr lang="cs-CZ" dirty="0" smtClean="0"/>
              <a:t>minimální </a:t>
            </a:r>
            <a:r>
              <a:rPr lang="cs-CZ" dirty="0"/>
              <a:t>mzdu, </a:t>
            </a:r>
            <a:endParaRPr lang="cs-CZ" dirty="0" smtClean="0"/>
          </a:p>
          <a:p>
            <a:pPr fontAlgn="base">
              <a:buFont typeface="Wingdings" panose="05000000000000000000" pitchFamily="2" charset="2"/>
              <a:buChar char="ü"/>
            </a:pPr>
            <a:r>
              <a:rPr lang="cs-CZ" dirty="0" smtClean="0"/>
              <a:t>nejnižší </a:t>
            </a:r>
            <a:r>
              <a:rPr lang="cs-CZ" dirty="0"/>
              <a:t>úroveň zaručené mzdy a </a:t>
            </a:r>
            <a:endParaRPr lang="cs-CZ" dirty="0" smtClean="0"/>
          </a:p>
          <a:p>
            <a:pPr fontAlgn="base">
              <a:buFont typeface="Wingdings" panose="05000000000000000000" pitchFamily="2" charset="2"/>
              <a:buChar char="ü"/>
            </a:pPr>
            <a:r>
              <a:rPr lang="cs-CZ" dirty="0" smtClean="0"/>
              <a:t>platové </a:t>
            </a:r>
            <a:r>
              <a:rPr lang="cs-CZ" dirty="0"/>
              <a:t>tarify.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6146" name="Picture 2" descr="C:\Users\NB1\AppData\Local\Microsoft\Windows\Temporary Internet Files\Content.IE5\JMCJYE1R\MC9003570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656"/>
            <a:ext cx="1801368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Minimální mzda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 lnSpcReduction="10000"/>
          </a:bodyPr>
          <a:lstStyle/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b="1" dirty="0" smtClean="0"/>
              <a:t>Minimální </a:t>
            </a:r>
            <a:r>
              <a:rPr lang="cs-CZ" b="1" dirty="0"/>
              <a:t>mzda</a:t>
            </a:r>
            <a:r>
              <a:rPr lang="cs-CZ" dirty="0"/>
              <a:t> platí jako jediná mzdová veličina pro zaměstnance v organizacích  podnikatelské sféry, v nichž se </a:t>
            </a:r>
            <a:r>
              <a:rPr lang="cs-CZ" dirty="0">
                <a:solidFill>
                  <a:srgbClr val="C00000"/>
                </a:solidFill>
              </a:rPr>
              <a:t>uplatňuje  kolektivní vyjednávání o mzdách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b="1" dirty="0" smtClean="0"/>
              <a:t>Nejnižší </a:t>
            </a:r>
            <a:r>
              <a:rPr lang="cs-CZ" b="1" dirty="0"/>
              <a:t>úroveň zaručené mzdy</a:t>
            </a:r>
            <a:r>
              <a:rPr lang="cs-CZ" dirty="0"/>
              <a:t> platí v nepodnikatelské sféře a organizacích podnikatelské sféry, ve kterých </a:t>
            </a:r>
            <a:r>
              <a:rPr lang="cs-CZ" dirty="0">
                <a:solidFill>
                  <a:srgbClr val="C00000"/>
                </a:solidFill>
              </a:rPr>
              <a:t>není uzavřena kolektivní smlouva, </a:t>
            </a:r>
            <a:r>
              <a:rPr lang="cs-CZ" dirty="0"/>
              <a:t>nejsou sjednány mzdové podmínky  v </a:t>
            </a:r>
            <a:r>
              <a:rPr lang="cs-CZ" b="1" dirty="0"/>
              <a:t>kolektivní smlouvě</a:t>
            </a:r>
            <a:r>
              <a:rPr lang="cs-CZ" dirty="0"/>
              <a:t>. Je stanoveno několik skupin  </a:t>
            </a:r>
            <a:r>
              <a:rPr lang="cs-CZ" dirty="0" smtClean="0"/>
              <a:t>podle:	složitosti</a:t>
            </a:r>
            <a:r>
              <a:rPr lang="cs-CZ" dirty="0"/>
              <a:t>, </a:t>
            </a:r>
            <a:endParaRPr lang="cs-CZ" dirty="0" smtClean="0"/>
          </a:p>
          <a:p>
            <a:pPr fontAlgn="base"/>
            <a:r>
              <a:rPr lang="cs-CZ" dirty="0"/>
              <a:t>	</a:t>
            </a:r>
            <a:r>
              <a:rPr lang="cs-CZ" dirty="0" smtClean="0"/>
              <a:t>		odpovědnosti </a:t>
            </a:r>
            <a:r>
              <a:rPr lang="cs-CZ" dirty="0"/>
              <a:t>a </a:t>
            </a:r>
            <a:endParaRPr lang="cs-CZ" dirty="0" smtClean="0"/>
          </a:p>
          <a:p>
            <a:pPr fontAlgn="base"/>
            <a:r>
              <a:rPr lang="cs-CZ" dirty="0"/>
              <a:t>	</a:t>
            </a:r>
            <a:r>
              <a:rPr lang="cs-CZ" dirty="0" smtClean="0"/>
              <a:t>		namáhavosti </a:t>
            </a:r>
            <a:r>
              <a:rPr lang="cs-CZ" dirty="0"/>
              <a:t>vykonávaných prací</a:t>
            </a:r>
            <a:r>
              <a:rPr lang="cs-CZ" dirty="0" smtClean="0"/>
              <a:t>.</a:t>
            </a:r>
          </a:p>
          <a:p>
            <a:pPr fontAlgn="base"/>
            <a:r>
              <a:rPr lang="cs-CZ" dirty="0" smtClean="0"/>
              <a:t>	Tyto </a:t>
            </a:r>
            <a:r>
              <a:rPr lang="cs-CZ" dirty="0"/>
              <a:t>skupiny jsou klasifikovány různou nejnižší úrovní </a:t>
            </a:r>
            <a:r>
              <a:rPr lang="cs-CZ" dirty="0" smtClean="0"/>
              <a:t>	zaručené mzdy.</a:t>
            </a:r>
          </a:p>
          <a:p>
            <a:pPr marL="342900" indent="-342900" fontAlgn="base">
              <a:buFont typeface="Wingdings" panose="05000000000000000000" pitchFamily="2" charset="2"/>
              <a:buChar char="ü"/>
            </a:pPr>
            <a:r>
              <a:rPr lang="cs-CZ" b="1" dirty="0" smtClean="0"/>
              <a:t>Platové </a:t>
            </a:r>
            <a:r>
              <a:rPr lang="cs-CZ" b="1" dirty="0"/>
              <a:t>tarify</a:t>
            </a:r>
            <a:r>
              <a:rPr lang="cs-CZ" dirty="0"/>
              <a:t> jsou uplatňovány  v nepodnikatelské sféře tj. ve veřejných službách a správě.</a:t>
            </a:r>
          </a:p>
          <a:p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Minimální mzda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916832"/>
            <a:ext cx="8143056" cy="4608512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Minimální mzda má ve vztahu k zaměstnancům a zaměstnavatelům </a:t>
            </a:r>
            <a:r>
              <a:rPr lang="cs-CZ" b="1" dirty="0"/>
              <a:t>dvě základní funkce</a:t>
            </a:r>
            <a:r>
              <a:rPr lang="cs-CZ" dirty="0"/>
              <a:t>, jejichž úkolem je docílení její vyvážené výše a to jak z pohledu zaměstnance, tak také zaměstnavatele</a:t>
            </a:r>
            <a:r>
              <a:rPr lang="cs-CZ" dirty="0" smtClean="0"/>
              <a:t>.</a:t>
            </a:r>
          </a:p>
          <a:p>
            <a:pPr algn="l"/>
            <a:endParaRPr lang="cs-CZ" dirty="0" smtClean="0"/>
          </a:p>
          <a:p>
            <a:pPr marL="514350" indent="-514350" algn="l">
              <a:buAutoNum type="alphaLcParenR"/>
            </a:pPr>
            <a:r>
              <a:rPr lang="cs-CZ" dirty="0" smtClean="0"/>
              <a:t>Sociálně ochranná funkce</a:t>
            </a:r>
          </a:p>
          <a:p>
            <a:pPr marL="514350" indent="-514350" algn="l">
              <a:buAutoNum type="alphaLcParenR"/>
            </a:pPr>
            <a:r>
              <a:rPr lang="cs-CZ" dirty="0" smtClean="0"/>
              <a:t>Ekonomicko-kriteriální funkce</a:t>
            </a:r>
            <a:endParaRPr lang="cs-CZ" dirty="0"/>
          </a:p>
        </p:txBody>
      </p:sp>
      <p:pic>
        <p:nvPicPr>
          <p:cNvPr id="1027" name="Picture 3" descr="C:\Users\NB1\AppData\Local\Microsoft\Windows\Temporary Internet Files\Content.IE5\ZRN3B7VT\MC900023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4"/>
            <a:ext cx="163722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Minimální mzda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772400" cy="504056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a) Sociálně-ochranná </a:t>
            </a:r>
            <a:r>
              <a:rPr lang="cs-CZ" sz="2800" b="1" dirty="0"/>
              <a:t>funkce</a:t>
            </a:r>
            <a:r>
              <a:rPr lang="cs-CZ" sz="2800" dirty="0"/>
              <a:t> minimální mzdy má zaměstnance ochránit před chudobou a umožnit mu žít na úrovni skromné hmotné spotřeby a sociálních kontaktů. </a:t>
            </a:r>
            <a:endParaRPr lang="cs-CZ" sz="2800" dirty="0" smtClean="0"/>
          </a:p>
          <a:p>
            <a:r>
              <a:rPr lang="cs-CZ" sz="2800" dirty="0" smtClean="0"/>
              <a:t>Zaměstnavatelům </a:t>
            </a:r>
            <a:r>
              <a:rPr lang="cs-CZ" sz="2800" dirty="0"/>
              <a:t>má ochranná funkce minimální mzdy zajistit základní rovné podmínky mzdové konkurence (má zabránit mzdovému podbízení domácích i zahraničních pracovních sil).</a:t>
            </a:r>
          </a:p>
          <a:p>
            <a:endParaRPr lang="cs-CZ" sz="2600" dirty="0" smtClean="0"/>
          </a:p>
          <a:p>
            <a:endParaRPr lang="cs-CZ" sz="2600" dirty="0"/>
          </a:p>
        </p:txBody>
      </p:sp>
      <p:pic>
        <p:nvPicPr>
          <p:cNvPr id="5122" name="Picture 2" descr="C:\Users\NB1\AppData\Local\Microsoft\Windows\Temporary Internet Files\Content.IE5\ACCOOA1E\MC900023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13176"/>
            <a:ext cx="122231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Minimální mzda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b) Ekonomicko-kriteriální </a:t>
            </a:r>
            <a:r>
              <a:rPr lang="cs-CZ" sz="2400" b="1" dirty="0"/>
              <a:t>funkce</a:t>
            </a:r>
            <a:r>
              <a:rPr lang="cs-CZ" sz="2400" dirty="0"/>
              <a:t> minimální mzdy vytváří předpoklady pro příjmovou motivaci občanů k vyhledávání, přijetí a vykonávání pracovní činnosti, tj. pro zvýhodnění zaměstnanců prostřednictvím pracovního příjmu vůči osobám se sociálním příjmem. </a:t>
            </a:r>
            <a:endParaRPr lang="cs-CZ" sz="2400" dirty="0" smtClean="0"/>
          </a:p>
          <a:p>
            <a:r>
              <a:rPr lang="cs-CZ" sz="2400" dirty="0" smtClean="0"/>
              <a:t>Pro </a:t>
            </a:r>
            <a:r>
              <a:rPr lang="cs-CZ" sz="2400" dirty="0"/>
              <a:t>zaměstnavatele představuje minimální mzda nejnižší úroveň nákladů na mzdy zaměstnanců.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4100" name="Picture 4" descr="C:\Users\NB1\AppData\Local\Microsoft\Windows\Temporary Internet Files\Content.IE5\JMCJYE1R\MC900240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1917" y="4797152"/>
            <a:ext cx="1823314" cy="160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536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Minimální mzda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 lnSpcReduction="10000"/>
          </a:bodyPr>
          <a:lstStyle/>
          <a:p>
            <a:pPr marL="0" lvl="0" indent="0">
              <a:buClr>
                <a:srgbClr val="B5AE53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b="1" dirty="0"/>
              <a:t>Mzda, plat a odměna</a:t>
            </a:r>
            <a:r>
              <a:rPr lang="cs-CZ" dirty="0"/>
              <a:t> z dohod o pracích konaných mimo pracovní poměr nesmí </a:t>
            </a:r>
            <a:r>
              <a:rPr lang="cs-CZ" b="1" dirty="0"/>
              <a:t>být nižší než minimální mzda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Minimální </a:t>
            </a:r>
            <a:r>
              <a:rPr lang="cs-CZ" dirty="0">
                <a:solidFill>
                  <a:srgbClr val="C00000"/>
                </a:solidFill>
              </a:rPr>
              <a:t>mzda je  </a:t>
            </a:r>
            <a:r>
              <a:rPr lang="cs-CZ" b="1" dirty="0">
                <a:solidFill>
                  <a:srgbClr val="C00000"/>
                </a:solidFill>
              </a:rPr>
              <a:t>nejnižší přípustná výše odměny</a:t>
            </a:r>
            <a:r>
              <a:rPr lang="cs-CZ" dirty="0">
                <a:solidFill>
                  <a:srgbClr val="C00000"/>
                </a:solidFill>
              </a:rPr>
              <a:t>, kterou je povinen zaměstnavatel  poskytnout  za práci zaměstnanci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Nařízením vlády č. 210/2013 Sb. se od 1. srpna 2013 mění výše minimální mzdy.</a:t>
            </a:r>
            <a:endParaRPr lang="cs-CZ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600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Minimální mzda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412776"/>
            <a:ext cx="7772400" cy="4752528"/>
          </a:xfrm>
        </p:spPr>
        <p:txBody>
          <a:bodyPr>
            <a:normAutofit lnSpcReduction="10000"/>
          </a:bodyPr>
          <a:lstStyle/>
          <a:p>
            <a:pPr fontAlgn="base"/>
            <a:r>
              <a:rPr lang="cs-CZ" b="1" dirty="0"/>
              <a:t>Minimální mzda činí:</a:t>
            </a:r>
            <a:endParaRPr lang="cs-CZ" dirty="0"/>
          </a:p>
          <a:p>
            <a:pPr fontAlgn="base"/>
            <a:r>
              <a:rPr lang="cs-CZ" b="1" dirty="0"/>
              <a:t>50,60 Kč/hod </a:t>
            </a:r>
            <a:r>
              <a:rPr lang="cs-CZ" dirty="0"/>
              <a:t>odpracovanou zaměstnancem nebo</a:t>
            </a:r>
          </a:p>
          <a:p>
            <a:pPr fontAlgn="base"/>
            <a:r>
              <a:rPr lang="cs-CZ" b="1" dirty="0"/>
              <a:t>8500 Kč/měsíc </a:t>
            </a:r>
            <a:r>
              <a:rPr lang="cs-CZ" dirty="0"/>
              <a:t>pro zaměstnance odměňovaného měsíční mzdou při týdenní pracovní době 40 hodin</a:t>
            </a:r>
          </a:p>
          <a:p>
            <a:pPr fontAlgn="base"/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Minimální mzda při omezeném pracovním uplatnění zaměstnance, </a:t>
            </a:r>
            <a:r>
              <a:rPr lang="cs-CZ" dirty="0"/>
              <a:t>tj. u zaměstnance, který je poživatelem invalidního důchodu,</a:t>
            </a:r>
            <a:r>
              <a:rPr lang="cs-CZ" b="1" dirty="0"/>
              <a:t> činí:</a:t>
            </a:r>
            <a:endParaRPr lang="cs-CZ" dirty="0"/>
          </a:p>
          <a:p>
            <a:pPr fontAlgn="base"/>
            <a:r>
              <a:rPr lang="cs-CZ" b="1" dirty="0"/>
              <a:t>48,10 Kč/hod </a:t>
            </a:r>
            <a:r>
              <a:rPr lang="cs-CZ" dirty="0"/>
              <a:t>odpracovanou zaměstnancem nebo</a:t>
            </a:r>
          </a:p>
          <a:p>
            <a:pPr fontAlgn="base"/>
            <a:r>
              <a:rPr lang="cs-CZ" b="1" dirty="0"/>
              <a:t>8000 Kč/měsíc </a:t>
            </a:r>
            <a:r>
              <a:rPr lang="cs-CZ" dirty="0"/>
              <a:t>pro zaměstnance odměňovaného měsíční mzdou při týdenní pracovní době 40 </a:t>
            </a:r>
            <a:r>
              <a:rPr lang="cs-CZ" dirty="0" smtClean="0"/>
              <a:t>hodin</a:t>
            </a:r>
            <a:endParaRPr lang="cs-CZ" dirty="0"/>
          </a:p>
          <a:p>
            <a:pPr fontAlgn="base"/>
            <a:endParaRPr lang="cs-CZ" i="1" dirty="0" smtClean="0"/>
          </a:p>
          <a:p>
            <a:pPr fontAlgn="base"/>
            <a:r>
              <a:rPr lang="cs-CZ" sz="1900" i="1" dirty="0" smtClean="0"/>
              <a:t>Zdroj</a:t>
            </a:r>
            <a:r>
              <a:rPr lang="cs-CZ" sz="1900" i="1" dirty="0"/>
              <a:t>:</a:t>
            </a:r>
            <a:r>
              <a:rPr lang="cs-CZ" sz="1900" dirty="0"/>
              <a:t> 567/2006 Sb. o minimální mzdě a o nejnižších úrovních zaručené mzdy; Zákoník </a:t>
            </a:r>
            <a:r>
              <a:rPr lang="cs-CZ" sz="1900" dirty="0" smtClean="0"/>
              <a:t>práce</a:t>
            </a:r>
          </a:p>
        </p:txBody>
      </p:sp>
    </p:spTree>
    <p:extLst>
      <p:ext uri="{BB962C8B-B14F-4D97-AF65-F5344CB8AC3E}">
        <p14:creationId xmlns:p14="http://schemas.microsoft.com/office/powerpoint/2010/main" xmlns="" val="810898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Nejnižší úrovně zaručené mzdy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896" y="2204864"/>
            <a:ext cx="81191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Podle nařízení vlády č. 547/2006 Sb. jsou nejnižší úrovně zaručené mzdy</a:t>
            </a:r>
            <a:r>
              <a:rPr lang="cs-CZ" sz="2400" dirty="0"/>
              <a:t> pro stanovenou týdenní pracovní dobu </a:t>
            </a:r>
            <a:r>
              <a:rPr lang="cs-CZ" sz="2400" b="1" dirty="0"/>
              <a:t>40 hodin</a:t>
            </a:r>
            <a:r>
              <a:rPr lang="cs-CZ" sz="2400" dirty="0"/>
              <a:t> odstupňovány podle složitosti, odpovědnosti a namáhavosti vykonávaných prací, zařazených </a:t>
            </a:r>
            <a:r>
              <a:rPr lang="cs-CZ" sz="2400" b="1" dirty="0"/>
              <a:t>do 8 skupin </a:t>
            </a:r>
            <a:r>
              <a:rPr lang="cs-CZ" sz="2400" dirty="0"/>
              <a:t>a od 1.8.2013 činí: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01515"/>
            <a:ext cx="7600638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Nejnižší úrovně zaručené mzdy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7772400" cy="4036704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/>
              <a:t> </a:t>
            </a:r>
            <a:r>
              <a:rPr lang="cs-CZ" sz="2800" dirty="0" smtClean="0"/>
              <a:t>	</a:t>
            </a:r>
            <a:r>
              <a:rPr lang="cs-CZ" sz="2800" b="1" dirty="0">
                <a:solidFill>
                  <a:srgbClr val="C00000"/>
                </a:solidFill>
              </a:rPr>
              <a:t>Skupina prací	</a:t>
            </a:r>
            <a:r>
              <a:rPr lang="cs-CZ" sz="2800" b="1" dirty="0" smtClean="0">
                <a:solidFill>
                  <a:srgbClr val="C00000"/>
                </a:solidFill>
              </a:rPr>
              <a:t>	Kč/hod</a:t>
            </a:r>
            <a:r>
              <a:rPr lang="cs-CZ" sz="2800" b="1" dirty="0">
                <a:solidFill>
                  <a:srgbClr val="C00000"/>
                </a:solidFill>
              </a:rPr>
              <a:t>	</a:t>
            </a:r>
            <a:r>
              <a:rPr lang="cs-CZ" sz="2800" b="1" dirty="0" smtClean="0">
                <a:solidFill>
                  <a:srgbClr val="C00000"/>
                </a:solidFill>
              </a:rPr>
              <a:t>	Kč/měsíc</a:t>
            </a:r>
            <a:endParaRPr lang="cs-CZ" sz="2800" b="1" dirty="0">
              <a:solidFill>
                <a:srgbClr val="C00000"/>
              </a:solidFill>
            </a:endParaRPr>
          </a:p>
          <a:p>
            <a:r>
              <a:rPr lang="cs-CZ" sz="2800" dirty="0" smtClean="0"/>
              <a:t>	1</a:t>
            </a:r>
            <a:r>
              <a:rPr lang="cs-CZ" sz="2800" dirty="0"/>
              <a:t>.	</a:t>
            </a:r>
            <a:r>
              <a:rPr lang="cs-CZ" sz="2800" dirty="0" smtClean="0"/>
              <a:t>		50,60</a:t>
            </a:r>
            <a:r>
              <a:rPr lang="cs-CZ" sz="2800" dirty="0"/>
              <a:t>	</a:t>
            </a:r>
            <a:r>
              <a:rPr lang="cs-CZ" sz="2800" dirty="0" smtClean="0"/>
              <a:t>	8 </a:t>
            </a:r>
            <a:r>
              <a:rPr lang="cs-CZ" sz="2800" dirty="0"/>
              <a:t>500</a:t>
            </a:r>
          </a:p>
          <a:p>
            <a:r>
              <a:rPr lang="cs-CZ" sz="2800" dirty="0" smtClean="0"/>
              <a:t>	2</a:t>
            </a:r>
            <a:r>
              <a:rPr lang="cs-CZ" sz="2800" dirty="0"/>
              <a:t>.	</a:t>
            </a:r>
            <a:r>
              <a:rPr lang="cs-CZ" sz="2800" dirty="0" smtClean="0"/>
              <a:t>		55,90</a:t>
            </a:r>
            <a:r>
              <a:rPr lang="cs-CZ" sz="2800" dirty="0"/>
              <a:t>	</a:t>
            </a:r>
            <a:r>
              <a:rPr lang="cs-CZ" sz="2800" dirty="0" smtClean="0"/>
              <a:t>	9 </a:t>
            </a:r>
            <a:r>
              <a:rPr lang="cs-CZ" sz="2800" dirty="0"/>
              <a:t>400</a:t>
            </a:r>
          </a:p>
          <a:p>
            <a:r>
              <a:rPr lang="cs-CZ" sz="2800" dirty="0" smtClean="0"/>
              <a:t>	3</a:t>
            </a:r>
            <a:r>
              <a:rPr lang="cs-CZ" sz="2800" dirty="0"/>
              <a:t>.	</a:t>
            </a:r>
            <a:r>
              <a:rPr lang="cs-CZ" sz="2800" dirty="0" smtClean="0"/>
              <a:t>		61,70</a:t>
            </a:r>
            <a:r>
              <a:rPr lang="cs-CZ" sz="2800" dirty="0"/>
              <a:t>	</a:t>
            </a:r>
            <a:r>
              <a:rPr lang="cs-CZ" sz="2800" dirty="0" smtClean="0"/>
              <a:t>	10 </a:t>
            </a:r>
            <a:r>
              <a:rPr lang="cs-CZ" sz="2800" dirty="0"/>
              <a:t>400</a:t>
            </a:r>
          </a:p>
          <a:p>
            <a:r>
              <a:rPr lang="cs-CZ" sz="2800" dirty="0" smtClean="0"/>
              <a:t>	4</a:t>
            </a:r>
            <a:r>
              <a:rPr lang="cs-CZ" sz="2800" dirty="0"/>
              <a:t>.	</a:t>
            </a:r>
            <a:r>
              <a:rPr lang="cs-CZ" sz="2800" dirty="0" smtClean="0"/>
              <a:t>		68,10</a:t>
            </a:r>
            <a:r>
              <a:rPr lang="cs-CZ" sz="2800" dirty="0"/>
              <a:t>	</a:t>
            </a:r>
            <a:r>
              <a:rPr lang="cs-CZ" sz="2800" dirty="0" smtClean="0"/>
              <a:t>	11 </a:t>
            </a:r>
            <a:r>
              <a:rPr lang="cs-CZ" sz="2800" dirty="0"/>
              <a:t>400</a:t>
            </a:r>
          </a:p>
          <a:p>
            <a:r>
              <a:rPr lang="cs-CZ" sz="2800" dirty="0" smtClean="0"/>
              <a:t>	5</a:t>
            </a:r>
            <a:r>
              <a:rPr lang="cs-CZ" sz="2800" dirty="0"/>
              <a:t>.	</a:t>
            </a:r>
            <a:r>
              <a:rPr lang="cs-CZ" sz="2800" dirty="0" smtClean="0"/>
              <a:t>		75,20</a:t>
            </a:r>
            <a:r>
              <a:rPr lang="cs-CZ" sz="2800" dirty="0"/>
              <a:t>	</a:t>
            </a:r>
            <a:r>
              <a:rPr lang="cs-CZ" sz="2800" dirty="0" smtClean="0"/>
              <a:t>	12 </a:t>
            </a:r>
            <a:r>
              <a:rPr lang="cs-CZ" sz="2800" dirty="0"/>
              <a:t>600</a:t>
            </a:r>
          </a:p>
          <a:p>
            <a:r>
              <a:rPr lang="cs-CZ" sz="2800" dirty="0" smtClean="0"/>
              <a:t>	6</a:t>
            </a:r>
            <a:r>
              <a:rPr lang="cs-CZ" sz="2800" dirty="0"/>
              <a:t>.	</a:t>
            </a:r>
            <a:r>
              <a:rPr lang="cs-CZ" sz="2800" dirty="0" smtClean="0"/>
              <a:t>		83,00</a:t>
            </a:r>
            <a:r>
              <a:rPr lang="cs-CZ" sz="2800" dirty="0"/>
              <a:t>	</a:t>
            </a:r>
            <a:r>
              <a:rPr lang="cs-CZ" sz="2800" dirty="0" smtClean="0"/>
              <a:t>	13 </a:t>
            </a:r>
            <a:r>
              <a:rPr lang="cs-CZ" sz="2800" dirty="0"/>
              <a:t>900</a:t>
            </a:r>
          </a:p>
          <a:p>
            <a:r>
              <a:rPr lang="cs-CZ" sz="2800" dirty="0" smtClean="0"/>
              <a:t>	7</a:t>
            </a:r>
            <a:r>
              <a:rPr lang="cs-CZ" sz="2800" dirty="0"/>
              <a:t>.	</a:t>
            </a:r>
            <a:r>
              <a:rPr lang="cs-CZ" sz="2800" dirty="0" smtClean="0"/>
              <a:t>		91,70</a:t>
            </a:r>
            <a:r>
              <a:rPr lang="cs-CZ" sz="2800" dirty="0"/>
              <a:t>	</a:t>
            </a:r>
            <a:r>
              <a:rPr lang="cs-CZ" sz="2800" dirty="0" smtClean="0"/>
              <a:t>	15 </a:t>
            </a:r>
            <a:r>
              <a:rPr lang="cs-CZ" sz="2800" dirty="0"/>
              <a:t>400</a:t>
            </a:r>
          </a:p>
          <a:p>
            <a:r>
              <a:rPr lang="cs-CZ" sz="2800" dirty="0" smtClean="0"/>
              <a:t>	8</a:t>
            </a:r>
            <a:r>
              <a:rPr lang="cs-CZ" sz="2800" dirty="0"/>
              <a:t>.	</a:t>
            </a:r>
            <a:r>
              <a:rPr lang="cs-CZ" sz="2800" dirty="0" smtClean="0"/>
              <a:t>		101,20</a:t>
            </a:r>
            <a:r>
              <a:rPr lang="cs-CZ" sz="2800" dirty="0"/>
              <a:t>	</a:t>
            </a:r>
            <a:r>
              <a:rPr lang="cs-CZ" sz="2800" dirty="0" smtClean="0"/>
              <a:t>	17 </a:t>
            </a:r>
            <a:r>
              <a:rPr lang="cs-CZ" sz="2800" dirty="0"/>
              <a:t>000</a:t>
            </a:r>
            <a:r>
              <a:rPr lang="cs-CZ" sz="2800" dirty="0" smtClean="0"/>
              <a:t>				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						</a:t>
            </a:r>
            <a:endParaRPr lang="cs-CZ" sz="2800" dirty="0"/>
          </a:p>
          <a:p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743575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Nejnižší úroveň zaručené mzdy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Nejnižší úrovně zaručené mzdy</a:t>
            </a:r>
            <a:r>
              <a:rPr lang="cs-CZ" dirty="0"/>
              <a:t> </a:t>
            </a:r>
            <a:r>
              <a:rPr lang="cs-CZ" b="1" dirty="0"/>
              <a:t>při omezeném pracovním uplatnění zaměstnance </a:t>
            </a:r>
            <a:r>
              <a:rPr lang="cs-CZ" dirty="0"/>
              <a:t>(tj. poživatel invalidního důchodu) pro stanovenou týdenní pracovní dobu </a:t>
            </a:r>
            <a:r>
              <a:rPr lang="cs-CZ" b="1" dirty="0"/>
              <a:t>40 hodin</a:t>
            </a:r>
            <a:r>
              <a:rPr lang="cs-CZ" dirty="0"/>
              <a:t> jsou odstupňovány podle složitosti, odpovědnosti a namáhavosti vykonávaných prací, zařazených </a:t>
            </a:r>
            <a:r>
              <a:rPr lang="cs-CZ" b="1" dirty="0"/>
              <a:t>do 8 skupin </a:t>
            </a:r>
            <a:r>
              <a:rPr lang="cs-CZ" dirty="0"/>
              <a:t>a od 1.8.2013 činí:</a:t>
            </a:r>
          </a:p>
        </p:txBody>
      </p:sp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744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Nejnižší úrovně zaručené mzdy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556792"/>
            <a:ext cx="7772400" cy="4752528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Skupina prací	</a:t>
            </a:r>
            <a:r>
              <a:rPr lang="cs-CZ" b="1" dirty="0" smtClean="0">
                <a:solidFill>
                  <a:srgbClr val="C00000"/>
                </a:solidFill>
              </a:rPr>
              <a:t>	Kč/hod</a:t>
            </a: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Kč/měsíc</a:t>
            </a:r>
            <a:endParaRPr lang="cs-CZ" b="1" dirty="0">
              <a:solidFill>
                <a:srgbClr val="C00000"/>
              </a:solidFill>
            </a:endParaRPr>
          </a:p>
          <a:p>
            <a:r>
              <a:rPr lang="cs-CZ" dirty="0"/>
              <a:t>1.	</a:t>
            </a:r>
            <a:r>
              <a:rPr lang="cs-CZ" dirty="0" smtClean="0"/>
              <a:t>		48,10</a:t>
            </a:r>
            <a:r>
              <a:rPr lang="cs-CZ" dirty="0"/>
              <a:t>	</a:t>
            </a:r>
            <a:r>
              <a:rPr lang="cs-CZ" dirty="0" smtClean="0"/>
              <a:t>	8 </a:t>
            </a:r>
            <a:r>
              <a:rPr lang="cs-CZ" dirty="0"/>
              <a:t>000</a:t>
            </a:r>
          </a:p>
          <a:p>
            <a:r>
              <a:rPr lang="cs-CZ" dirty="0"/>
              <a:t>2.	</a:t>
            </a:r>
            <a:r>
              <a:rPr lang="cs-CZ" dirty="0" smtClean="0"/>
              <a:t>		53,10</a:t>
            </a:r>
            <a:r>
              <a:rPr lang="cs-CZ" dirty="0"/>
              <a:t>	</a:t>
            </a:r>
            <a:r>
              <a:rPr lang="cs-CZ" dirty="0" smtClean="0"/>
              <a:t>	8 </a:t>
            </a:r>
            <a:r>
              <a:rPr lang="cs-CZ" dirty="0"/>
              <a:t>900</a:t>
            </a:r>
          </a:p>
          <a:p>
            <a:r>
              <a:rPr lang="cs-CZ" dirty="0"/>
              <a:t>3.	</a:t>
            </a:r>
            <a:r>
              <a:rPr lang="cs-CZ" dirty="0" smtClean="0"/>
              <a:t>		58,60</a:t>
            </a:r>
            <a:r>
              <a:rPr lang="cs-CZ" dirty="0"/>
              <a:t>	</a:t>
            </a:r>
            <a:r>
              <a:rPr lang="cs-CZ" dirty="0" smtClean="0"/>
              <a:t>	9 </a:t>
            </a:r>
            <a:r>
              <a:rPr lang="cs-CZ" dirty="0"/>
              <a:t>800</a:t>
            </a:r>
          </a:p>
          <a:p>
            <a:r>
              <a:rPr lang="cs-CZ" dirty="0"/>
              <a:t>4.	</a:t>
            </a:r>
            <a:r>
              <a:rPr lang="cs-CZ" dirty="0" smtClean="0"/>
              <a:t>		64,70</a:t>
            </a:r>
            <a:r>
              <a:rPr lang="cs-CZ" dirty="0"/>
              <a:t>	</a:t>
            </a:r>
            <a:r>
              <a:rPr lang="cs-CZ" dirty="0" smtClean="0"/>
              <a:t>	10 </a:t>
            </a:r>
            <a:r>
              <a:rPr lang="cs-CZ" dirty="0"/>
              <a:t>800</a:t>
            </a:r>
          </a:p>
          <a:p>
            <a:r>
              <a:rPr lang="cs-CZ" dirty="0"/>
              <a:t>5.	</a:t>
            </a:r>
            <a:r>
              <a:rPr lang="cs-CZ" dirty="0" smtClean="0"/>
              <a:t>		71,50</a:t>
            </a:r>
            <a:r>
              <a:rPr lang="cs-CZ" dirty="0"/>
              <a:t>	</a:t>
            </a:r>
            <a:r>
              <a:rPr lang="cs-CZ" dirty="0" smtClean="0"/>
              <a:t>	12 </a:t>
            </a:r>
            <a:r>
              <a:rPr lang="cs-CZ" dirty="0"/>
              <a:t>000</a:t>
            </a:r>
          </a:p>
          <a:p>
            <a:r>
              <a:rPr lang="cs-CZ" dirty="0"/>
              <a:t>6.	</a:t>
            </a:r>
            <a:r>
              <a:rPr lang="cs-CZ" dirty="0" smtClean="0"/>
              <a:t>		78,90</a:t>
            </a:r>
            <a:r>
              <a:rPr lang="cs-CZ" dirty="0"/>
              <a:t>	</a:t>
            </a:r>
            <a:r>
              <a:rPr lang="cs-CZ" dirty="0" smtClean="0"/>
              <a:t>	13 </a:t>
            </a:r>
            <a:r>
              <a:rPr lang="cs-CZ" dirty="0"/>
              <a:t>200</a:t>
            </a:r>
          </a:p>
          <a:p>
            <a:r>
              <a:rPr lang="cs-CZ" dirty="0"/>
              <a:t>7.	</a:t>
            </a:r>
            <a:r>
              <a:rPr lang="cs-CZ" dirty="0" smtClean="0"/>
              <a:t>		87,10</a:t>
            </a:r>
            <a:r>
              <a:rPr lang="cs-CZ" dirty="0"/>
              <a:t>	</a:t>
            </a:r>
            <a:r>
              <a:rPr lang="cs-CZ" dirty="0" smtClean="0"/>
              <a:t>	14 </a:t>
            </a:r>
            <a:r>
              <a:rPr lang="cs-CZ" dirty="0"/>
              <a:t>600</a:t>
            </a:r>
          </a:p>
          <a:p>
            <a:r>
              <a:rPr lang="cs-CZ" dirty="0"/>
              <a:t>8.	</a:t>
            </a:r>
            <a:r>
              <a:rPr lang="cs-CZ" dirty="0" smtClean="0"/>
              <a:t>		96,20</a:t>
            </a:r>
            <a:r>
              <a:rPr lang="cs-CZ" dirty="0"/>
              <a:t>	</a:t>
            </a:r>
            <a:r>
              <a:rPr lang="cs-CZ" dirty="0" smtClean="0"/>
              <a:t>	16 </a:t>
            </a:r>
            <a:r>
              <a:rPr lang="cs-CZ" dirty="0"/>
              <a:t>100</a:t>
            </a:r>
          </a:p>
        </p:txBody>
      </p:sp>
    </p:spTree>
    <p:extLst>
      <p:ext uri="{BB962C8B-B14F-4D97-AF65-F5344CB8AC3E}">
        <p14:creationId xmlns:p14="http://schemas.microsoft.com/office/powerpoint/2010/main" xmlns="" val="2188980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1080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Plat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920880" cy="4968552"/>
          </a:xfrm>
        </p:spPr>
        <p:txBody>
          <a:bodyPr>
            <a:normAutofit/>
          </a:bodyPr>
          <a:lstStyle/>
          <a:p>
            <a:pPr fontAlgn="base"/>
            <a:r>
              <a:rPr lang="cs-CZ" b="1" dirty="0"/>
              <a:t>Plat</a:t>
            </a:r>
            <a:r>
              <a:rPr lang="cs-CZ" dirty="0"/>
              <a:t> je peněžité plnění poskytované za práci zaměstnanci zaměstnavatelem, kterým je </a:t>
            </a:r>
            <a:br>
              <a:rPr lang="cs-CZ" dirty="0"/>
            </a:br>
            <a:r>
              <a:rPr lang="cs-CZ" dirty="0"/>
              <a:t>a) stát, </a:t>
            </a:r>
            <a:br>
              <a:rPr lang="cs-CZ" dirty="0"/>
            </a:br>
            <a:r>
              <a:rPr lang="cs-CZ" dirty="0"/>
              <a:t>b) územní samosprávný celek, </a:t>
            </a:r>
            <a:br>
              <a:rPr lang="cs-CZ" dirty="0"/>
            </a:br>
            <a:r>
              <a:rPr lang="cs-CZ" dirty="0"/>
              <a:t>c) státní fond, </a:t>
            </a:r>
            <a:br>
              <a:rPr lang="cs-CZ" dirty="0"/>
            </a:br>
            <a:r>
              <a:rPr lang="cs-CZ" dirty="0"/>
              <a:t>d) příspěvková organizace, jejíž náklady na platy a odměny za pracovní pohotovost jsou plně zabezpečovány z příspěvku na provoz poskytovaného z rozpočtu zřizovatele nebo z úhrad podle zvláštních právních předpisů, </a:t>
            </a:r>
            <a:br>
              <a:rPr lang="cs-CZ" dirty="0"/>
            </a:br>
            <a:r>
              <a:rPr lang="cs-CZ" dirty="0"/>
              <a:t>e) školská právnická osoba zřízená Ministerstvem školství, mládeže a tělovýchovy, krajem, obcí nebo dobrovolným svazkem obcí podle školského zákona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Users\NB1\AppData\Local\Microsoft\Windows\Temporary Internet Files\Content.IE5\JMCJYE1R\MC9002406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4043" y="5301208"/>
            <a:ext cx="1827886" cy="9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6241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772400" cy="888128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Plat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772816"/>
            <a:ext cx="7772400" cy="4536504"/>
          </a:xfrm>
        </p:spPr>
        <p:txBody>
          <a:bodyPr>
            <a:normAutofit/>
          </a:bodyPr>
          <a:lstStyle/>
          <a:p>
            <a:r>
              <a:rPr lang="cs-CZ" sz="2400" b="1" dirty="0"/>
              <a:t>Plat</a:t>
            </a:r>
            <a:r>
              <a:rPr lang="cs-CZ" sz="2400" dirty="0"/>
              <a:t> určuje zaměstnavatel zaměstnanci podle zákoníku práce</a:t>
            </a:r>
            <a:r>
              <a:rPr lang="cs-CZ" sz="2400" dirty="0" smtClean="0"/>
              <a:t>, nařízení </a:t>
            </a:r>
            <a:r>
              <a:rPr lang="cs-CZ" sz="2400" dirty="0"/>
              <a:t>vlády o minimální mzdě a v jejich mezích podle kolektivní </a:t>
            </a:r>
            <a:r>
              <a:rPr lang="cs-CZ" sz="2400" dirty="0" smtClean="0"/>
              <a:t> smlouvy, popřípadě </a:t>
            </a:r>
            <a:r>
              <a:rPr lang="cs-CZ" sz="2400" dirty="0"/>
              <a:t>vnitřního předpisu. </a:t>
            </a:r>
            <a:endParaRPr lang="cs-CZ" sz="2400" dirty="0" smtClean="0"/>
          </a:p>
          <a:p>
            <a:r>
              <a:rPr lang="cs-CZ" sz="2400" dirty="0" smtClean="0"/>
              <a:t>Plat </a:t>
            </a:r>
            <a:r>
              <a:rPr lang="cs-CZ" sz="2400" dirty="0"/>
              <a:t>není možné určit jiným způsobem v jiném složení a jiné výši, než stanoví tento zákon a právní předpisy vydané k jeho provedení.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NB1\AppData\Local\Microsoft\Windows\Temporary Internet Files\Content.IE5\A2ZPU791\MC9002406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5198" y="4581128"/>
            <a:ext cx="1824228" cy="127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3826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latové třídy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4608512"/>
          </a:xfrm>
        </p:spPr>
        <p:txBody>
          <a:bodyPr>
            <a:normAutofit/>
          </a:bodyPr>
          <a:lstStyle/>
          <a:p>
            <a:r>
              <a:rPr lang="cs-CZ" dirty="0"/>
              <a:t>Zaměstnanci přísluší platový tarif stanovený </a:t>
            </a:r>
            <a:r>
              <a:rPr lang="cs-CZ" dirty="0" smtClean="0"/>
              <a:t>pro </a:t>
            </a:r>
            <a:r>
              <a:rPr lang="cs-CZ" b="1" dirty="0" smtClean="0"/>
              <a:t>platovou</a:t>
            </a:r>
            <a:r>
              <a:rPr lang="cs-CZ" b="1" dirty="0" smtClean="0">
                <a:hlinkClick r:id="rId2"/>
              </a:rPr>
              <a:t> </a:t>
            </a:r>
            <a:r>
              <a:rPr lang="cs-CZ" b="1" dirty="0" smtClean="0"/>
              <a:t>třídu</a:t>
            </a:r>
            <a:r>
              <a:rPr lang="cs-CZ" b="1" dirty="0"/>
              <a:t> a </a:t>
            </a:r>
            <a:r>
              <a:rPr lang="cs-CZ" b="1" dirty="0" smtClean="0"/>
              <a:t>platový stupeň</a:t>
            </a:r>
            <a:r>
              <a:rPr lang="cs-CZ" dirty="0" smtClean="0"/>
              <a:t>, </a:t>
            </a:r>
            <a:r>
              <a:rPr lang="cs-CZ" dirty="0"/>
              <a:t>do kterého je zařazen. </a:t>
            </a:r>
            <a:endParaRPr lang="cs-CZ" dirty="0" smtClean="0"/>
          </a:p>
          <a:p>
            <a:r>
              <a:rPr lang="cs-CZ" dirty="0" smtClean="0"/>
              <a:t>Zaměstnavatel </a:t>
            </a:r>
            <a:r>
              <a:rPr lang="cs-CZ" dirty="0"/>
              <a:t>zařadí zaměstnance do platové třídy podle druhového vymezení prací v pracovní smlouvě a jeho mezích na něm požadovaných nejnáročnějších prací. </a:t>
            </a:r>
            <a:endParaRPr lang="cs-CZ" dirty="0" smtClean="0"/>
          </a:p>
          <a:p>
            <a:r>
              <a:rPr lang="cs-CZ" dirty="0" smtClean="0"/>
              <a:t>Zaměstnavatel </a:t>
            </a:r>
            <a:r>
              <a:rPr lang="cs-CZ" dirty="0"/>
              <a:t>zařadí zaměstnance do </a:t>
            </a:r>
            <a:r>
              <a:rPr lang="cs-CZ" dirty="0" smtClean="0"/>
              <a:t>platového </a:t>
            </a:r>
            <a:r>
              <a:rPr lang="cs-CZ" dirty="0"/>
              <a:t>stupně podle doby dosažené praxe, doby péče o dítě a doby výkonu vojenské nebo civilní služby (započitatelná praxe).</a:t>
            </a:r>
          </a:p>
          <a:p>
            <a:r>
              <a:rPr lang="cs-CZ" dirty="0"/>
              <a:t>Platové tarify se stanoví v 16 platových třídách a v každé z nich v platových stupních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http://jobs.finance.cz/radce/charakteristiky-platovych-trid/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4728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Mzda se zaměstnanci buď stanovuje, tzn. jednostranně oznamuje mzdovým výměrem nebo vnitřním předpisem, nebo se mzda sjednává, tzn. </a:t>
            </a:r>
            <a:r>
              <a:rPr lang="cs-CZ" dirty="0" smtClean="0"/>
              <a:t>dvoustraně </a:t>
            </a:r>
            <a:r>
              <a:rPr lang="cs-CZ" dirty="0"/>
              <a:t>domlouvá v pracovní, kolektivní nebo jiné smlouvě (např. smlouva o mzdě, manažerská smlouva). Mzda musí být stanovena či sjednána před začátkem výkonu práce</a:t>
            </a:r>
            <a:r>
              <a:rPr lang="cs-CZ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MACH</a:t>
            </a:r>
            <a:r>
              <a:rPr lang="cs-CZ" dirty="0"/>
              <a:t>, Josef. Ekonomika pro SOU 2. díl. Praha: Fortuna, 1999. ISBN 80-7168-671-9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2"/>
              </a:rPr>
              <a:t>http://www.finance.</a:t>
            </a:r>
            <a:r>
              <a:rPr lang="cs-CZ" dirty="0" err="1">
                <a:hlinkClick r:id="rId2"/>
              </a:rPr>
              <a:t>cz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dane</a:t>
            </a:r>
            <a:r>
              <a:rPr lang="cs-CZ" dirty="0">
                <a:hlinkClick r:id="rId2"/>
              </a:rPr>
              <a:t>-a-mzda/mzda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31267</TotalTime>
  <Words>236</Words>
  <Application>Microsoft Office PowerPoint</Application>
  <PresentationFormat>Předvádění na obrazovce (4:3)</PresentationFormat>
  <Paragraphs>112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Snímek 1</vt:lpstr>
      <vt:lpstr>Snímek 2</vt:lpstr>
      <vt:lpstr>Odměňování pracovníků</vt:lpstr>
      <vt:lpstr>Minimální mzda</vt:lpstr>
      <vt:lpstr>Minimální mzda</vt:lpstr>
      <vt:lpstr>Minimální mzda</vt:lpstr>
      <vt:lpstr>Minimální mzda</vt:lpstr>
      <vt:lpstr>Minimální mzda</vt:lpstr>
      <vt:lpstr>Minimální mzda</vt:lpstr>
      <vt:lpstr>Minimální mzda</vt:lpstr>
      <vt:lpstr>Nejnižší úrovně zaručené mzdy </vt:lpstr>
      <vt:lpstr>Nejnižší úrovně zaručené mzdy</vt:lpstr>
      <vt:lpstr>Nejnižší úroveň zaručené mzdy</vt:lpstr>
      <vt:lpstr>Nejnižší úrovně zaručené mzdy</vt:lpstr>
      <vt:lpstr>Plat </vt:lpstr>
      <vt:lpstr>Plat</vt:lpstr>
      <vt:lpstr> Platové třídy 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266</cp:revision>
  <dcterms:created xsi:type="dcterms:W3CDTF">2013-01-11T17:11:37Z</dcterms:created>
  <dcterms:modified xsi:type="dcterms:W3CDTF">2014-10-16T11:09:56Z</dcterms:modified>
</cp:coreProperties>
</file>