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307" r:id="rId6"/>
    <p:sldId id="295" r:id="rId7"/>
    <p:sldId id="297" r:id="rId8"/>
    <p:sldId id="309" r:id="rId9"/>
    <p:sldId id="293" r:id="rId10"/>
    <p:sldId id="310" r:id="rId11"/>
    <p:sldId id="294" r:id="rId12"/>
    <p:sldId id="308" r:id="rId13"/>
    <p:sldId id="299" r:id="rId14"/>
    <p:sldId id="312" r:id="rId15"/>
    <p:sldId id="311" r:id="rId16"/>
    <p:sldId id="313" r:id="rId17"/>
    <p:sldId id="28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924944"/>
            <a:ext cx="73448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Odměňování pracovníků</a:t>
            </a:r>
          </a:p>
          <a:p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Sjednání, stanovení nebo určení mzdy		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				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1052736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947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VI-2-17-10_Odměňování pracovníků – Sjednání, stanovení nebo určení 		mzdy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1.10.2013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2219715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3861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Odměňování pracovníků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5141" y="582442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7961" y="2196683"/>
            <a:ext cx="8048058" cy="2308324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Práce přesčas, práce ve svátek, noční práce, práce ve ztíženém prostředí, práce v sobotu a neděli, odměna, příplatky k platu, srážky z příjmu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Odměňování pracovníků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65176"/>
            <a:ext cx="8229600" cy="4479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Složky mzdy:</a:t>
            </a:r>
          </a:p>
          <a:p>
            <a:pPr marL="0" indent="0">
              <a:buNone/>
            </a:pPr>
            <a:endParaRPr lang="cs-CZ" b="1" dirty="0" smtClean="0"/>
          </a:p>
          <a:p>
            <a:pPr marL="514350" indent="-514350">
              <a:buAutoNum type="alphaLcParenR"/>
            </a:pPr>
            <a:r>
              <a:rPr lang="cs-CZ" dirty="0" smtClean="0"/>
              <a:t>Základní složky mzdy</a:t>
            </a:r>
          </a:p>
          <a:p>
            <a:pPr marL="514350" indent="-514350">
              <a:buAutoNum type="alphaLcParenR"/>
            </a:pPr>
            <a:r>
              <a:rPr lang="cs-CZ" dirty="0" smtClean="0"/>
              <a:t>Pohyblivé složky mzdy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992888" cy="64807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n-lt"/>
              </a:rPr>
              <a:t>Základní složka mzdy</a:t>
            </a:r>
            <a:endParaRPr lang="cs-CZ" sz="360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340768"/>
            <a:ext cx="7772400" cy="5040560"/>
          </a:xfrm>
        </p:spPr>
        <p:txBody>
          <a:bodyPr>
            <a:normAutofit/>
          </a:bodyPr>
          <a:lstStyle/>
          <a:p>
            <a:r>
              <a:rPr lang="cs-CZ" sz="2200" dirty="0" smtClean="0">
                <a:solidFill>
                  <a:schemeClr val="tx1"/>
                </a:solidFill>
              </a:rPr>
              <a:t>Základní složka mzdy představuje způsob hodnocení vykonané práce. Rozeznáváme následující </a:t>
            </a:r>
            <a:r>
              <a:rPr lang="cs-CZ" sz="2200" dirty="0" smtClean="0">
                <a:solidFill>
                  <a:srgbClr val="C00000"/>
                </a:solidFill>
              </a:rPr>
              <a:t>čtyři formy základní mzdy:</a:t>
            </a:r>
          </a:p>
          <a:p>
            <a:endParaRPr lang="cs-CZ" sz="2200" dirty="0" smtClean="0">
              <a:solidFill>
                <a:srgbClr val="C0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Časová – </a:t>
            </a:r>
            <a:r>
              <a:rPr lang="cs-CZ" dirty="0" smtClean="0"/>
              <a:t>založena na stanovení množství peněz za odpracovanou jednotku času (hodinu). Výše mzdy pak závisí na počtu hodin, které byly odpracovány.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dirty="0" smtClean="0">
                <a:solidFill>
                  <a:srgbClr val="C00000"/>
                </a:solidFill>
              </a:rPr>
              <a:t>Úkolová – </a:t>
            </a:r>
            <a:r>
              <a:rPr lang="cs-CZ" sz="2200" dirty="0" smtClean="0">
                <a:solidFill>
                  <a:schemeClr val="tx1"/>
                </a:solidFill>
              </a:rPr>
              <a:t>základem hodnocení je dosahovaný výkon. Výše mzdy je dána např. množstvím vyrobených produktů.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Smíšená – </a:t>
            </a:r>
            <a:r>
              <a:rPr lang="cs-CZ" dirty="0" smtClean="0"/>
              <a:t>při stanovení její výše se vychází jak z časové, tak i úkolové formy mzdy.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dirty="0" smtClean="0">
                <a:solidFill>
                  <a:srgbClr val="C00000"/>
                </a:solidFill>
              </a:rPr>
              <a:t>Podílová – </a:t>
            </a:r>
            <a:r>
              <a:rPr lang="cs-CZ" sz="2200" dirty="0" smtClean="0">
                <a:solidFill>
                  <a:schemeClr val="tx1"/>
                </a:solidFill>
              </a:rPr>
              <a:t>výši mzdy vyjadřuje podíl n a výsledku hospodaření podniku (např. na tržbách)</a:t>
            </a:r>
            <a:endParaRPr lang="cs-CZ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484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851648" cy="1008112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Pohyblivé složky mzdy</a:t>
            </a: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1916832"/>
            <a:ext cx="8143056" cy="4608512"/>
          </a:xfrm>
        </p:spPr>
        <p:txBody>
          <a:bodyPr>
            <a:normAutofit fontScale="92500" lnSpcReduction="1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příplatky k základní mzdě – </a:t>
            </a:r>
            <a:r>
              <a:rPr lang="cs-CZ" dirty="0" smtClean="0"/>
              <a:t>vyplácí se za práci konanou za zvláštních podmínek (např. práce ve ztíženém pracovním prostředí, práce v noci, přesčas, o sobotách a nedělích)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náhrady mzdy – </a:t>
            </a:r>
            <a:r>
              <a:rPr lang="cs-CZ" dirty="0" smtClean="0"/>
              <a:t>přísluší za neodpracovaný čas, se kterým předpisy počítají (např. mzda za dovolenou, prostoje z viny zaměstnavatele)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prémie – </a:t>
            </a:r>
            <a:r>
              <a:rPr lang="cs-CZ" dirty="0" smtClean="0"/>
              <a:t>určitá peněžitá částka za splnění předem stanoveného úkolu.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odměny – </a:t>
            </a:r>
            <a:r>
              <a:rPr lang="cs-CZ" dirty="0" smtClean="0"/>
              <a:t>vyplácejí se nepravidelně za mimořádné pracovní zásluhy (např. zastupování nemocného pracovníka)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639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772400" cy="64807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Odměňování pracovníků</a:t>
            </a:r>
            <a:endParaRPr lang="cs-CZ" sz="36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7772400" cy="5040560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600" dirty="0" smtClean="0">
                <a:solidFill>
                  <a:srgbClr val="C00000"/>
                </a:solidFill>
              </a:rPr>
              <a:t>Odměňování za práci – </a:t>
            </a:r>
            <a:r>
              <a:rPr lang="cs-CZ" sz="2600" dirty="0" smtClean="0"/>
              <a:t>mzda, plat, odměna z dohod.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>
                <a:solidFill>
                  <a:srgbClr val="C00000"/>
                </a:solidFill>
              </a:rPr>
              <a:t>Za dobu pracovní pohotovosti </a:t>
            </a:r>
            <a:r>
              <a:rPr lang="cs-CZ" sz="2600" dirty="0"/>
              <a:t>přísluší zaměstnanci odměna nejméně ve výši 10 % průměrného výdělku, není-li v kolektivní smlouvě uvedeno jinak</a:t>
            </a:r>
            <a:r>
              <a:rPr lang="cs-CZ" sz="2600" dirty="0" smtClean="0"/>
              <a:t>.</a:t>
            </a:r>
          </a:p>
          <a:p>
            <a:endParaRPr lang="cs-CZ" sz="2600" dirty="0"/>
          </a:p>
          <a:p>
            <a:endParaRPr lang="cs-CZ" sz="2600" dirty="0" smtClean="0"/>
          </a:p>
        </p:txBody>
      </p:sp>
    </p:spTree>
    <p:extLst>
      <p:ext uri="{BB962C8B-B14F-4D97-AF65-F5344CB8AC3E}">
        <p14:creationId xmlns:p14="http://schemas.microsoft.com/office/powerpoint/2010/main" val="389473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90120" cy="792088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Sjednání, stanovení nebo určení mzdy</a:t>
            </a:r>
            <a:endParaRPr lang="cs-CZ" sz="36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700808"/>
            <a:ext cx="7772400" cy="4612768"/>
          </a:xfrm>
        </p:spPr>
        <p:txBody>
          <a:bodyPr>
            <a:noAutofit/>
          </a:bodyPr>
          <a:lstStyle/>
          <a:p>
            <a:r>
              <a:rPr lang="cs-CZ" sz="2400" dirty="0"/>
              <a:t>Mzda se sjednává v kolektivní smlouvě, pracovní smlouvě nebo jiné smlouvě, popřípadě ji zaměstnavatel stanoví vnitřním předpisem nebo mzdovým výměrem.</a:t>
            </a:r>
          </a:p>
          <a:p>
            <a:r>
              <a:rPr lang="cs-CZ" sz="2400" b="1" dirty="0" smtClean="0"/>
              <a:t>Mzda </a:t>
            </a:r>
            <a:r>
              <a:rPr lang="cs-CZ" sz="2400" b="1" dirty="0"/>
              <a:t>musí být sjednána, stanovena nebo určena před začátkem výkonu práce</a:t>
            </a:r>
            <a:r>
              <a:rPr lang="cs-CZ" sz="2400" dirty="0"/>
              <a:t>, za kterou má tato mzda příslušet.</a:t>
            </a:r>
          </a:p>
          <a:p>
            <a:r>
              <a:rPr lang="cs-CZ" sz="2400" dirty="0"/>
              <a:t>Zaměstnavatel je povinen v den nástupu do práce vydat zaměstnanci </a:t>
            </a:r>
            <a:r>
              <a:rPr lang="cs-CZ" sz="2400" b="1" dirty="0"/>
              <a:t>písemný mzdový výměr</a:t>
            </a:r>
            <a:r>
              <a:rPr lang="cs-CZ" sz="2400" dirty="0"/>
              <a:t>, který obsahuje údaje o způsobu odměňování, o termínu a místě výplaty </a:t>
            </a:r>
            <a:r>
              <a:rPr lang="cs-CZ" sz="2400" dirty="0" smtClean="0"/>
              <a:t>mzdy.</a:t>
            </a:r>
            <a:r>
              <a:rPr lang="cs-CZ" sz="2400" dirty="0"/>
              <a:t> </a:t>
            </a:r>
            <a:r>
              <a:rPr lang="cs-CZ" sz="2400" b="1" dirty="0"/>
              <a:t>Dojde-li ke </a:t>
            </a:r>
            <a:r>
              <a:rPr lang="cs-CZ" sz="2400" b="1" dirty="0" smtClean="0"/>
              <a:t>změně, </a:t>
            </a:r>
            <a:r>
              <a:rPr lang="cs-CZ" sz="2400" b="1" dirty="0"/>
              <a:t>je zaměstnavatel povinen tuto skutečnost zaměstnanci písemně oznámit, a to nejpozději v den, kdy změna nabývá účinnosti.</a:t>
            </a:r>
            <a:endParaRPr lang="cs-CZ" sz="2400" dirty="0"/>
          </a:p>
          <a:p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365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Sjednání, stanovení nebo určení mzdy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12568"/>
          </a:xfrm>
        </p:spPr>
        <p:txBody>
          <a:bodyPr>
            <a:normAutofit fontScale="77500" lnSpcReduction="20000"/>
          </a:bodyPr>
          <a:lstStyle/>
          <a:p>
            <a:pPr marL="0" lvl="0" indent="0">
              <a:buClr>
                <a:srgbClr val="B5AE53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r>
              <a:rPr lang="cs-CZ" dirty="0"/>
              <a:t>Z</a:t>
            </a:r>
            <a:r>
              <a:rPr lang="cs-CZ" dirty="0" smtClean="0"/>
              <a:t>a </a:t>
            </a:r>
            <a:r>
              <a:rPr lang="cs-CZ" dirty="0"/>
              <a:t>dobu </a:t>
            </a:r>
            <a:r>
              <a:rPr lang="cs-CZ" b="1" dirty="0"/>
              <a:t>práce přesčas</a:t>
            </a:r>
            <a:r>
              <a:rPr lang="cs-CZ" dirty="0"/>
              <a:t> přísluší zaměstnanci mzda, na kterou u vzniklo za tuto dobu právo (dále dosažená mzda) a příplatek nejméně ve výši </a:t>
            </a:r>
            <a:r>
              <a:rPr lang="cs-CZ" b="1" dirty="0"/>
              <a:t>25 %</a:t>
            </a:r>
            <a:r>
              <a:rPr lang="cs-CZ" dirty="0"/>
              <a:t> průměrného výdělku, pokud se zaměstnavatel se zaměstnancem nedohodli na poskytnutí náhradního volna v rozsahu práce konané přesčas místo příplatku.</a:t>
            </a:r>
          </a:p>
          <a:p>
            <a:r>
              <a:rPr lang="cs-CZ" dirty="0"/>
              <a:t>Za dobu </a:t>
            </a:r>
            <a:r>
              <a:rPr lang="cs-CZ" b="1" dirty="0"/>
              <a:t>práce ve svátek</a:t>
            </a:r>
            <a:r>
              <a:rPr lang="cs-CZ" dirty="0"/>
              <a:t> přísluší zaměstnanci dosažená mzda a náhradní volno v rozsahu práce konané ve svátek. Za dobu čerpání náhradního volba přísluší zaměstnanci náhrada mzdy ve výši průměrného výdělku. Zaměstnavatel se může se zaměstnancem dohodnout na poskytnutí příplatku k dosažené mzdě nejméně ve výši průměrného výdělku místo náhradního volna. </a:t>
            </a:r>
            <a:r>
              <a:rPr lang="cs-CZ" b="1" dirty="0"/>
              <a:t>Zaměstnanci, který nepracoval proto, že svátek připadl na jeho obvyklý pracovní den, přísluší náhrada mzdy ve výši průměrného výdělku.</a:t>
            </a:r>
            <a:endParaRPr lang="cs-CZ" dirty="0"/>
          </a:p>
          <a:p>
            <a:r>
              <a:rPr lang="cs-CZ" dirty="0"/>
              <a:t>Za dobu </a:t>
            </a:r>
            <a:r>
              <a:rPr lang="cs-CZ" b="1" dirty="0"/>
              <a:t>noční práce </a:t>
            </a:r>
            <a:r>
              <a:rPr lang="cs-CZ" dirty="0"/>
              <a:t>přísluší zaměstnanci dosažená mzda a příplatek nejméně ve výši </a:t>
            </a:r>
            <a:r>
              <a:rPr lang="cs-CZ" b="1" dirty="0"/>
              <a:t>10 %</a:t>
            </a:r>
            <a:r>
              <a:rPr lang="cs-CZ" dirty="0"/>
              <a:t> průměrného výdělku, není-li v kolektivní smlouvě sjednáno jinak.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772400" cy="108012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Sjednání, stanovení nebo určení mzdy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844824"/>
            <a:ext cx="7772400" cy="475252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Za </a:t>
            </a:r>
            <a:r>
              <a:rPr lang="cs-CZ" dirty="0"/>
              <a:t>dobu práce </a:t>
            </a:r>
            <a:r>
              <a:rPr lang="cs-CZ" b="1" dirty="0"/>
              <a:t>ve </a:t>
            </a:r>
            <a:r>
              <a:rPr lang="cs-CZ" b="1" dirty="0" err="1"/>
              <a:t>s</a:t>
            </a:r>
            <a:r>
              <a:rPr lang="cs-CZ" b="1" dirty="0" err="1" smtClean="0"/>
              <a:t>tíženém</a:t>
            </a:r>
            <a:r>
              <a:rPr lang="cs-CZ" b="1" dirty="0" smtClean="0"/>
              <a:t> </a:t>
            </a:r>
            <a:r>
              <a:rPr lang="cs-CZ" b="1" dirty="0"/>
              <a:t>prostředí </a:t>
            </a:r>
            <a:r>
              <a:rPr lang="cs-CZ" dirty="0"/>
              <a:t>přísluší zaměstnanci dosažená mzda a příplatek. Příplatek za práci ve ztíženém prostředí činí nejméně </a:t>
            </a:r>
            <a:r>
              <a:rPr lang="cs-CZ" b="1" dirty="0"/>
              <a:t>10 %</a:t>
            </a:r>
            <a:r>
              <a:rPr lang="cs-CZ" dirty="0"/>
              <a:t> částky, kterou stanoví zákoník práce jako základní sazbu minimální </a:t>
            </a:r>
            <a:r>
              <a:rPr lang="cs-CZ" dirty="0" smtClean="0"/>
              <a:t>mzdy.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Za </a:t>
            </a:r>
            <a:r>
              <a:rPr lang="cs-CZ" dirty="0"/>
              <a:t>dobu </a:t>
            </a:r>
            <a:r>
              <a:rPr lang="cs-CZ" b="1" dirty="0"/>
              <a:t>práce v sobotu a v neděli </a:t>
            </a:r>
            <a:r>
              <a:rPr lang="cs-CZ" dirty="0"/>
              <a:t>přísluší zaměstnanci dosažená mzda a příplatek nejméně ve výši </a:t>
            </a:r>
            <a:r>
              <a:rPr lang="cs-CZ" b="1" dirty="0"/>
              <a:t>10 </a:t>
            </a:r>
            <a:r>
              <a:rPr lang="cs-CZ" b="1" dirty="0" smtClean="0"/>
              <a:t>% </a:t>
            </a:r>
            <a:r>
              <a:rPr lang="cs-CZ" dirty="0" smtClean="0"/>
              <a:t>průměrného výdělku.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b="1" dirty="0" smtClean="0"/>
              <a:t>Naturální </a:t>
            </a:r>
            <a:r>
              <a:rPr lang="cs-CZ" b="1" dirty="0"/>
              <a:t>mzdu</a:t>
            </a:r>
            <a:r>
              <a:rPr lang="cs-CZ" dirty="0"/>
              <a:t> může zaměstnavatel poskytovat jen se souhlasem zaměstnance a za podmínek s ním dohodnutých a to v rozsahu přiměřeném jeho potřebám. Zaměstnavatel je povinen zaměstnanci vyplatit v penězích mzdu nejméně ve výši příslušné sazby minimální mzdy nebo příslušné sazby nejnižší úrovně zaručené mzdy. Jako naturální mzda mohou být poskytovány výrobky, s výjimkou lihovin, tabákových výrobků nebo jiných návykových látek, výkon, práce nebo služby.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0898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996720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prstClr val="black"/>
                </a:solidFill>
                <a:latin typeface="Constantia"/>
              </a:rPr>
              <a:t>Sjednání, stanovení nebo určení mzdy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1896" y="2204864"/>
            <a:ext cx="81191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Za úspěšné splnění </a:t>
            </a:r>
            <a:r>
              <a:rPr lang="cs-CZ" sz="2400" dirty="0" smtClean="0"/>
              <a:t>mimořádného </a:t>
            </a:r>
            <a:r>
              <a:rPr lang="cs-CZ" sz="2400" dirty="0"/>
              <a:t>nebo zvlášť významného pracovního úkolu může zaměstnavatel poskytnout zaměstnanci </a:t>
            </a:r>
            <a:r>
              <a:rPr lang="cs-CZ" sz="2400" b="1" dirty="0"/>
              <a:t>odměnu.</a:t>
            </a:r>
            <a:endParaRPr lang="cs-CZ" sz="2400" dirty="0"/>
          </a:p>
          <a:p>
            <a:r>
              <a:rPr lang="cs-CZ" sz="2400" dirty="0"/>
              <a:t>Zaměstnanci, který nepracoval proto, že svátek připadl na jeho obvyklý pracovní den, se </a:t>
            </a:r>
            <a:r>
              <a:rPr lang="cs-CZ" sz="2400" b="1" dirty="0"/>
              <a:t>plat nekrátí. </a:t>
            </a:r>
            <a:r>
              <a:rPr lang="cs-CZ" sz="2400" dirty="0"/>
              <a:t>Za práci ve svátek poskytne zaměstnavatel zaměstnanci náhradní volno v rozsahu práce konané ve svátek nebo se dohodnou na poskytnutí příplatku ve výši průměrného hodinového výdělku za hodinu práce ve svátek.</a:t>
            </a:r>
          </a:p>
        </p:txBody>
      </p:sp>
    </p:spTree>
    <p:extLst>
      <p:ext uri="{BB962C8B-B14F-4D97-AF65-F5344CB8AC3E}">
        <p14:creationId xmlns:p14="http://schemas.microsoft.com/office/powerpoint/2010/main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01515"/>
            <a:ext cx="7600638" cy="81612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prstClr val="black"/>
                </a:solidFill>
                <a:effectLst/>
                <a:latin typeface="Constantia"/>
              </a:rPr>
              <a:t>Příplatky k platu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772816"/>
            <a:ext cx="7772400" cy="4036704"/>
          </a:xfrm>
        </p:spPr>
        <p:txBody>
          <a:bodyPr>
            <a:normAutofit fontScale="25000" lnSpcReduction="20000"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800" dirty="0"/>
              <a:t> </a:t>
            </a:r>
            <a:r>
              <a:rPr lang="cs-CZ" sz="8000" b="1" dirty="0" smtClean="0"/>
              <a:t>příplatek </a:t>
            </a:r>
            <a:r>
              <a:rPr lang="cs-CZ" sz="8000" b="1" dirty="0"/>
              <a:t>za vedení,</a:t>
            </a:r>
            <a:r>
              <a:rPr lang="cs-CZ" sz="8000" dirty="0"/>
              <a:t> a to podle stupně řízení a náročnosti řídící práce. </a:t>
            </a:r>
            <a:endParaRPr lang="cs-CZ" sz="8000" dirty="0" smtClean="0"/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8000" b="1" dirty="0"/>
              <a:t>p</a:t>
            </a:r>
            <a:r>
              <a:rPr lang="cs-CZ" sz="8000" b="1" dirty="0" smtClean="0"/>
              <a:t>říplatek </a:t>
            </a:r>
            <a:r>
              <a:rPr lang="cs-CZ" sz="8000" b="1" dirty="0"/>
              <a:t>za noční práci</a:t>
            </a:r>
            <a:r>
              <a:rPr lang="cs-CZ" sz="8000" dirty="0" smtClean="0"/>
              <a:t>: zaměstnanci </a:t>
            </a:r>
            <a:r>
              <a:rPr lang="cs-CZ" sz="8000" dirty="0"/>
              <a:t>přísluší za hodinu noční práce příplatek ve výši 20 % průměrného hodinového </a:t>
            </a:r>
            <a:r>
              <a:rPr lang="cs-CZ" sz="8000" dirty="0" smtClean="0"/>
              <a:t>výdělku.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8000" dirty="0"/>
              <a:t>z</a:t>
            </a:r>
            <a:r>
              <a:rPr lang="cs-CZ" sz="8000" dirty="0" smtClean="0"/>
              <a:t>a </a:t>
            </a:r>
            <a:r>
              <a:rPr lang="cs-CZ" sz="8000" dirty="0"/>
              <a:t>hodinu </a:t>
            </a:r>
            <a:r>
              <a:rPr lang="cs-CZ" sz="8000" b="1" dirty="0"/>
              <a:t>práce v sobotu nebo v </a:t>
            </a:r>
            <a:r>
              <a:rPr lang="cs-CZ" sz="8000" b="1" dirty="0" smtClean="0"/>
              <a:t>neděli přísluší </a:t>
            </a:r>
            <a:r>
              <a:rPr lang="cs-CZ" sz="8000" b="1" dirty="0"/>
              <a:t>příplatek</a:t>
            </a:r>
            <a:r>
              <a:rPr lang="cs-CZ" sz="8000" dirty="0"/>
              <a:t> ve výši 25 % průměrného hodinového </a:t>
            </a:r>
            <a:r>
              <a:rPr lang="cs-CZ" sz="8000" dirty="0" smtClean="0"/>
              <a:t>výdělku.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8000" b="1" dirty="0"/>
              <a:t>p</a:t>
            </a:r>
            <a:r>
              <a:rPr lang="cs-CZ" sz="8000" b="1" dirty="0" smtClean="0"/>
              <a:t>lat </a:t>
            </a:r>
            <a:r>
              <a:rPr lang="cs-CZ" sz="8000" b="1" dirty="0"/>
              <a:t>nebo náhradní volno za práci </a:t>
            </a:r>
            <a:r>
              <a:rPr lang="cs-CZ" sz="8000" b="1" dirty="0" smtClean="0"/>
              <a:t>přesčas</a:t>
            </a:r>
            <a:endParaRPr lang="cs-CZ" sz="8000" dirty="0"/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8000" b="1" dirty="0" smtClean="0"/>
              <a:t>za </a:t>
            </a:r>
            <a:r>
              <a:rPr lang="cs-CZ" sz="8000" b="1" dirty="0"/>
              <a:t>práci ve ztíženém pracovním prostředí </a:t>
            </a:r>
            <a:r>
              <a:rPr lang="cs-CZ" sz="8000" b="1" dirty="0" smtClean="0"/>
              <a:t>příplatek</a:t>
            </a:r>
            <a:r>
              <a:rPr lang="cs-CZ" sz="8000" dirty="0" smtClean="0"/>
              <a:t>, výše </a:t>
            </a:r>
            <a:r>
              <a:rPr lang="cs-CZ" sz="8000" dirty="0"/>
              <a:t>činí nejméně 5 % částky minimální </a:t>
            </a:r>
            <a:r>
              <a:rPr lang="cs-CZ" sz="8000" dirty="0" smtClean="0"/>
              <a:t>mzdy.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8000" b="1" dirty="0"/>
              <a:t>z</a:t>
            </a:r>
            <a:r>
              <a:rPr lang="cs-CZ" sz="8000" b="1" dirty="0" smtClean="0"/>
              <a:t>vláštní </a:t>
            </a:r>
            <a:r>
              <a:rPr lang="cs-CZ" sz="8000" b="1" dirty="0"/>
              <a:t>příplatek</a:t>
            </a:r>
            <a:r>
              <a:rPr lang="cs-CZ" sz="8000" dirty="0"/>
              <a:t>: </a:t>
            </a:r>
            <a:r>
              <a:rPr lang="cs-CZ" sz="8000" dirty="0" smtClean="0"/>
              <a:t>za práci spojenou </a:t>
            </a:r>
            <a:r>
              <a:rPr lang="cs-CZ" sz="8000" dirty="0"/>
              <a:t>s mimořádnou neuropsychickou zátěží, rizikem ohrožení života a zdraví nebo obtížnými pracovními </a:t>
            </a:r>
            <a:r>
              <a:rPr lang="cs-CZ" sz="8000" dirty="0" smtClean="0"/>
              <a:t>režimy.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8000" b="1" dirty="0" smtClean="0"/>
              <a:t>příplatek za rozdělenou směnu aj.</a:t>
            </a:r>
            <a:r>
              <a:rPr lang="cs-CZ" sz="2800" dirty="0" smtClean="0"/>
              <a:t>							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						</a:t>
            </a:r>
            <a:endParaRPr lang="cs-CZ" sz="2800" dirty="0"/>
          </a:p>
          <a:p>
            <a:r>
              <a:rPr lang="cs-CZ" sz="2800" dirty="0"/>
              <a:t>	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743575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Srážky z příjmu z pracovněprávního vztahu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Srážkami z příjmu zaměstnance jsou srážky ze mzdy nebo platu a z jiných příjmů zaměstnance (odměna z dohod, náhrada mzdy, odměna za pracovní pohotovost, odstupné, peněžitá plnění věrnostní nebo stabilizační povahy).</a:t>
            </a:r>
          </a:p>
        </p:txBody>
      </p:sp>
    </p:spTree>
    <p:extLst>
      <p:ext uri="{BB962C8B-B14F-4D97-AF65-F5344CB8AC3E}">
        <p14:creationId xmlns:p14="http://schemas.microsoft.com/office/powerpoint/2010/main" val="8418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7772400" cy="744112"/>
          </a:xfrm>
        </p:spPr>
        <p:txBody>
          <a:bodyPr/>
          <a:lstStyle/>
          <a:p>
            <a:r>
              <a:rPr lang="cs-CZ" sz="3200" dirty="0">
                <a:ln>
                  <a:noFill/>
                </a:ln>
                <a:solidFill>
                  <a:prstClr val="black"/>
                </a:solidFill>
                <a:effectLst/>
                <a:latin typeface="Constantia"/>
              </a:rPr>
              <a:t>Srážky z příjmu z pracovněprávního vztahu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556792"/>
            <a:ext cx="7772400" cy="475252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Pořadí </a:t>
            </a:r>
            <a:r>
              <a:rPr lang="cs-CZ" b="1" dirty="0"/>
              <a:t>srážek ze </a:t>
            </a:r>
            <a:r>
              <a:rPr lang="cs-CZ" b="1" dirty="0" smtClean="0"/>
              <a:t>mzdy: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b="1" dirty="0" smtClean="0"/>
              <a:t>daň </a:t>
            </a:r>
            <a:r>
              <a:rPr lang="cs-CZ" b="1" dirty="0"/>
              <a:t>z příjmů</a:t>
            </a:r>
            <a:r>
              <a:rPr lang="cs-CZ" dirty="0"/>
              <a:t> fyzických osob ze závislé </a:t>
            </a:r>
            <a:r>
              <a:rPr lang="cs-CZ" dirty="0" smtClean="0"/>
              <a:t>činnosti,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pojistné </a:t>
            </a:r>
            <a:r>
              <a:rPr lang="cs-CZ" dirty="0"/>
              <a:t>na </a:t>
            </a:r>
            <a:r>
              <a:rPr lang="cs-CZ" b="1" dirty="0"/>
              <a:t>sociální zabezpečení</a:t>
            </a:r>
            <a:r>
              <a:rPr lang="cs-CZ" dirty="0"/>
              <a:t> a příspěvek na </a:t>
            </a:r>
            <a:r>
              <a:rPr lang="cs-CZ" b="1" dirty="0"/>
              <a:t>státní politiku zaměstnanosti</a:t>
            </a:r>
            <a:r>
              <a:rPr lang="cs-CZ" dirty="0"/>
              <a:t> a pojistné na </a:t>
            </a:r>
            <a:r>
              <a:rPr lang="cs-CZ" dirty="0" smtClean="0"/>
              <a:t>všeobecné </a:t>
            </a:r>
            <a:r>
              <a:rPr lang="cs-CZ" b="1" dirty="0" smtClean="0"/>
              <a:t>zdravotní pojištění</a:t>
            </a:r>
            <a:r>
              <a:rPr lang="cs-CZ" dirty="0" smtClean="0"/>
              <a:t>,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b="1" dirty="0" smtClean="0"/>
              <a:t>zálohu </a:t>
            </a:r>
            <a:r>
              <a:rPr lang="cs-CZ" b="1" dirty="0"/>
              <a:t>na mzdu</a:t>
            </a:r>
            <a:r>
              <a:rPr lang="cs-CZ" dirty="0"/>
              <a:t> (plat), </a:t>
            </a:r>
            <a:r>
              <a:rPr lang="cs-CZ" b="1" dirty="0"/>
              <a:t>kterou je zaměstnanec povinen vrátit</a:t>
            </a:r>
            <a:r>
              <a:rPr lang="cs-CZ" dirty="0"/>
              <a:t> proto, že nebyly splněny podmínky pro přiznání této mzdy nebo </a:t>
            </a:r>
            <a:r>
              <a:rPr lang="cs-CZ" dirty="0" smtClean="0"/>
              <a:t>platu,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b="1" dirty="0" smtClean="0"/>
              <a:t>nevyúčtovanou </a:t>
            </a:r>
            <a:r>
              <a:rPr lang="cs-CZ" b="1" dirty="0"/>
              <a:t>zálohu na cestovní náhrady</a:t>
            </a:r>
            <a:r>
              <a:rPr lang="cs-CZ" dirty="0"/>
              <a:t>, popřípadě jiné nevyúčtované zálohy poskytnuté zaměstnanci k plnění jeho pracovních </a:t>
            </a:r>
            <a:r>
              <a:rPr lang="cs-CZ" dirty="0" smtClean="0"/>
              <a:t>úkolů,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b="1" dirty="0" smtClean="0"/>
              <a:t>náhradu </a:t>
            </a:r>
            <a:r>
              <a:rPr lang="cs-CZ" b="1" dirty="0"/>
              <a:t>mzdy nebo platu za dovolenou, </a:t>
            </a:r>
            <a:r>
              <a:rPr lang="cs-CZ" dirty="0"/>
              <a:t>na niž zaměstnanec ztratil právo nebo na niž mu právo nevzniklo,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89804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772400" cy="1362456"/>
          </a:xfrm>
        </p:spPr>
        <p:txBody>
          <a:bodyPr/>
          <a:lstStyle/>
          <a:p>
            <a:r>
              <a:rPr lang="cs-CZ" sz="3600" dirty="0">
                <a:ln>
                  <a:noFill/>
                </a:ln>
                <a:solidFill>
                  <a:prstClr val="black"/>
                </a:solidFill>
                <a:effectLst/>
                <a:latin typeface="Constantia"/>
              </a:rPr>
              <a:t>Srážky z příjmu z pracovněprávního vztahu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988840"/>
            <a:ext cx="7920880" cy="3960440"/>
          </a:xfrm>
        </p:spPr>
        <p:txBody>
          <a:bodyPr>
            <a:normAutofit/>
          </a:bodyPr>
          <a:lstStyle/>
          <a:p>
            <a:r>
              <a:rPr lang="cs-CZ" b="1" dirty="0"/>
              <a:t>Výkon rozhodnutí</a:t>
            </a:r>
            <a:r>
              <a:rPr lang="cs-CZ" dirty="0"/>
              <a:t> (exekuce) nařízených soudem, soudním exekutorem, správcem daně, orgánem správního úřadu, jiného státního orgánu nebo orgánu územního samosprávného celku se řídí zvláštním právním předpisem,</a:t>
            </a:r>
          </a:p>
          <a:p>
            <a:endParaRPr lang="cs-CZ" b="1" dirty="0" smtClean="0"/>
          </a:p>
          <a:p>
            <a:r>
              <a:rPr lang="cs-CZ" b="1" dirty="0" smtClean="0"/>
              <a:t>Srážky </a:t>
            </a:r>
            <a:r>
              <a:rPr lang="cs-CZ" b="1" dirty="0"/>
              <a:t>ze mzdy zaměstnance ve prospěch zaměstnavatele </a:t>
            </a:r>
            <a:r>
              <a:rPr lang="cs-CZ" dirty="0"/>
              <a:t>za přijetí do zaměstnání, ke složení peněžních záruk nebo k úhradě smluvních pokut nejsou dovoleny; srážky ze mzdy k náhradě škody jsou možné jen na základě dohody o srážkách ze mzdy.</a:t>
            </a:r>
          </a:p>
          <a:p>
            <a:pPr fontAlgn="base"/>
            <a:endParaRPr lang="cs-CZ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62419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772400" cy="96013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Odměňování pracovníků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268760"/>
            <a:ext cx="7772400" cy="4608512"/>
          </a:xfrm>
        </p:spPr>
        <p:txBody>
          <a:bodyPr>
            <a:normAutofit/>
          </a:bodyPr>
          <a:lstStyle/>
          <a:p>
            <a:r>
              <a:rPr lang="cs-CZ" dirty="0" smtClean="0"/>
              <a:t>Celková výše mzdy zaměstnance, stanovená zaměstnavatelem, se nazývá hrubá mzda.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Hrubá mzda = základní mzda + pohyblivé složky mzdy</a:t>
            </a:r>
          </a:p>
          <a:p>
            <a:endParaRPr lang="cs-CZ" dirty="0"/>
          </a:p>
          <a:p>
            <a:r>
              <a:rPr lang="cs-CZ" dirty="0" smtClean="0"/>
              <a:t>Zaměstnavatel zaměstnanci nevyplácí hrubou mzdu, ale pouze čistou mzdu.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Čistá mzda = hrubá mzda – zákonné pojištění - daň</a:t>
            </a:r>
          </a:p>
          <a:p>
            <a:endParaRPr lang="cs-CZ" dirty="0" smtClean="0"/>
          </a:p>
          <a:p>
            <a:r>
              <a:rPr lang="cs-CZ" dirty="0" smtClean="0"/>
              <a:t>Mzda za vykonanou práci se vypočítává zpravidla měsíčně a vyplácí se zpětně.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47283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64207"/>
            <a:ext cx="792088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 smtClean="0"/>
              <a:t>Mzda (plat) </a:t>
            </a:r>
            <a:r>
              <a:rPr lang="cs-CZ" dirty="0"/>
              <a:t>se zaměstnanci buď stanovuje, tzn. jednostranně oznamuje mzdovým výměrem nebo vnitřním předpisem, nebo se mzda sjednává, tzn. </a:t>
            </a:r>
            <a:r>
              <a:rPr lang="cs-CZ" dirty="0" smtClean="0"/>
              <a:t>dvoustraně </a:t>
            </a:r>
            <a:r>
              <a:rPr lang="cs-CZ" dirty="0"/>
              <a:t>domlouvá v pracovní, kolektivní nebo jiné smlouvě (např. smlouva o mzdě, manažerská smlouva). </a:t>
            </a:r>
            <a:endParaRPr lang="cs-CZ" dirty="0" smtClean="0"/>
          </a:p>
          <a:p>
            <a:endParaRPr lang="cs-CZ" b="1" dirty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 smtClean="0"/>
              <a:t>MACH</a:t>
            </a:r>
            <a:r>
              <a:rPr lang="cs-CZ" dirty="0"/>
              <a:t>, Josef. Ekonomika pro SOU 2. díl. Praha: Fortuna, 1999. ISBN 80-7168-671-9</a:t>
            </a:r>
            <a:r>
              <a:rPr lang="cs-CZ" dirty="0" smtClean="0"/>
              <a:t>.</a:t>
            </a:r>
          </a:p>
          <a:p>
            <a:r>
              <a:rPr lang="cs-CZ" dirty="0"/>
              <a:t>http://www.finance.cz/dane-a-mzda/mzda/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29975</TotalTime>
  <Words>577</Words>
  <Application>Microsoft Office PowerPoint</Application>
  <PresentationFormat>Předvádění na obrazovce (4:3)</PresentationFormat>
  <Paragraphs>98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Prezentace aplikace PowerPoint</vt:lpstr>
      <vt:lpstr>Prezentace aplikace PowerPoint</vt:lpstr>
      <vt:lpstr>Odměňování pracovníků</vt:lpstr>
      <vt:lpstr>Odměňování pracovníků</vt:lpstr>
      <vt:lpstr>Základní složka mzdy</vt:lpstr>
      <vt:lpstr>Pohyblivé složky mzdy</vt:lpstr>
      <vt:lpstr>Odměňování pracovníků</vt:lpstr>
      <vt:lpstr>Sjednání, stanovení nebo určení mzdy</vt:lpstr>
      <vt:lpstr>Sjednání, stanovení nebo určení mzdy</vt:lpstr>
      <vt:lpstr>Sjednání, stanovení nebo určení mzdy</vt:lpstr>
      <vt:lpstr>Sjednání, stanovení nebo určení mzdy </vt:lpstr>
      <vt:lpstr>Příplatky k platu</vt:lpstr>
      <vt:lpstr>Srážky z příjmu z pracovněprávního vztahu</vt:lpstr>
      <vt:lpstr>Srážky z příjmu z pracovněprávního vztahu</vt:lpstr>
      <vt:lpstr>Srážky z příjmu z pracovněprávního vztahu</vt:lpstr>
      <vt:lpstr>Odměňování pracovníků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267</cp:revision>
  <dcterms:created xsi:type="dcterms:W3CDTF">2013-01-11T17:11:37Z</dcterms:created>
  <dcterms:modified xsi:type="dcterms:W3CDTF">2014-10-05T21:37:24Z</dcterms:modified>
</cp:coreProperties>
</file>