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307" r:id="rId6"/>
    <p:sldId id="295" r:id="rId7"/>
    <p:sldId id="297" r:id="rId8"/>
    <p:sldId id="309" r:id="rId9"/>
    <p:sldId id="293" r:id="rId10"/>
    <p:sldId id="310" r:id="rId11"/>
    <p:sldId id="294" r:id="rId12"/>
    <p:sldId id="308" r:id="rId13"/>
    <p:sldId id="299" r:id="rId14"/>
    <p:sldId id="28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ance.cz/dane-a-mzda/mzda/vse-o-mzdach/dohody/" TargetMode="External"/><Relationship Id="rId2" Type="http://schemas.openxmlformats.org/officeDocument/2006/relationships/hyperlink" Target="http://www.finance.cz/dane-a-mzda/mzda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4629329"/>
            <a:ext cx="5867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Odměňování pracovníků						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980728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947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VI-2-17-11_Odměňování pracovníků – Dohody o pracích konaných 			mimo pracovní poměr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1.11.2013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219715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5461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Odměňování pracovníků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5141" y="582442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7961" y="2196683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Dohoda o pracovní činnosti, dohoda o provedení práce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212744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Dohody o pracích konaných mimo pracovní poměr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4256112"/>
          </a:xfrm>
        </p:spPr>
        <p:txBody>
          <a:bodyPr>
            <a:normAutofit fontScale="85000" lnSpcReduction="10000"/>
          </a:bodyPr>
          <a:lstStyle/>
          <a:p>
            <a:pPr marL="0" indent="0" fontAlgn="base">
              <a:buNone/>
            </a:pPr>
            <a:r>
              <a:rPr lang="cs-CZ" b="1" dirty="0" smtClean="0"/>
              <a:t>Zákoník práce </a:t>
            </a:r>
            <a:r>
              <a:rPr lang="cs-CZ" dirty="0" smtClean="0"/>
              <a:t>umožňuje </a:t>
            </a:r>
            <a:r>
              <a:rPr lang="cs-CZ" dirty="0"/>
              <a:t>dvě formy, které může občan využít k zapojení do pracovní činnosti:</a:t>
            </a:r>
          </a:p>
          <a:p>
            <a:pPr fontAlgn="base"/>
            <a:r>
              <a:rPr lang="cs-CZ" b="1" dirty="0"/>
              <a:t>pracovní poměr</a:t>
            </a:r>
            <a:endParaRPr lang="cs-CZ" dirty="0"/>
          </a:p>
          <a:p>
            <a:pPr fontAlgn="base"/>
            <a:r>
              <a:rPr lang="cs-CZ" b="1" dirty="0"/>
              <a:t>dohoda o pracích konaných mimo pracovní poměr</a:t>
            </a:r>
            <a:r>
              <a:rPr lang="cs-CZ" dirty="0"/>
              <a:t> (tj. dohoda o provedení práce nebo dohoda o pracovní činnosti)</a:t>
            </a:r>
          </a:p>
          <a:p>
            <a:pPr marL="0" indent="0" fontAlgn="base">
              <a:buNone/>
            </a:pPr>
            <a:r>
              <a:rPr lang="cs-CZ" dirty="0"/>
              <a:t>U těchto dohod se použijí </a:t>
            </a:r>
            <a:r>
              <a:rPr lang="cs-CZ" b="1" dirty="0"/>
              <a:t>stejná právní úprava jako pro pracovní poměr</a:t>
            </a:r>
            <a:r>
              <a:rPr lang="cs-CZ" dirty="0"/>
              <a:t>, s několika výjimkami. Těmi jsou</a:t>
            </a:r>
          </a:p>
          <a:p>
            <a:pPr fontAlgn="base"/>
            <a:r>
              <a:rPr lang="cs-CZ" dirty="0"/>
              <a:t>odstupné,</a:t>
            </a:r>
          </a:p>
          <a:p>
            <a:pPr fontAlgn="base"/>
            <a:r>
              <a:rPr lang="cs-CZ" dirty="0"/>
              <a:t>pracovní doba a doba odpočinku,</a:t>
            </a:r>
          </a:p>
          <a:p>
            <a:pPr fontAlgn="base"/>
            <a:r>
              <a:rPr lang="cs-CZ" dirty="0"/>
              <a:t>překážky v práci na straně zaměstnance,</a:t>
            </a:r>
          </a:p>
          <a:p>
            <a:pPr fontAlgn="base"/>
            <a:r>
              <a:rPr lang="cs-CZ" dirty="0"/>
              <a:t>skončení pracovního poměru a</a:t>
            </a:r>
          </a:p>
          <a:p>
            <a:pPr fontAlgn="base"/>
            <a:r>
              <a:rPr lang="cs-CZ" dirty="0"/>
              <a:t>odměna z dohody o práci konané mimo pracovní poměr.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992888" cy="64807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</a:rPr>
              <a:t>Dohoda o pracovní činnosti</a:t>
            </a:r>
            <a:endParaRPr lang="cs-CZ" sz="360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340768"/>
            <a:ext cx="7772400" cy="5040560"/>
          </a:xfrm>
        </p:spPr>
        <p:txBody>
          <a:bodyPr>
            <a:normAutofit/>
          </a:bodyPr>
          <a:lstStyle/>
          <a:p>
            <a:pPr fontAlgn="base"/>
            <a:r>
              <a:rPr lang="cs-CZ" dirty="0" smtClean="0">
                <a:solidFill>
                  <a:srgbClr val="C00000"/>
                </a:solidFill>
              </a:rPr>
              <a:t>Dohoda </a:t>
            </a:r>
            <a:r>
              <a:rPr lang="cs-CZ" dirty="0">
                <a:solidFill>
                  <a:srgbClr val="C00000"/>
                </a:solidFill>
              </a:rPr>
              <a:t>o pracovní činnosti </a:t>
            </a:r>
            <a:endParaRPr lang="cs-CZ" dirty="0" smtClean="0">
              <a:solidFill>
                <a:srgbClr val="C00000"/>
              </a:solidFill>
            </a:endParaRPr>
          </a:p>
          <a:p>
            <a:pPr fontAlgn="base"/>
            <a:r>
              <a:rPr lang="cs-CZ" dirty="0" smtClean="0"/>
              <a:t>je </a:t>
            </a:r>
            <a:r>
              <a:rPr lang="cs-CZ" dirty="0"/>
              <a:t>používána zejména tehdy, pokud vzhledem k rozsahu práce nelze uzavřít dohodu o provedení práce a sjednání pracovního poměru je pro zaměstnavatele zbytečně komplikované.</a:t>
            </a:r>
          </a:p>
          <a:p>
            <a:endParaRPr lang="cs-CZ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2484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851648" cy="72008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Dohoda o pracovní činnosti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1628800"/>
            <a:ext cx="8143056" cy="4896544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/>
              <a:t>Dohodu </a:t>
            </a:r>
            <a:r>
              <a:rPr lang="cs-CZ" dirty="0"/>
              <a:t>o pracovní činnosti může </a:t>
            </a:r>
            <a:r>
              <a:rPr lang="cs-CZ" dirty="0" smtClean="0"/>
              <a:t>zaměstnavatel </a:t>
            </a:r>
            <a:r>
              <a:rPr lang="cs-CZ" dirty="0"/>
              <a:t>s fyzickou osobou uzavřít, i když rozsah práce bude přesahovat v témže kalendářním roce 300 hodin. </a:t>
            </a:r>
          </a:p>
          <a:p>
            <a:pPr algn="l"/>
            <a:r>
              <a:rPr lang="cs-CZ" dirty="0" smtClean="0"/>
              <a:t>Při </a:t>
            </a:r>
            <a:r>
              <a:rPr lang="cs-CZ" dirty="0"/>
              <a:t>klasickém </a:t>
            </a:r>
            <a:r>
              <a:rPr lang="cs-CZ" b="1" dirty="0"/>
              <a:t>40 hodinovém </a:t>
            </a:r>
            <a:r>
              <a:rPr lang="cs-CZ" dirty="0"/>
              <a:t>pracovním týdnu nesmí zaměstnanec odpracovat </a:t>
            </a:r>
            <a:r>
              <a:rPr lang="cs-CZ" dirty="0" smtClean="0"/>
              <a:t>více </a:t>
            </a:r>
            <a:r>
              <a:rPr lang="cs-CZ" dirty="0"/>
              <a:t>než </a:t>
            </a:r>
            <a:r>
              <a:rPr lang="cs-CZ" b="1" dirty="0"/>
              <a:t>20 hodin týdně.</a:t>
            </a:r>
          </a:p>
          <a:p>
            <a:pPr algn="l"/>
            <a:r>
              <a:rPr lang="cs-CZ" dirty="0"/>
              <a:t>Dohodu o pracovní činnosti je zaměstnavatel povinen uzavřít </a:t>
            </a:r>
            <a:r>
              <a:rPr lang="cs-CZ" b="1" dirty="0" smtClean="0"/>
              <a:t>písemně</a:t>
            </a:r>
            <a:r>
              <a:rPr lang="cs-CZ" dirty="0"/>
              <a:t>,</a:t>
            </a:r>
            <a:r>
              <a:rPr lang="cs-CZ" dirty="0" smtClean="0"/>
              <a:t> musí </a:t>
            </a:r>
            <a:r>
              <a:rPr lang="cs-CZ" dirty="0"/>
              <a:t>být uvedeny sjednané práce, sjednaný rozsah pracovní doby a doba, na kterou se dohoda uzavírá.</a:t>
            </a:r>
          </a:p>
          <a:p>
            <a:pPr algn="l"/>
            <a:r>
              <a:rPr lang="cs-CZ" dirty="0"/>
              <a:t>Není-li sjednán způsob zrušení </a:t>
            </a:r>
            <a:r>
              <a:rPr lang="cs-CZ" dirty="0" smtClean="0"/>
              <a:t>dohody, </a:t>
            </a:r>
            <a:r>
              <a:rPr lang="cs-CZ" dirty="0"/>
              <a:t>je možné ji zrušit dohodou </a:t>
            </a:r>
            <a:r>
              <a:rPr lang="cs-CZ" dirty="0" smtClean="0"/>
              <a:t>účastníků </a:t>
            </a:r>
            <a:r>
              <a:rPr lang="cs-CZ" dirty="0"/>
              <a:t>ke sjednanému dni. Jednostranně může být zrušena z jakéhokoliv důvodu nebo bez uvedení důvodu s 15denní výpovědní dobou, která začíná dnem, v němž byla </a:t>
            </a:r>
            <a:r>
              <a:rPr lang="cs-CZ" dirty="0" smtClean="0"/>
              <a:t>výpověď </a:t>
            </a:r>
            <a:r>
              <a:rPr lang="cs-CZ" dirty="0"/>
              <a:t>doručena druhému účastníkovi. </a:t>
            </a:r>
          </a:p>
        </p:txBody>
      </p:sp>
    </p:spTree>
    <p:extLst>
      <p:ext uri="{BB962C8B-B14F-4D97-AF65-F5344CB8AC3E}">
        <p14:creationId xmlns:p14="http://schemas.microsoft.com/office/powerpoint/2010/main" xmlns="" val="234639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772400" cy="64807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Dohoda o provedení práce</a:t>
            </a:r>
            <a:endParaRPr lang="cs-CZ" sz="36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7772400" cy="5040560"/>
          </a:xfrm>
        </p:spPr>
        <p:txBody>
          <a:bodyPr>
            <a:noAutofit/>
          </a:bodyPr>
          <a:lstStyle/>
          <a:p>
            <a:r>
              <a:rPr lang="cs-CZ" sz="2400" dirty="0"/>
              <a:t>Rozsah </a:t>
            </a:r>
            <a:r>
              <a:rPr lang="cs-CZ" sz="2400" dirty="0" smtClean="0"/>
              <a:t>práce nesmí </a:t>
            </a:r>
            <a:r>
              <a:rPr lang="cs-CZ" sz="2400" dirty="0"/>
              <a:t>být </a:t>
            </a:r>
            <a:r>
              <a:rPr lang="cs-CZ" sz="2400" dirty="0" smtClean="0"/>
              <a:t>větší </a:t>
            </a:r>
            <a:r>
              <a:rPr lang="cs-CZ" sz="2400" dirty="0"/>
              <a:t>než </a:t>
            </a:r>
            <a:r>
              <a:rPr lang="cs-CZ" sz="2400" b="1" dirty="0"/>
              <a:t>300 hodin </a:t>
            </a:r>
            <a:r>
              <a:rPr lang="cs-CZ" sz="2400" dirty="0"/>
              <a:t>v kalendářním roce.</a:t>
            </a:r>
          </a:p>
          <a:p>
            <a:endParaRPr lang="cs-CZ" sz="2400" dirty="0" smtClean="0"/>
          </a:p>
          <a:p>
            <a:r>
              <a:rPr lang="cs-CZ" sz="2400" dirty="0" smtClean="0"/>
              <a:t>Do </a:t>
            </a:r>
            <a:r>
              <a:rPr lang="cs-CZ" sz="2400" dirty="0"/>
              <a:t>rozsahu práce se započítává také doba práce konaná zaměstnancem pro zaměstnavatele v témže kalendářním roce </a:t>
            </a:r>
            <a:r>
              <a:rPr lang="cs-CZ" sz="2400" b="1" dirty="0"/>
              <a:t>na základě jiné dohody </a:t>
            </a:r>
            <a:r>
              <a:rPr lang="cs-CZ" sz="2400" dirty="0"/>
              <a:t>o provedení práce.</a:t>
            </a:r>
          </a:p>
          <a:p>
            <a:endParaRPr lang="cs-CZ" sz="2400" dirty="0" smtClean="0"/>
          </a:p>
          <a:p>
            <a:r>
              <a:rPr lang="cs-CZ" sz="2400" dirty="0" smtClean="0"/>
              <a:t>Neexistuje </a:t>
            </a:r>
            <a:r>
              <a:rPr lang="cs-CZ" sz="2400" dirty="0"/>
              <a:t>zde zkušební lhůta, tudíž spolupráce může být ukončena kdykoliv a bez udání důvodu. </a:t>
            </a:r>
          </a:p>
          <a:p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xmlns="" val="38947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90120" cy="792088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Dohoda o provedení práce</a:t>
            </a:r>
            <a:endParaRPr lang="cs-CZ" sz="36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700808"/>
            <a:ext cx="7772400" cy="4612768"/>
          </a:xfrm>
        </p:spPr>
        <p:txBody>
          <a:bodyPr>
            <a:noAutofit/>
          </a:bodyPr>
          <a:lstStyle/>
          <a:p>
            <a:r>
              <a:rPr lang="cs-CZ" sz="2400" b="1" dirty="0"/>
              <a:t>Neodvádí  se sociální a zdravotní pojištění, </a:t>
            </a:r>
            <a:r>
              <a:rPr lang="cs-CZ" sz="2400" dirty="0"/>
              <a:t>jestliže je měsíční příjem na základě dohody o provedení práce nižší než 10 000 Kč. Když bude měsíční příjem na základě dohody o provedení práce vyšší než 10 000 Kč, tak bude v tomto měsíci daný příjem podléhat odvodům na sociálním a zdravotním pojištění. Když bude zaměstnanec u zaměstnavatele pracovat na základě více dohod o provedení práce, tak se budou </a:t>
            </a:r>
            <a:r>
              <a:rPr lang="cs-CZ" sz="2400" b="1" dirty="0"/>
              <a:t>příjmy sčítat.</a:t>
            </a:r>
          </a:p>
          <a:p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5365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Dohoda o provedení práce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12568"/>
          </a:xfrm>
        </p:spPr>
        <p:txBody>
          <a:bodyPr>
            <a:normAutofit/>
          </a:bodyPr>
          <a:lstStyle/>
          <a:p>
            <a:pPr marL="0" indent="0">
              <a:buClr>
                <a:srgbClr val="B5AE53"/>
              </a:buClr>
              <a:buNone/>
            </a:pPr>
            <a:r>
              <a:rPr lang="cs-CZ" sz="2800" dirty="0" smtClean="0"/>
              <a:t>Dohoda musí </a:t>
            </a:r>
            <a:r>
              <a:rPr lang="cs-CZ" sz="2800" dirty="0"/>
              <a:t>být sjednána písemně, jinak je neplatná. </a:t>
            </a:r>
            <a:endParaRPr lang="cs-CZ" sz="2800" dirty="0" smtClean="0"/>
          </a:p>
          <a:p>
            <a:pPr marL="0" indent="0">
              <a:buClr>
                <a:srgbClr val="B5AE53"/>
              </a:buClr>
              <a:buNone/>
            </a:pPr>
            <a:r>
              <a:rPr lang="cs-CZ" sz="2800" dirty="0" smtClean="0"/>
              <a:t>V </a:t>
            </a:r>
            <a:r>
              <a:rPr lang="cs-CZ" sz="2800" dirty="0"/>
              <a:t>dohodě musí být vymezen pracovní úkol, sjednaná odměna za jeho provedení, rozsah práce a zpravidla i doba, v níž má být pracovní úkol proveden</a:t>
            </a:r>
            <a:r>
              <a:rPr lang="cs-CZ" sz="2800" dirty="0" smtClean="0"/>
              <a:t>.</a:t>
            </a:r>
          </a:p>
          <a:p>
            <a:pPr marL="0" indent="0">
              <a:buClr>
                <a:srgbClr val="B5AE53"/>
              </a:buClr>
              <a:buNone/>
            </a:pPr>
            <a:r>
              <a:rPr lang="cs-CZ" sz="2800" dirty="0" smtClean="0"/>
              <a:t>Při </a:t>
            </a:r>
            <a:r>
              <a:rPr lang="cs-CZ" sz="2800" dirty="0"/>
              <a:t>stanovení odměny za vykonanou práci dle této dohody se uplatňuje </a:t>
            </a:r>
            <a:r>
              <a:rPr lang="cs-CZ" sz="2800" b="1" dirty="0"/>
              <a:t>smluvní volnost, </a:t>
            </a:r>
            <a:r>
              <a:rPr lang="cs-CZ" sz="2800" dirty="0" smtClean="0"/>
              <a:t>tzn</a:t>
            </a:r>
            <a:r>
              <a:rPr lang="cs-CZ" sz="2800" dirty="0" smtClean="0"/>
              <a:t>.</a:t>
            </a:r>
            <a:r>
              <a:rPr lang="cs-CZ" sz="2800" dirty="0" smtClean="0"/>
              <a:t> </a:t>
            </a:r>
            <a:r>
              <a:rPr lang="cs-CZ" sz="2800" dirty="0" smtClean="0"/>
              <a:t>výše </a:t>
            </a:r>
            <a:r>
              <a:rPr lang="cs-CZ" sz="2800" dirty="0"/>
              <a:t>odměny není limitována, přičemž se přihlíží především k charakteru </a:t>
            </a:r>
            <a:r>
              <a:rPr lang="cs-CZ" sz="2800" dirty="0" smtClean="0"/>
              <a:t>práce.</a:t>
            </a:r>
          </a:p>
          <a:p>
            <a:pPr marL="0" indent="0">
              <a:buClr>
                <a:srgbClr val="B5AE53"/>
              </a:buClr>
              <a:buNone/>
            </a:pPr>
            <a:r>
              <a:rPr lang="cs-CZ" sz="2800" dirty="0" smtClean="0"/>
              <a:t>Musí být v </a:t>
            </a:r>
            <a:r>
              <a:rPr lang="cs-CZ" sz="2800" dirty="0"/>
              <a:t>písemném vyhotovení vyznačena i doba, na kterou se dohoda o provedení práce uzavírá. </a:t>
            </a:r>
          </a:p>
          <a:p>
            <a:pPr marL="0" lvl="0" indent="0">
              <a:buClr>
                <a:srgbClr val="B5AE53"/>
              </a:buClr>
              <a:buNone/>
            </a:pP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772400" cy="72008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Studentské brigády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844824"/>
            <a:ext cx="7772400" cy="4752528"/>
          </a:xfrm>
        </p:spPr>
        <p:txBody>
          <a:bodyPr>
            <a:normAutofit/>
          </a:bodyPr>
          <a:lstStyle/>
          <a:p>
            <a:pPr fontAlgn="base"/>
            <a:r>
              <a:rPr lang="cs-CZ" dirty="0" smtClean="0"/>
              <a:t>Studenti </a:t>
            </a:r>
            <a:r>
              <a:rPr lang="cs-CZ" dirty="0"/>
              <a:t>se běžně zapojují do pracovního procesu. </a:t>
            </a:r>
            <a:endParaRPr lang="cs-CZ" dirty="0" smtClean="0"/>
          </a:p>
          <a:p>
            <a:pPr fontAlgn="base"/>
            <a:r>
              <a:rPr lang="cs-CZ" dirty="0" smtClean="0"/>
              <a:t>Práci </a:t>
            </a:r>
            <a:r>
              <a:rPr lang="cs-CZ" dirty="0"/>
              <a:t>mohou vykonávat jak na základě </a:t>
            </a:r>
            <a:r>
              <a:rPr lang="cs-CZ" b="1" dirty="0"/>
              <a:t>pracovního poměru</a:t>
            </a:r>
            <a:r>
              <a:rPr lang="cs-CZ" dirty="0"/>
              <a:t>, tak také na základě </a:t>
            </a:r>
            <a:r>
              <a:rPr lang="cs-CZ" b="1" dirty="0"/>
              <a:t>dohod o pracích konaných mimo pracovní poměr</a:t>
            </a:r>
            <a:r>
              <a:rPr lang="cs-CZ" dirty="0"/>
              <a:t>. </a:t>
            </a:r>
            <a:endParaRPr lang="cs-CZ" dirty="0" smtClean="0"/>
          </a:p>
          <a:p>
            <a:pPr fontAlgn="base"/>
            <a:r>
              <a:rPr lang="cs-CZ" dirty="0" smtClean="0"/>
              <a:t>Zdaňování </a:t>
            </a:r>
            <a:r>
              <a:rPr lang="cs-CZ" dirty="0"/>
              <a:t>příjmů studentů v rámci brigád je obdobné jako u ostatních zaměstnanců. </a:t>
            </a:r>
            <a:endParaRPr lang="cs-CZ" dirty="0" smtClean="0"/>
          </a:p>
          <a:p>
            <a:pPr fontAlgn="base"/>
            <a:endParaRPr lang="cs-CZ" dirty="0" smtClean="0"/>
          </a:p>
          <a:p>
            <a:pPr fontAlgn="base"/>
            <a:r>
              <a:rPr lang="cs-CZ" dirty="0" smtClean="0"/>
              <a:t>Studenti </a:t>
            </a:r>
            <a:r>
              <a:rPr lang="cs-CZ" dirty="0"/>
              <a:t>si navíc mohou uplatnit </a:t>
            </a:r>
            <a:r>
              <a:rPr lang="cs-CZ" b="1" dirty="0" smtClean="0"/>
              <a:t>slevu na dani na studium.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0898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996720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prstClr val="black"/>
                </a:solidFill>
                <a:latin typeface="Constantia"/>
              </a:rPr>
              <a:t>Záloha na daň z příjmů ze závislé činnosti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1896" y="2204864"/>
            <a:ext cx="81191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(1) V případě, kdy student NEPODEPÍŠE prohlášení k dani u zaměstnavatele, je jeho příjem</a:t>
            </a:r>
          </a:p>
          <a:p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/>
              <a:t>do maximální výše 5000 Kč zdaňován srážkovou daní  </a:t>
            </a:r>
            <a:r>
              <a:rPr lang="cs-CZ" sz="2400" dirty="0" smtClean="0"/>
              <a:t>15% </a:t>
            </a:r>
            <a:r>
              <a:rPr lang="cs-CZ" sz="2400" dirty="0"/>
              <a:t>(při použití této daně je daňová povinnost pracovníka-studenta vyrovnána),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/>
              <a:t>nad  5000 Kč je vypočtena zálohová daň ve výši </a:t>
            </a:r>
            <a:r>
              <a:rPr lang="cs-CZ" sz="2400" dirty="0" smtClean="0"/>
              <a:t>15  %.</a:t>
            </a:r>
            <a:endParaRPr lang="cs-CZ" sz="2400" dirty="0"/>
          </a:p>
          <a:p>
            <a:r>
              <a:rPr lang="cs-CZ" sz="2400" dirty="0"/>
              <a:t>Navíc v tomto případě </a:t>
            </a:r>
            <a:r>
              <a:rPr lang="cs-CZ" sz="2400" dirty="0">
                <a:solidFill>
                  <a:srgbClr val="C00000"/>
                </a:solidFill>
              </a:rPr>
              <a:t>se nepřihlédne k měsíční slevě na dani!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01515"/>
            <a:ext cx="7600638" cy="81612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Záloha na daň z příjmů ze závislé činnosti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772816"/>
            <a:ext cx="7772400" cy="4036704"/>
          </a:xfrm>
        </p:spPr>
        <p:txBody>
          <a:bodyPr>
            <a:normAutofit/>
          </a:bodyPr>
          <a:lstStyle/>
          <a:p>
            <a:r>
              <a:rPr lang="cs-CZ" sz="2800" b="1" dirty="0"/>
              <a:t>(2) Pokud student prohlášení PODEPÍŠE </a:t>
            </a:r>
            <a:r>
              <a:rPr lang="cs-CZ" sz="2800" dirty="0"/>
              <a:t>je mu vypočítána záloha na daň a uplatněna </a:t>
            </a:r>
            <a:r>
              <a:rPr lang="cs-CZ" sz="2800" dirty="0">
                <a:solidFill>
                  <a:srgbClr val="C00000"/>
                </a:solidFill>
              </a:rPr>
              <a:t>sleva na poplatníka i na studenta.</a:t>
            </a:r>
          </a:p>
          <a:p>
            <a:endParaRPr lang="cs-CZ" sz="2800" dirty="0" smtClean="0"/>
          </a:p>
          <a:p>
            <a:r>
              <a:rPr lang="cs-CZ" sz="2800" dirty="0" smtClean="0"/>
              <a:t>						</a:t>
            </a:r>
            <a:endParaRPr lang="cs-CZ" sz="2800" dirty="0"/>
          </a:p>
          <a:p>
            <a:r>
              <a:rPr lang="cs-CZ" sz="2800" dirty="0"/>
              <a:t>	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3743575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DPP a DPČ srovnání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928535990"/>
              </p:ext>
            </p:extLst>
          </p:nvPr>
        </p:nvGraphicFramePr>
        <p:xfrm>
          <a:off x="539552" y="1916832"/>
          <a:ext cx="8229600" cy="342894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182874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 </a:t>
                      </a:r>
                      <a:endParaRPr lang="cs-CZ" sz="20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</a:rPr>
                        <a:t>Dohoda o provedení práce</a:t>
                      </a:r>
                      <a:endParaRPr lang="cs-CZ" sz="20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u="none" dirty="0" smtClean="0">
                          <a:effectLst/>
                        </a:rPr>
                        <a:t>Dohoda o pracovní činnosti</a:t>
                      </a: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Daň z příjmů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15 %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15 %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Zdravotní pojištění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od 10 001 Kč/měs.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od 2 500 Kč/</a:t>
                      </a:r>
                      <a:r>
                        <a:rPr lang="cs-CZ" sz="2000" dirty="0" err="1">
                          <a:effectLst/>
                        </a:rPr>
                        <a:t>měs</a:t>
                      </a:r>
                      <a:r>
                        <a:rPr lang="cs-CZ" sz="2000" dirty="0">
                          <a:effectLst/>
                        </a:rPr>
                        <a:t>.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Sociální pojištění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od 10 001 Kč/měs.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od 2 500 Kč/měs.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Maximální rozsah výkonu práce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300 hod./rok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20 hod./týden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418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64207"/>
            <a:ext cx="792088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 smtClean="0"/>
              <a:t>Mzda (plat) </a:t>
            </a:r>
            <a:r>
              <a:rPr lang="cs-CZ" dirty="0"/>
              <a:t>se zaměstnanci buď stanovuje, tzn. jednostranně oznamuje mzdovým výměrem nebo vnitřním předpisem, nebo se mzda sjednává, tzn. </a:t>
            </a:r>
            <a:r>
              <a:rPr lang="cs-CZ" dirty="0" smtClean="0"/>
              <a:t>dvoustraně </a:t>
            </a:r>
            <a:r>
              <a:rPr lang="cs-CZ" dirty="0"/>
              <a:t>domlouvá v pracovní, kolektivní nebo jiné smlouvě (např. smlouva o mzdě, manažerská smlouva). </a:t>
            </a:r>
            <a:endParaRPr lang="cs-CZ" dirty="0" smtClean="0"/>
          </a:p>
          <a:p>
            <a:endParaRPr lang="cs-CZ" b="1" dirty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://www.finance.cz/dane-a-mzda/mzda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>
                <a:hlinkClick r:id="rId3"/>
              </a:rPr>
              <a:t>www.finance.cz/dane-a-mzda/mzda/</a:t>
            </a:r>
            <a:r>
              <a:rPr lang="cs-CZ" err="1">
                <a:hlinkClick r:id="rId3"/>
              </a:rPr>
              <a:t>vse</a:t>
            </a:r>
            <a:r>
              <a:rPr lang="cs-CZ">
                <a:hlinkClick r:id="rId3"/>
              </a:rPr>
              <a:t>-o-</a:t>
            </a:r>
            <a:r>
              <a:rPr lang="cs-CZ" err="1">
                <a:hlinkClick r:id="rId3"/>
              </a:rPr>
              <a:t>mzdach</a:t>
            </a:r>
            <a:r>
              <a:rPr lang="cs-CZ">
                <a:hlinkClick r:id="rId3"/>
              </a:rPr>
              <a:t>/dohody</a:t>
            </a:r>
            <a:r>
              <a:rPr lang="cs-CZ" smtClean="0">
                <a:hlinkClick r:id="rId3"/>
              </a:rPr>
              <a:t>/</a:t>
            </a:r>
            <a:endParaRPr lang="cs-CZ" smtClean="0"/>
          </a:p>
          <a:p>
            <a:r>
              <a:rPr lang="cs-CZ" smtClean="0"/>
              <a:t>ŠTOHL</a:t>
            </a:r>
            <a:r>
              <a:rPr lang="cs-CZ" dirty="0"/>
              <a:t>, Ing. Pavel a Ing. Vladislav KLIČKA. </a:t>
            </a:r>
            <a:r>
              <a:rPr lang="cs-CZ" i="1" dirty="0"/>
              <a:t>Maturitní okruhy z účetnictví 2011</a:t>
            </a:r>
            <a:r>
              <a:rPr lang="cs-CZ" dirty="0"/>
              <a:t>. 4. upravené vydání. Vzdělávací středisko Znojmo: Ing. Pavel </a:t>
            </a:r>
            <a:r>
              <a:rPr lang="cs-CZ" dirty="0" err="1"/>
              <a:t>Štohl</a:t>
            </a:r>
            <a:r>
              <a:rPr lang="cs-CZ" dirty="0"/>
              <a:t>, 2011. ISBN 978-80-87237-32-8.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31213</TotalTime>
  <Words>673</Words>
  <Application>Microsoft Office PowerPoint</Application>
  <PresentationFormat>Předvádění na obrazovce (4:3)</PresentationFormat>
  <Paragraphs>93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Odměňování pracovníků</vt:lpstr>
      <vt:lpstr>Dohody o pracích konaných mimo pracovní poměr</vt:lpstr>
      <vt:lpstr>Dohoda o pracovní činnosti</vt:lpstr>
      <vt:lpstr>Dohoda o pracovní činnosti</vt:lpstr>
      <vt:lpstr>Dohoda o provedení práce</vt:lpstr>
      <vt:lpstr>Dohoda o provedení práce</vt:lpstr>
      <vt:lpstr>Dohoda o provedení práce</vt:lpstr>
      <vt:lpstr>Studentské brigády</vt:lpstr>
      <vt:lpstr>Záloha na daň z příjmů ze závislé činnosti </vt:lpstr>
      <vt:lpstr>Záloha na daň z příjmů ze závislé činnosti</vt:lpstr>
      <vt:lpstr>DPP a DPČ srovnání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273</cp:revision>
  <dcterms:created xsi:type="dcterms:W3CDTF">2013-01-11T17:11:37Z</dcterms:created>
  <dcterms:modified xsi:type="dcterms:W3CDTF">2014-10-16T11:15:26Z</dcterms:modified>
</cp:coreProperties>
</file>