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83" r:id="rId5"/>
    <p:sldId id="307" r:id="rId6"/>
    <p:sldId id="295" r:id="rId7"/>
    <p:sldId id="297" r:id="rId8"/>
    <p:sldId id="309" r:id="rId9"/>
    <p:sldId id="310" r:id="rId10"/>
    <p:sldId id="294" r:id="rId11"/>
    <p:sldId id="308" r:id="rId12"/>
    <p:sldId id="299" r:id="rId13"/>
    <p:sldId id="293" r:id="rId14"/>
    <p:sldId id="312" r:id="rId15"/>
    <p:sldId id="282"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930" y="-61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Date Placeholder 29"/>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19" name="Footer Placeholder 18"/>
          <p:cNvSpPr>
            <a:spLocks noGrp="1"/>
          </p:cNvSpPr>
          <p:nvPr>
            <p:ph type="ftr" sz="quarter" idx="11"/>
          </p:nvPr>
        </p:nvSpPr>
        <p:spPr/>
        <p:txBody>
          <a:bodyPr/>
          <a:lstStyle/>
          <a:p>
            <a:endParaRPr lang="cs-CZ"/>
          </a:p>
        </p:txBody>
      </p:sp>
      <p:sp>
        <p:nvSpPr>
          <p:cNvPr id="27" name="Slide Number Placeholder 26"/>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Content Placeholder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Date Placeholder 3"/>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cs-CZ" smtClean="0"/>
              <a:t>Kliknutím lze upravit styl.</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cs-CZ" smtClean="0"/>
              <a:t>Kliknutím lze upravit styl.</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Date Placeholder 6"/>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Date Placeholder 2"/>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Kliknutím lze upravit styl.</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Kliknutím lze upravit styly předlohy textu.</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Date Placeholder 4"/>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Kliknutím lze upravit styl.</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Date Placeholder 4"/>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a:xfrm>
            <a:off x="8077200" y="6356350"/>
            <a:ext cx="609600" cy="365125"/>
          </a:xfrm>
        </p:spPr>
        <p:txBody>
          <a:bodyPr/>
          <a:lstStyle/>
          <a:p>
            <a:fld id="{1B54CAC9-799C-426B-A024-AD4124239788}" type="slidenum">
              <a:rPr lang="cs-CZ" smtClean="0"/>
              <a:pPr/>
              <a:t>‹#›</a:t>
            </a:fld>
            <a:endParaRPr lang="cs-CZ"/>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Kliknutím na ikonu přidáte obrázek.</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cs-CZ" smtClean="0"/>
              <a:t>Kliknutím lze upravit styl.</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cs-CZ" smtClean="0"/>
              <a:t>Kliknutím lze upravit styl.</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Date Placeholder 3"/>
          <p:cNvSpPr>
            <a:spLocks noGrp="1"/>
          </p:cNvSpPr>
          <p:nvPr>
            <p:ph type="dt" sz="half" idx="10"/>
          </p:nvPr>
        </p:nvSpPr>
        <p:spPr/>
        <p:txBody>
          <a:bodyPr/>
          <a:lstStyle/>
          <a:p>
            <a:fld id="{08416E81-7677-421D-B0C1-B00E65A84AD0}"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B54CAC9-799C-426B-A024-AD4124239788}"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Kliknutím lze upravit styl.</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8416E81-7677-421D-B0C1-B00E65A84AD0}" type="datetimeFigureOut">
              <a:rPr lang="cs-CZ" smtClean="0"/>
              <a:pPr/>
              <a:t>16.10.2014</a:t>
            </a:fld>
            <a:endParaRPr lang="cs-CZ"/>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B54CAC9-799C-426B-A024-AD4124239788}" type="slidenum">
              <a:rPr lang="cs-CZ" smtClean="0"/>
              <a:pPr/>
              <a:t>‹#›</a:t>
            </a:fld>
            <a:endParaRPr lang="cs-CZ"/>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hyperlink" Target="http://www.finance.cz/dane-a-mzda/dane-z-prijmu/dan-z-prijmu-pravnickych-osob/"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800000" y="4629329"/>
            <a:ext cx="5867400" cy="1754326"/>
          </a:xfrm>
          <a:prstGeom prst="rect">
            <a:avLst/>
          </a:prstGeom>
          <a:noFill/>
        </p:spPr>
        <p:txBody>
          <a:bodyPr wrap="square" rtlCol="0">
            <a:spAutoFit/>
          </a:bodyPr>
          <a:lstStyle/>
          <a:p>
            <a:r>
              <a:rPr lang="cs-CZ" sz="3600" b="1" dirty="0" smtClean="0">
                <a:solidFill>
                  <a:schemeClr val="bg2">
                    <a:lumMod val="10000"/>
                  </a:schemeClr>
                </a:solidFill>
              </a:rPr>
              <a:t>Daň z příjmů právnických osob						</a:t>
            </a:r>
            <a:r>
              <a:rPr lang="cs-CZ" sz="2800" dirty="0" smtClean="0">
                <a:solidFill>
                  <a:schemeClr val="bg2">
                    <a:lumMod val="10000"/>
                  </a:schemeClr>
                </a:solidFill>
                <a:latin typeface="Arial Black" pitchFamily="34" charset="0"/>
              </a:rPr>
              <a:t>	</a:t>
            </a:r>
            <a:endParaRPr lang="cs-CZ" sz="3600" b="1" dirty="0" smtClean="0">
              <a:solidFill>
                <a:schemeClr val="bg2">
                  <a:lumMod val="10000"/>
                </a:schemeClr>
              </a:solidFill>
            </a:endParaRPr>
          </a:p>
        </p:txBody>
      </p:sp>
      <p:pic>
        <p:nvPicPr>
          <p:cNvPr id="5" name="Picture 2"/>
          <p:cNvPicPr>
            <a:picLocks noChangeAspect="1" noChangeArrowheads="1"/>
          </p:cNvPicPr>
          <p:nvPr/>
        </p:nvPicPr>
        <p:blipFill>
          <a:blip r:embed="rId2" cstate="print"/>
          <a:srcRect/>
          <a:stretch>
            <a:fillRect/>
          </a:stretch>
        </p:blipFill>
        <p:spPr bwMode="auto">
          <a:xfrm>
            <a:off x="1638300" y="836712"/>
            <a:ext cx="5867400" cy="1347867"/>
          </a:xfrm>
          <a:prstGeom prst="rect">
            <a:avLst/>
          </a:prstGeom>
          <a:noFill/>
          <a:ln w="9525">
            <a:noFill/>
            <a:miter lim="800000"/>
            <a:headEnd/>
            <a:tailEnd/>
          </a:ln>
        </p:spPr>
      </p:pic>
    </p:spTree>
    <p:extLst>
      <p:ext uri="{BB962C8B-B14F-4D97-AF65-F5344CB8AC3E}">
        <p14:creationId xmlns:p14="http://schemas.microsoft.com/office/powerpoint/2010/main" xmlns="" val="37700563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délník 7"/>
          <p:cNvSpPr/>
          <p:nvPr/>
        </p:nvSpPr>
        <p:spPr>
          <a:xfrm>
            <a:off x="262817" y="260648"/>
            <a:ext cx="8640960" cy="468052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3.  ro</a:t>
            </a:r>
            <a:endParaRPr lang="cs-CZ" dirty="0"/>
          </a:p>
        </p:txBody>
      </p:sp>
      <p:sp>
        <p:nvSpPr>
          <p:cNvPr id="9" name="TextovéPole 8"/>
          <p:cNvSpPr txBox="1"/>
          <p:nvPr/>
        </p:nvSpPr>
        <p:spPr>
          <a:xfrm>
            <a:off x="371097" y="404664"/>
            <a:ext cx="8352928" cy="3531736"/>
          </a:xfrm>
          <a:prstGeom prst="rect">
            <a:avLst/>
          </a:prstGeom>
          <a:noFill/>
        </p:spPr>
        <p:txBody>
          <a:bodyPr wrap="square" rtlCol="0">
            <a:spAutoFit/>
          </a:bodyPr>
          <a:lstStyle/>
          <a:p>
            <a:pPr>
              <a:lnSpc>
                <a:spcPct val="150000"/>
              </a:lnSpc>
            </a:pPr>
            <a:r>
              <a:rPr lang="cs-CZ" dirty="0" smtClean="0">
                <a:latin typeface="Times New Roman" pitchFamily="18" charset="0"/>
                <a:cs typeface="Times New Roman" pitchFamily="18" charset="0"/>
              </a:rPr>
              <a:t>Název projektu:  Nové ICT rozvíjí matematické a odborné kompetence</a:t>
            </a:r>
          </a:p>
          <a:p>
            <a:pPr>
              <a:lnSpc>
                <a:spcPct val="150000"/>
              </a:lnSpc>
            </a:pPr>
            <a:r>
              <a:rPr lang="cs-CZ" dirty="0" smtClean="0">
                <a:latin typeface="Times New Roman" pitchFamily="18" charset="0"/>
                <a:cs typeface="Times New Roman" pitchFamily="18" charset="0"/>
              </a:rPr>
              <a:t>Číslo projektu:  CZ.1.07/1.5.00/34.0228</a:t>
            </a:r>
          </a:p>
          <a:p>
            <a:pPr>
              <a:lnSpc>
                <a:spcPct val="150000"/>
              </a:lnSpc>
            </a:pPr>
            <a:endParaRPr lang="cs-CZ" sz="500" dirty="0" smtClean="0">
              <a:latin typeface="Times New Roman" pitchFamily="18" charset="0"/>
              <a:cs typeface="Times New Roman" pitchFamily="18" charset="0"/>
            </a:endParaRPr>
          </a:p>
          <a:p>
            <a:pPr>
              <a:lnSpc>
                <a:spcPct val="150000"/>
              </a:lnSpc>
            </a:pPr>
            <a:r>
              <a:rPr lang="cs-CZ" dirty="0" smtClean="0">
                <a:latin typeface="Times New Roman" pitchFamily="18" charset="0"/>
                <a:cs typeface="Times New Roman" pitchFamily="18" charset="0"/>
              </a:rPr>
              <a:t>Název školy:  Střední odborná škola Litovel, Komenského 677</a:t>
            </a:r>
          </a:p>
          <a:p>
            <a:pPr>
              <a:lnSpc>
                <a:spcPct val="150000"/>
              </a:lnSpc>
            </a:pPr>
            <a:r>
              <a:rPr lang="cs-CZ" dirty="0" smtClean="0">
                <a:latin typeface="Times New Roman" pitchFamily="18" charset="0"/>
                <a:cs typeface="Times New Roman" pitchFamily="18" charset="0"/>
              </a:rPr>
              <a:t>Číslo materiálu:  VI-2-17-13_Daň z příjmů právnických osob		</a:t>
            </a:r>
          </a:p>
          <a:p>
            <a:pPr>
              <a:lnSpc>
                <a:spcPct val="150000"/>
              </a:lnSpc>
            </a:pPr>
            <a:r>
              <a:rPr lang="cs-CZ" dirty="0" smtClean="0">
                <a:latin typeface="Times New Roman" pitchFamily="18" charset="0"/>
                <a:cs typeface="Times New Roman" pitchFamily="18" charset="0"/>
              </a:rPr>
              <a:t>Autor:  Ing. Jana </a:t>
            </a:r>
            <a:r>
              <a:rPr lang="cs-CZ" dirty="0" err="1" smtClean="0">
                <a:latin typeface="Times New Roman" pitchFamily="18" charset="0"/>
                <a:cs typeface="Times New Roman" pitchFamily="18" charset="0"/>
              </a:rPr>
              <a:t>Csiková</a:t>
            </a:r>
            <a:endParaRPr lang="cs-CZ" dirty="0" smtClean="0">
              <a:latin typeface="Times New Roman" pitchFamily="18" charset="0"/>
              <a:cs typeface="Times New Roman" pitchFamily="18" charset="0"/>
            </a:endParaRPr>
          </a:p>
          <a:p>
            <a:pPr>
              <a:lnSpc>
                <a:spcPct val="150000"/>
              </a:lnSpc>
            </a:pPr>
            <a:r>
              <a:rPr lang="cs-CZ" dirty="0" err="1" smtClean="0">
                <a:latin typeface="Times New Roman" pitchFamily="18" charset="0"/>
                <a:cs typeface="Times New Roman" pitchFamily="18" charset="0"/>
              </a:rPr>
              <a:t>Tématický</a:t>
            </a:r>
            <a:r>
              <a:rPr lang="cs-CZ" dirty="0" smtClean="0">
                <a:latin typeface="Times New Roman" pitchFamily="18" charset="0"/>
                <a:cs typeface="Times New Roman" pitchFamily="18" charset="0"/>
              </a:rPr>
              <a:t> okruh:  Ekonomika</a:t>
            </a:r>
          </a:p>
          <a:p>
            <a:pPr>
              <a:lnSpc>
                <a:spcPct val="150000"/>
              </a:lnSpc>
            </a:pPr>
            <a:r>
              <a:rPr lang="cs-CZ" dirty="0" smtClean="0">
                <a:latin typeface="Times New Roman" pitchFamily="18" charset="0"/>
                <a:cs typeface="Times New Roman" pitchFamily="18" charset="0"/>
              </a:rPr>
              <a:t>Ročník</a:t>
            </a:r>
            <a:r>
              <a:rPr lang="cs-CZ" smtClean="0">
                <a:latin typeface="Times New Roman" pitchFamily="18" charset="0"/>
                <a:cs typeface="Times New Roman" pitchFamily="18" charset="0"/>
              </a:rPr>
              <a:t>:  I.</a:t>
            </a:r>
            <a:endParaRPr lang="cs-CZ" dirty="0" smtClean="0">
              <a:latin typeface="Times New Roman" pitchFamily="18" charset="0"/>
              <a:cs typeface="Times New Roman" pitchFamily="18" charset="0"/>
            </a:endParaRPr>
          </a:p>
          <a:p>
            <a:pPr>
              <a:lnSpc>
                <a:spcPct val="150000"/>
              </a:lnSpc>
            </a:pPr>
            <a:r>
              <a:rPr lang="cs-CZ" dirty="0" smtClean="0">
                <a:latin typeface="Times New Roman" pitchFamily="18" charset="0"/>
                <a:cs typeface="Times New Roman" pitchFamily="18" charset="0"/>
              </a:rPr>
              <a:t>Datum tvorby:  1.11.2013</a:t>
            </a:r>
            <a:endParaRPr lang="cs-CZ" dirty="0">
              <a:latin typeface="Times New Roman" pitchFamily="18" charset="0"/>
              <a:cs typeface="Times New Roman" pitchFamily="18" charset="0"/>
            </a:endParaRPr>
          </a:p>
        </p:txBody>
      </p:sp>
      <p:sp>
        <p:nvSpPr>
          <p:cNvPr id="10" name="TextovéPole 9"/>
          <p:cNvSpPr txBox="1"/>
          <p:nvPr/>
        </p:nvSpPr>
        <p:spPr>
          <a:xfrm>
            <a:off x="371097" y="4149080"/>
            <a:ext cx="8352928" cy="646331"/>
          </a:xfrm>
          <a:prstGeom prst="rect">
            <a:avLst/>
          </a:prstGeom>
          <a:noFill/>
        </p:spPr>
        <p:txBody>
          <a:bodyPr wrap="square" rtlCol="0">
            <a:spAutoFit/>
          </a:bodyPr>
          <a:lstStyle/>
          <a:p>
            <a:r>
              <a:rPr lang="cs-CZ" dirty="0" smtClean="0">
                <a:latin typeface="Times New Roman" pitchFamily="18" charset="0"/>
                <a:cs typeface="Times New Roman" pitchFamily="18" charset="0"/>
              </a:rPr>
              <a:t>Autorem materiálu a všech jeho částí, není-li uvedeno jinak, je </a:t>
            </a:r>
          </a:p>
          <a:p>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						Ing. Jana </a:t>
            </a:r>
            <a:r>
              <a:rPr lang="cs-CZ" dirty="0" err="1" smtClean="0">
                <a:latin typeface="Times New Roman" pitchFamily="18" charset="0"/>
                <a:cs typeface="Times New Roman" pitchFamily="18" charset="0"/>
              </a:rPr>
              <a:t>Csiková</a:t>
            </a:r>
            <a:endParaRPr lang="cs-CZ" dirty="0">
              <a:latin typeface="Times New Roman" pitchFamily="18" charset="0"/>
              <a:cs typeface="Times New Roman" pitchFamily="18" charset="0"/>
            </a:endParaRPr>
          </a:p>
        </p:txBody>
      </p:sp>
      <p:cxnSp>
        <p:nvCxnSpPr>
          <p:cNvPr id="11" name="Přímá spojnice 10"/>
          <p:cNvCxnSpPr/>
          <p:nvPr/>
        </p:nvCxnSpPr>
        <p:spPr>
          <a:xfrm>
            <a:off x="268288" y="4034459"/>
            <a:ext cx="8640960" cy="0"/>
          </a:xfrm>
          <a:prstGeom prst="line">
            <a:avLst/>
          </a:prstGeom>
        </p:spPr>
        <p:style>
          <a:lnRef idx="1">
            <a:schemeClr val="accent1"/>
          </a:lnRef>
          <a:fillRef idx="0">
            <a:schemeClr val="accent1"/>
          </a:fillRef>
          <a:effectRef idx="0">
            <a:schemeClr val="accent1"/>
          </a:effectRef>
          <a:fontRef idx="minor">
            <a:schemeClr val="tx1"/>
          </a:fontRef>
        </p:style>
      </p:cxnSp>
      <p:pic>
        <p:nvPicPr>
          <p:cNvPr id="12" name="Picture 2" descr="G:\DUMY\LOGO SOS.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588224" y="1340768"/>
            <a:ext cx="2315553" cy="1946257"/>
          </a:xfrm>
          <a:prstGeom prst="rect">
            <a:avLst/>
          </a:prstGeom>
          <a:noFill/>
          <a:extLst>
            <a:ext uri="{909E8E84-426E-40DD-AFC4-6F175D3DCCD1}">
              <a14:hiddenFill xmlns:a14="http://schemas.microsoft.com/office/drawing/2010/main" xmlns="">
                <a:solidFill>
                  <a:srgbClr val="FFFFFF"/>
                </a:solidFill>
              </a14:hiddenFill>
            </a:ext>
          </a:extLst>
        </p:spPr>
      </p:pic>
      <p:cxnSp>
        <p:nvCxnSpPr>
          <p:cNvPr id="13" name="Přímá spojnice 12"/>
          <p:cNvCxnSpPr/>
          <p:nvPr/>
        </p:nvCxnSpPr>
        <p:spPr>
          <a:xfrm>
            <a:off x="268288" y="1340768"/>
            <a:ext cx="8640960" cy="0"/>
          </a:xfrm>
          <a:prstGeom prst="line">
            <a:avLst/>
          </a:prstGeom>
        </p:spPr>
        <p:style>
          <a:lnRef idx="1">
            <a:schemeClr val="accent1"/>
          </a:lnRef>
          <a:fillRef idx="0">
            <a:schemeClr val="accent1"/>
          </a:fillRef>
          <a:effectRef idx="0">
            <a:schemeClr val="accent1"/>
          </a:effectRef>
          <a:fontRef idx="minor">
            <a:schemeClr val="tx1"/>
          </a:fontRef>
        </p:style>
      </p:cxnSp>
      <p:pic>
        <p:nvPicPr>
          <p:cNvPr id="14" name="Picture 2"/>
          <p:cNvPicPr>
            <a:picLocks noChangeAspect="1" noChangeArrowheads="1"/>
          </p:cNvPicPr>
          <p:nvPr/>
        </p:nvPicPr>
        <p:blipFill>
          <a:blip r:embed="rId3" cstate="print"/>
          <a:srcRect/>
          <a:stretch>
            <a:fillRect/>
          </a:stretch>
        </p:blipFill>
        <p:spPr bwMode="auto">
          <a:xfrm>
            <a:off x="1613861" y="5229200"/>
            <a:ext cx="5867400" cy="1347867"/>
          </a:xfrm>
          <a:prstGeom prst="rect">
            <a:avLst/>
          </a:prstGeom>
          <a:noFill/>
          <a:ln w="9525">
            <a:noFill/>
            <a:miter lim="800000"/>
            <a:headEnd/>
            <a:tailEnd/>
          </a:ln>
        </p:spPr>
      </p:pic>
    </p:spTree>
    <p:extLst>
      <p:ext uri="{BB962C8B-B14F-4D97-AF65-F5344CB8AC3E}">
        <p14:creationId xmlns:p14="http://schemas.microsoft.com/office/powerpoint/2010/main" xmlns="" val="7587305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332656"/>
            <a:ext cx="8377808" cy="1584176"/>
          </a:xfrm>
        </p:spPr>
        <p:style>
          <a:lnRef idx="1">
            <a:schemeClr val="accent5"/>
          </a:lnRef>
          <a:fillRef idx="2">
            <a:schemeClr val="accent5"/>
          </a:fillRef>
          <a:effectRef idx="1">
            <a:schemeClr val="accent5"/>
          </a:effectRef>
          <a:fontRef idx="minor">
            <a:schemeClr val="dk1"/>
          </a:fontRef>
        </p:style>
        <p:txBody>
          <a:bodyPr>
            <a:normAutofit/>
          </a:bodyPr>
          <a:lstStyle/>
          <a:p>
            <a:pPr algn="ctr"/>
            <a:r>
              <a:rPr lang="cs-CZ" b="1" dirty="0" smtClean="0">
                <a:latin typeface="Arial Black" pitchFamily="34" charset="0"/>
              </a:rPr>
              <a:t>Daň z příjmů PO</a:t>
            </a:r>
            <a:endParaRPr lang="cs-CZ" b="1" dirty="0">
              <a:latin typeface="Arial Black" pitchFamily="34" charset="0"/>
            </a:endParaRPr>
          </a:p>
        </p:txBody>
      </p:sp>
      <p:sp>
        <p:nvSpPr>
          <p:cNvPr id="30" name="TextovéPole 29"/>
          <p:cNvSpPr txBox="1"/>
          <p:nvPr/>
        </p:nvSpPr>
        <p:spPr>
          <a:xfrm>
            <a:off x="645141" y="5824428"/>
            <a:ext cx="446678" cy="523220"/>
          </a:xfrm>
          <a:prstGeom prst="rect">
            <a:avLst/>
          </a:prstGeom>
          <a:solidFill>
            <a:schemeClr val="bg1"/>
          </a:solidFill>
          <a:ln w="38100">
            <a:solidFill>
              <a:srgbClr val="002060"/>
            </a:solidFill>
          </a:ln>
        </p:spPr>
        <p:txBody>
          <a:bodyPr wrap="square" rtlCol="0">
            <a:spAutoFit/>
          </a:bodyPr>
          <a:lstStyle/>
          <a:p>
            <a:pPr algn="ctr"/>
            <a:r>
              <a:rPr lang="cs-CZ" sz="2800" b="1" dirty="0" smtClean="0">
                <a:latin typeface="Times New Roman" pitchFamily="18" charset="0"/>
                <a:cs typeface="Times New Roman" pitchFamily="18" charset="0"/>
              </a:rPr>
              <a:t>?</a:t>
            </a:r>
            <a:endParaRPr lang="cs-CZ" sz="2800" dirty="0" smtClean="0">
              <a:latin typeface="Times New Roman" pitchFamily="18" charset="0"/>
              <a:cs typeface="Times New Roman" pitchFamily="18" charset="0"/>
            </a:endParaRPr>
          </a:p>
        </p:txBody>
      </p:sp>
      <p:sp>
        <p:nvSpPr>
          <p:cNvPr id="10" name="TextovéPole 9"/>
          <p:cNvSpPr txBox="1"/>
          <p:nvPr/>
        </p:nvSpPr>
        <p:spPr>
          <a:xfrm>
            <a:off x="667961" y="2196683"/>
            <a:ext cx="8048058" cy="2308324"/>
          </a:xfrm>
          <a:prstGeom prst="rect">
            <a:avLst/>
          </a:prstGeom>
          <a:noFill/>
          <a:effectLst>
            <a:glow rad="63500">
              <a:schemeClr val="accent1">
                <a:satMod val="175000"/>
                <a:alpha val="40000"/>
              </a:schemeClr>
            </a:glow>
          </a:effectLst>
        </p:spPr>
        <p:txBody>
          <a:bodyPr wrap="square" rtlCol="0">
            <a:spAutoFit/>
          </a:bodyPr>
          <a:lstStyle/>
          <a:p>
            <a:r>
              <a:rPr lang="cs-CZ" sz="6000" b="1" dirty="0" smtClean="0">
                <a:solidFill>
                  <a:srgbClr val="FF0000"/>
                </a:solidFill>
                <a:effectLst>
                  <a:outerShdw blurRad="38100" dist="38100" dir="2700000" algn="tl">
                    <a:srgbClr val="000000">
                      <a:alpha val="43137"/>
                    </a:srgbClr>
                  </a:outerShdw>
                </a:effectLst>
              </a:rPr>
              <a:t>Klíčová slova</a:t>
            </a:r>
          </a:p>
          <a:p>
            <a:r>
              <a:rPr lang="cs-CZ" sz="2800" dirty="0" smtClean="0">
                <a:solidFill>
                  <a:srgbClr val="FF0000"/>
                </a:solidFill>
              </a:rPr>
              <a:t>Daň z příjmů PO, poplatníci, předmět daně, základ daně, sazba daně, optimalizace daňové povinnosti, slevy na dani </a:t>
            </a:r>
            <a:endParaRPr lang="cs-CZ" sz="2800" dirty="0">
              <a:solidFill>
                <a:srgbClr val="FF0000"/>
              </a:solidFill>
            </a:endParaRPr>
          </a:p>
        </p:txBody>
      </p:sp>
      <p:pic>
        <p:nvPicPr>
          <p:cNvPr id="5" name="Picture 2" descr="C:\Users\NB1\AppData\Local\Microsoft\Windows\Temporary Internet Files\Content.IE5\ZRN3B7VT\MP900422442[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68144" y="4653136"/>
            <a:ext cx="2555776" cy="18002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1280925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507288" cy="564672"/>
          </a:xfrm>
        </p:spPr>
        <p:txBody>
          <a:bodyPr>
            <a:normAutofit fontScale="90000"/>
          </a:bodyPr>
          <a:lstStyle/>
          <a:p>
            <a:r>
              <a:rPr lang="cs-CZ" sz="4000" b="1" dirty="0" smtClean="0">
                <a:solidFill>
                  <a:schemeClr val="tx1">
                    <a:lumMod val="95000"/>
                    <a:lumOff val="5000"/>
                  </a:schemeClr>
                </a:solidFill>
                <a:latin typeface="+mn-lt"/>
              </a:rPr>
              <a:t/>
            </a:r>
            <a:br>
              <a:rPr lang="cs-CZ" sz="4000" b="1" dirty="0" smtClean="0">
                <a:solidFill>
                  <a:schemeClr val="tx1">
                    <a:lumMod val="95000"/>
                    <a:lumOff val="5000"/>
                  </a:schemeClr>
                </a:solidFill>
                <a:latin typeface="+mn-lt"/>
              </a:rPr>
            </a:br>
            <a:r>
              <a:rPr lang="cs-CZ" sz="4000" b="1" dirty="0">
                <a:solidFill>
                  <a:schemeClr val="tx1">
                    <a:lumMod val="95000"/>
                    <a:lumOff val="5000"/>
                  </a:schemeClr>
                </a:solidFill>
                <a:latin typeface="+mn-lt"/>
              </a:rPr>
              <a:t/>
            </a:r>
            <a:br>
              <a:rPr lang="cs-CZ" sz="4000" b="1" dirty="0">
                <a:solidFill>
                  <a:schemeClr val="tx1">
                    <a:lumMod val="95000"/>
                    <a:lumOff val="5000"/>
                  </a:schemeClr>
                </a:solidFill>
                <a:latin typeface="+mn-lt"/>
              </a:rPr>
            </a:br>
            <a:r>
              <a:rPr lang="cs-CZ" sz="4000" b="1" dirty="0" smtClean="0">
                <a:solidFill>
                  <a:schemeClr val="tx1">
                    <a:lumMod val="95000"/>
                    <a:lumOff val="5000"/>
                  </a:schemeClr>
                </a:solidFill>
                <a:latin typeface="+mn-lt"/>
              </a:rPr>
              <a:t>Poplatník a předmět daně z příjmů PO</a:t>
            </a:r>
            <a:endParaRPr lang="cs-CZ" sz="4000" b="1" dirty="0">
              <a:solidFill>
                <a:schemeClr val="tx1">
                  <a:lumMod val="95000"/>
                  <a:lumOff val="5000"/>
                </a:schemeClr>
              </a:solidFill>
              <a:latin typeface="+mn-lt"/>
            </a:endParaRPr>
          </a:p>
        </p:txBody>
      </p:sp>
      <p:sp>
        <p:nvSpPr>
          <p:cNvPr id="3" name="Zástupný symbol pro obsah 2"/>
          <p:cNvSpPr>
            <a:spLocks noGrp="1"/>
          </p:cNvSpPr>
          <p:nvPr>
            <p:ph idx="1"/>
          </p:nvPr>
        </p:nvSpPr>
        <p:spPr>
          <a:xfrm>
            <a:off x="539552" y="1765176"/>
            <a:ext cx="8229600" cy="4479776"/>
          </a:xfrm>
        </p:spPr>
        <p:txBody>
          <a:bodyPr>
            <a:normAutofit/>
          </a:bodyPr>
          <a:lstStyle/>
          <a:p>
            <a:pPr fontAlgn="base"/>
            <a:r>
              <a:rPr lang="cs-CZ" dirty="0"/>
              <a:t>Poplatníky daně z příjmů právnických osob jsou osoby, které nejsou fyzickými osobami. Pokud mají sídlo nebo místo vedení společnosti v České republice, musí zdanit i příjmy plynoucí </a:t>
            </a:r>
            <a:r>
              <a:rPr lang="cs-CZ" dirty="0" smtClean="0"/>
              <a:t>ze zahraničí.</a:t>
            </a:r>
            <a:endParaRPr lang="cs-CZ" dirty="0"/>
          </a:p>
          <a:p>
            <a:pPr fontAlgn="base"/>
            <a:r>
              <a:rPr lang="cs-CZ" dirty="0"/>
              <a:t>Pokud je sídlo společnosti v cizině, zdaní se pouze příjmy ze zdrojů na území České republiky.</a:t>
            </a:r>
          </a:p>
        </p:txBody>
      </p:sp>
      <p:pic>
        <p:nvPicPr>
          <p:cNvPr id="1026" name="Picture 2" descr="C:\Users\NB1\AppData\Local\Microsoft\Windows\Temporary Internet Files\Content.IE5\ZRN3B7VT\MP900422442[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68144" y="4653136"/>
            <a:ext cx="2555776" cy="18002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0115561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20688"/>
            <a:ext cx="7992888" cy="648072"/>
          </a:xfrm>
        </p:spPr>
        <p:txBody>
          <a:bodyPr/>
          <a:lstStyle/>
          <a:p>
            <a:r>
              <a:rPr lang="cs-CZ" sz="3600" dirty="0" smtClean="0">
                <a:ln>
                  <a:noFill/>
                </a:ln>
                <a:solidFill>
                  <a:schemeClr val="tx1">
                    <a:lumMod val="95000"/>
                    <a:lumOff val="5000"/>
                  </a:schemeClr>
                </a:solidFill>
                <a:effectLst/>
                <a:latin typeface="+mn-lt"/>
              </a:rPr>
              <a:t>Zdaňovací období</a:t>
            </a:r>
            <a:endParaRPr lang="cs-CZ" sz="3600" dirty="0">
              <a:ln>
                <a:noFill/>
              </a:ln>
              <a:solidFill>
                <a:schemeClr val="tx1">
                  <a:lumMod val="95000"/>
                  <a:lumOff val="5000"/>
                </a:schemeClr>
              </a:solidFill>
              <a:effectLst/>
              <a:latin typeface="+mn-lt"/>
            </a:endParaRPr>
          </a:p>
        </p:txBody>
      </p:sp>
      <p:sp>
        <p:nvSpPr>
          <p:cNvPr id="3" name="Zástupný symbol pro text 2"/>
          <p:cNvSpPr>
            <a:spLocks noGrp="1"/>
          </p:cNvSpPr>
          <p:nvPr>
            <p:ph type="body" idx="1"/>
          </p:nvPr>
        </p:nvSpPr>
        <p:spPr>
          <a:xfrm>
            <a:off x="539552" y="1340768"/>
            <a:ext cx="7772400" cy="5040560"/>
          </a:xfrm>
        </p:spPr>
        <p:txBody>
          <a:bodyPr>
            <a:normAutofit/>
          </a:bodyPr>
          <a:lstStyle/>
          <a:p>
            <a:pPr marL="342900" indent="-342900">
              <a:buFont typeface="Wingdings" panose="05000000000000000000" pitchFamily="2" charset="2"/>
              <a:buChar char="ü"/>
            </a:pPr>
            <a:r>
              <a:rPr lang="cs-CZ" dirty="0"/>
              <a:t>kalendářní </a:t>
            </a:r>
            <a:r>
              <a:rPr lang="cs-CZ" dirty="0" smtClean="0"/>
              <a:t>rok,</a:t>
            </a:r>
          </a:p>
          <a:p>
            <a:pPr marL="342900" indent="-342900">
              <a:buFont typeface="Wingdings" panose="05000000000000000000" pitchFamily="2" charset="2"/>
              <a:buChar char="ü"/>
            </a:pPr>
            <a:r>
              <a:rPr lang="cs-CZ" dirty="0" smtClean="0"/>
              <a:t>hospodářský rok,</a:t>
            </a:r>
          </a:p>
          <a:p>
            <a:pPr marL="342900" indent="-342900">
              <a:buFont typeface="Wingdings" panose="05000000000000000000" pitchFamily="2" charset="2"/>
              <a:buChar char="ü"/>
            </a:pPr>
            <a:r>
              <a:rPr lang="cs-CZ" dirty="0" smtClean="0"/>
              <a:t>období </a:t>
            </a:r>
            <a:r>
              <a:rPr lang="cs-CZ" dirty="0"/>
              <a:t>od rozhodného dne fúze nebo převodu jmění na společníka anebo rozdělení obchodní společnosti nebo družstva do konce kalendářního nebo hospodářského roku, ve kterém byly fúze nebo převod jmění na společníka anebo rozdělení zapsány v obchodním </a:t>
            </a:r>
            <a:r>
              <a:rPr lang="cs-CZ" dirty="0" smtClean="0"/>
              <a:t>rejstříku,</a:t>
            </a:r>
          </a:p>
          <a:p>
            <a:pPr marL="342900" indent="-342900">
              <a:buFont typeface="Wingdings" panose="05000000000000000000" pitchFamily="2" charset="2"/>
              <a:buChar char="ü"/>
            </a:pPr>
            <a:r>
              <a:rPr lang="cs-CZ" dirty="0" smtClean="0"/>
              <a:t>účetní </a:t>
            </a:r>
            <a:r>
              <a:rPr lang="cs-CZ" dirty="0"/>
              <a:t>období, pokud je toto účetní období delší než nepřetržitě po sobě jdoucích dvanáct měsíců.</a:t>
            </a:r>
            <a:endParaRPr lang="cs-CZ" sz="2200" dirty="0">
              <a:solidFill>
                <a:schemeClr val="tx1"/>
              </a:solidFill>
            </a:endParaRPr>
          </a:p>
        </p:txBody>
      </p:sp>
      <p:pic>
        <p:nvPicPr>
          <p:cNvPr id="5" name="Picture 2" descr="C:\Users\NB1\AppData\Local\Microsoft\Windows\Temporary Internet Files\Content.IE5\ZRN3B7VT\MP900422442[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68144" y="4653136"/>
            <a:ext cx="2555776" cy="18002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22484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620688"/>
            <a:ext cx="7851648" cy="1008112"/>
          </a:xfrm>
        </p:spPr>
        <p:txBody>
          <a:bodyPr>
            <a:normAutofit/>
          </a:bodyPr>
          <a:lstStyle/>
          <a:p>
            <a:pPr algn="l"/>
            <a:r>
              <a:rPr lang="cs-CZ" sz="3600" dirty="0" smtClean="0">
                <a:solidFill>
                  <a:schemeClr val="tx1"/>
                </a:solidFill>
                <a:effectLst/>
                <a:latin typeface="+mn-lt"/>
              </a:rPr>
              <a:t>Předmět daně</a:t>
            </a:r>
            <a:endParaRPr lang="cs-CZ" sz="3600" dirty="0">
              <a:solidFill>
                <a:schemeClr val="tx1"/>
              </a:solidFill>
              <a:effectLst/>
              <a:latin typeface="+mn-lt"/>
            </a:endParaRPr>
          </a:p>
        </p:txBody>
      </p:sp>
      <p:sp>
        <p:nvSpPr>
          <p:cNvPr id="3" name="Podnadpis 2"/>
          <p:cNvSpPr>
            <a:spLocks noGrp="1"/>
          </p:cNvSpPr>
          <p:nvPr>
            <p:ph type="subTitle" idx="1"/>
          </p:nvPr>
        </p:nvSpPr>
        <p:spPr>
          <a:xfrm>
            <a:off x="533400" y="1916832"/>
            <a:ext cx="8143056" cy="4608512"/>
          </a:xfrm>
        </p:spPr>
        <p:txBody>
          <a:bodyPr>
            <a:normAutofit fontScale="92500" lnSpcReduction="20000"/>
          </a:bodyPr>
          <a:lstStyle/>
          <a:p>
            <a:pPr algn="l" fontAlgn="base"/>
            <a:r>
              <a:rPr lang="cs-CZ" dirty="0"/>
              <a:t>Všeobecně jsou předmětem daně </a:t>
            </a:r>
            <a:r>
              <a:rPr lang="cs-CZ" dirty="0">
                <a:solidFill>
                  <a:srgbClr val="C00000"/>
                </a:solidFill>
              </a:rPr>
              <a:t>příjmy (výnosy) </a:t>
            </a:r>
            <a:r>
              <a:rPr lang="cs-CZ" dirty="0"/>
              <a:t>z veškeré činnosti a z nakládání s veškerým majetkem. Existuje však spousta výjimek a zvláštností, na které upozorňuje </a:t>
            </a:r>
            <a:r>
              <a:rPr lang="cs-CZ" b="1" dirty="0"/>
              <a:t>§ 18 zákona o daních z příjmů</a:t>
            </a:r>
            <a:r>
              <a:rPr lang="cs-CZ" dirty="0"/>
              <a:t>.</a:t>
            </a:r>
          </a:p>
          <a:p>
            <a:pPr algn="l" fontAlgn="base"/>
            <a:r>
              <a:rPr lang="cs-CZ" b="1" dirty="0"/>
              <a:t>Předmětem daně nejsou</a:t>
            </a:r>
            <a:r>
              <a:rPr lang="cs-CZ" dirty="0"/>
              <a:t> například příjmy získané zděděním nebo darováním nemovitosti nebo movité věci anebo majetkového práva s výjimkou z nich plynoucích příjmů, příjmy z dotací, příspěvků na provoz a jiných podpor ze </a:t>
            </a:r>
            <a:r>
              <a:rPr lang="cs-CZ" b="1" dirty="0"/>
              <a:t>státního rozpočtu</a:t>
            </a:r>
            <a:r>
              <a:rPr lang="cs-CZ" dirty="0"/>
              <a:t>, rozpočtu kraje a rozpočtu obce, z úroků z vkladů na běžném účtu. </a:t>
            </a:r>
            <a:endParaRPr lang="cs-CZ" dirty="0" smtClean="0"/>
          </a:p>
          <a:p>
            <a:pPr algn="l" fontAlgn="base"/>
            <a:r>
              <a:rPr lang="cs-CZ" dirty="0" smtClean="0"/>
              <a:t>U </a:t>
            </a:r>
            <a:r>
              <a:rPr lang="cs-CZ" dirty="0"/>
              <a:t>veřejné obchodní společnosti jsou předmětem daně pouze příjmy, z nichž je daň vybírána zvláštní sazbou.</a:t>
            </a:r>
          </a:p>
          <a:p>
            <a:r>
              <a:rPr lang="cs-CZ" dirty="0"/>
              <a:t/>
            </a:r>
            <a:br>
              <a:rPr lang="cs-CZ" dirty="0"/>
            </a:br>
            <a:endParaRPr lang="cs-CZ" dirty="0"/>
          </a:p>
        </p:txBody>
      </p:sp>
    </p:spTree>
    <p:extLst>
      <p:ext uri="{BB962C8B-B14F-4D97-AF65-F5344CB8AC3E}">
        <p14:creationId xmlns:p14="http://schemas.microsoft.com/office/powerpoint/2010/main" xmlns="" val="23463935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76672"/>
            <a:ext cx="7772400" cy="648072"/>
          </a:xfrm>
        </p:spPr>
        <p:txBody>
          <a:bodyPr/>
          <a:lstStyle/>
          <a:p>
            <a:r>
              <a:rPr lang="cs-CZ" sz="3600" dirty="0" smtClean="0">
                <a:solidFill>
                  <a:schemeClr val="tx1"/>
                </a:solidFill>
                <a:effectLst/>
                <a:latin typeface="+mn-lt"/>
                <a:ea typeface="+mn-ea"/>
                <a:cs typeface="+mn-cs"/>
              </a:rPr>
              <a:t>Osvobození od daně</a:t>
            </a:r>
            <a:endParaRPr lang="cs-CZ" sz="3600" dirty="0">
              <a:solidFill>
                <a:schemeClr val="tx1"/>
              </a:solidFill>
              <a:effectLst/>
              <a:latin typeface="+mn-lt"/>
              <a:ea typeface="+mn-ea"/>
              <a:cs typeface="+mn-cs"/>
            </a:endParaRPr>
          </a:p>
        </p:txBody>
      </p:sp>
      <p:sp>
        <p:nvSpPr>
          <p:cNvPr id="3" name="Zástupný symbol pro text 2"/>
          <p:cNvSpPr>
            <a:spLocks noGrp="1"/>
          </p:cNvSpPr>
          <p:nvPr>
            <p:ph type="body" idx="1"/>
          </p:nvPr>
        </p:nvSpPr>
        <p:spPr>
          <a:xfrm>
            <a:off x="467544" y="1196752"/>
            <a:ext cx="7772400" cy="5040560"/>
          </a:xfrm>
        </p:spPr>
        <p:txBody>
          <a:bodyPr>
            <a:noAutofit/>
          </a:bodyPr>
          <a:lstStyle/>
          <a:p>
            <a:pPr marL="342900" indent="-342900">
              <a:buFont typeface="Wingdings" panose="05000000000000000000" pitchFamily="2" charset="2"/>
              <a:buChar char="ü"/>
            </a:pPr>
            <a:r>
              <a:rPr lang="cs-CZ" sz="2000" b="1" dirty="0"/>
              <a:t>členské příspěvky </a:t>
            </a:r>
            <a:r>
              <a:rPr lang="cs-CZ" sz="2000" dirty="0"/>
              <a:t>podle stanov, statutu, zřizovacích nebo zakladatelských listin, přijaté zájmovými sdruženími právnických osob, profesními komorami s nepovinným členstvím,</a:t>
            </a:r>
          </a:p>
          <a:p>
            <a:pPr marL="342900" indent="-342900">
              <a:buFont typeface="Wingdings" panose="05000000000000000000" pitchFamily="2" charset="2"/>
              <a:buChar char="ü"/>
            </a:pPr>
            <a:r>
              <a:rPr lang="cs-CZ" sz="2000" b="1" dirty="0"/>
              <a:t>příjmy z cenově regulovaného nájemného </a:t>
            </a:r>
            <a:r>
              <a:rPr lang="cs-CZ" sz="2000" dirty="0"/>
              <a:t>z bytů, z nájemného z garáží a z úhrad za plnění poskytovaná s užíváním těchto bytů a garáží v domech ve vlastnictví a spoluvlastnictví bytových družstev, zřízených po roce 1958,</a:t>
            </a:r>
          </a:p>
          <a:p>
            <a:pPr marL="342900" indent="-342900">
              <a:buFont typeface="Wingdings" panose="05000000000000000000" pitchFamily="2" charset="2"/>
              <a:buChar char="ü"/>
            </a:pPr>
            <a:r>
              <a:rPr lang="cs-CZ" sz="2000" b="1" dirty="0"/>
              <a:t>příjmy z nájemného </a:t>
            </a:r>
            <a:r>
              <a:rPr lang="cs-CZ" sz="2000" dirty="0"/>
              <a:t>z bytů a garáží v domech ve vlastnictví a spoluvlastnictví </a:t>
            </a:r>
            <a:r>
              <a:rPr lang="cs-CZ" sz="2000" b="1" dirty="0"/>
              <a:t>bytových družstev</a:t>
            </a:r>
            <a:r>
              <a:rPr lang="cs-CZ" sz="2000" dirty="0"/>
              <a:t>, označovaných podle dřívějších předpisů jako lidová bytová </a:t>
            </a:r>
            <a:r>
              <a:rPr lang="cs-CZ" sz="2000" dirty="0" smtClean="0"/>
              <a:t>družstva,</a:t>
            </a:r>
          </a:p>
          <a:p>
            <a:pPr marL="342900" indent="-342900">
              <a:buFont typeface="Wingdings" panose="05000000000000000000" pitchFamily="2" charset="2"/>
              <a:buChar char="ü"/>
            </a:pPr>
            <a:r>
              <a:rPr lang="cs-CZ" sz="2000" dirty="0" smtClean="0"/>
              <a:t>příjmy </a:t>
            </a:r>
            <a:r>
              <a:rPr lang="cs-CZ" sz="2000" dirty="0"/>
              <a:t>plynoucí z odpisu závazků při oddlužení nebo reorganizaci provedené podle insolvenčního zákona</a:t>
            </a:r>
            <a:r>
              <a:rPr lang="cs-CZ" sz="2000" dirty="0" smtClean="0"/>
              <a:t>, </a:t>
            </a:r>
            <a:endParaRPr lang="cs-CZ" sz="2000" dirty="0"/>
          </a:p>
          <a:p>
            <a:pPr marL="342900" indent="-342900">
              <a:buFont typeface="Wingdings" panose="05000000000000000000" pitchFamily="2" charset="2"/>
              <a:buChar char="ü"/>
            </a:pPr>
            <a:r>
              <a:rPr lang="cs-CZ" sz="2000" dirty="0" smtClean="0"/>
              <a:t>podíly </a:t>
            </a:r>
            <a:r>
              <a:rPr lang="cs-CZ" sz="2000" dirty="0"/>
              <a:t>na zisku tichého společníka z účasti na podnikání, pokud jsou použity k doplnění vkladu </a:t>
            </a:r>
            <a:endParaRPr lang="cs-CZ" sz="2000" dirty="0" smtClean="0"/>
          </a:p>
          <a:p>
            <a:pPr marL="342900" indent="-342900">
              <a:buFont typeface="Wingdings" panose="05000000000000000000" pitchFamily="2" charset="2"/>
              <a:buChar char="ü"/>
            </a:pPr>
            <a:r>
              <a:rPr lang="cs-CZ" sz="2000" dirty="0" smtClean="0"/>
              <a:t>a další,</a:t>
            </a:r>
            <a:endParaRPr lang="cs-CZ" sz="2000" dirty="0"/>
          </a:p>
        </p:txBody>
      </p:sp>
    </p:spTree>
    <p:extLst>
      <p:ext uri="{BB962C8B-B14F-4D97-AF65-F5344CB8AC3E}">
        <p14:creationId xmlns:p14="http://schemas.microsoft.com/office/powerpoint/2010/main" xmlns="" val="38947340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764704"/>
            <a:ext cx="8290120" cy="792088"/>
          </a:xfrm>
        </p:spPr>
        <p:txBody>
          <a:bodyPr/>
          <a:lstStyle/>
          <a:p>
            <a:r>
              <a:rPr lang="cs-CZ" sz="3600" dirty="0" smtClean="0">
                <a:solidFill>
                  <a:schemeClr val="tx1"/>
                </a:solidFill>
                <a:effectLst/>
                <a:latin typeface="+mn-lt"/>
                <a:ea typeface="+mn-ea"/>
                <a:cs typeface="+mn-cs"/>
              </a:rPr>
              <a:t>Daň z příjmů PO</a:t>
            </a:r>
            <a:endParaRPr lang="cs-CZ" sz="3600" dirty="0">
              <a:solidFill>
                <a:schemeClr val="tx1"/>
              </a:solidFill>
              <a:effectLst/>
              <a:latin typeface="+mn-lt"/>
              <a:ea typeface="+mn-ea"/>
              <a:cs typeface="+mn-cs"/>
            </a:endParaRPr>
          </a:p>
        </p:txBody>
      </p:sp>
      <p:sp>
        <p:nvSpPr>
          <p:cNvPr id="3" name="Zástupný symbol pro text 2"/>
          <p:cNvSpPr>
            <a:spLocks noGrp="1"/>
          </p:cNvSpPr>
          <p:nvPr>
            <p:ph type="body" idx="1"/>
          </p:nvPr>
        </p:nvSpPr>
        <p:spPr>
          <a:xfrm>
            <a:off x="539552" y="1700808"/>
            <a:ext cx="7772400" cy="4612768"/>
          </a:xfrm>
        </p:spPr>
        <p:txBody>
          <a:bodyPr>
            <a:noAutofit/>
          </a:bodyPr>
          <a:lstStyle/>
          <a:p>
            <a:r>
              <a:rPr lang="cs-CZ" b="1" dirty="0"/>
              <a:t>Daňové přiznání k dani z příjmů právnických osob </a:t>
            </a:r>
            <a:r>
              <a:rPr lang="cs-CZ" b="1" dirty="0" smtClean="0"/>
              <a:t>nepodávají:</a:t>
            </a:r>
            <a:endParaRPr lang="cs-CZ" dirty="0"/>
          </a:p>
          <a:p>
            <a:pPr marL="342900" indent="-342900">
              <a:buFont typeface="Wingdings" panose="05000000000000000000" pitchFamily="2" charset="2"/>
              <a:buChar char="ü"/>
            </a:pPr>
            <a:r>
              <a:rPr lang="cs-CZ" dirty="0" smtClean="0">
                <a:solidFill>
                  <a:schemeClr val="tx1">
                    <a:lumMod val="95000"/>
                    <a:lumOff val="5000"/>
                  </a:schemeClr>
                </a:solidFill>
              </a:rPr>
              <a:t>poplatníci</a:t>
            </a:r>
            <a:r>
              <a:rPr lang="cs-CZ" dirty="0">
                <a:solidFill>
                  <a:schemeClr val="tx1">
                    <a:lumMod val="95000"/>
                    <a:lumOff val="5000"/>
                  </a:schemeClr>
                </a:solidFill>
              </a:rPr>
              <a:t>, kteří nejsou založeni nebo zřízeni za účelem podnikání, pokud nemají příjmy, které jsou předmětem daně, nebo mají pouze příjmy od daně osvobozené a příjmy, z nichž je daň vybírána srážkou podle zvláštní sazby </a:t>
            </a:r>
            <a:r>
              <a:rPr lang="cs-CZ" dirty="0" smtClean="0">
                <a:solidFill>
                  <a:schemeClr val="tx1">
                    <a:lumMod val="95000"/>
                    <a:lumOff val="5000"/>
                  </a:schemeClr>
                </a:solidFill>
              </a:rPr>
              <a:t>daně</a:t>
            </a:r>
          </a:p>
          <a:p>
            <a:pPr marL="342900" indent="-342900">
              <a:buFont typeface="Wingdings" panose="05000000000000000000" pitchFamily="2" charset="2"/>
              <a:buChar char="ü"/>
            </a:pPr>
            <a:r>
              <a:rPr lang="cs-CZ" dirty="0" smtClean="0">
                <a:solidFill>
                  <a:schemeClr val="tx1">
                    <a:lumMod val="95000"/>
                    <a:lumOff val="5000"/>
                  </a:schemeClr>
                </a:solidFill>
              </a:rPr>
              <a:t>veřejné </a:t>
            </a:r>
            <a:r>
              <a:rPr lang="cs-CZ" dirty="0">
                <a:solidFill>
                  <a:schemeClr val="tx1">
                    <a:lumMod val="95000"/>
                    <a:lumOff val="5000"/>
                  </a:schemeClr>
                </a:solidFill>
              </a:rPr>
              <a:t>obchodní společnosti</a:t>
            </a:r>
          </a:p>
          <a:p>
            <a:pPr fontAlgn="base"/>
            <a:endParaRPr lang="cs-CZ" sz="2400" dirty="0">
              <a:solidFill>
                <a:srgbClr val="C00000"/>
              </a:solidFill>
            </a:endParaRPr>
          </a:p>
        </p:txBody>
      </p:sp>
      <p:pic>
        <p:nvPicPr>
          <p:cNvPr id="6" name="Picture 2" descr="C:\Users\NB1\AppData\Local\Microsoft\Windows\Temporary Internet Files\Content.IE5\ZRN3B7VT\MP900422442[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68144" y="4653136"/>
            <a:ext cx="2555776" cy="18002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235365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92696"/>
            <a:ext cx="7772400" cy="720080"/>
          </a:xfrm>
        </p:spPr>
        <p:txBody>
          <a:bodyPr/>
          <a:lstStyle/>
          <a:p>
            <a:r>
              <a:rPr lang="pl-PL" sz="3600" dirty="0" smtClean="0">
                <a:ln>
                  <a:noFill/>
                </a:ln>
                <a:solidFill>
                  <a:schemeClr val="tx1"/>
                </a:solidFill>
                <a:effectLst/>
                <a:latin typeface="+mn-lt"/>
              </a:rPr>
              <a:t>Základ daně</a:t>
            </a:r>
            <a:endParaRPr lang="cs-CZ" sz="3600" dirty="0">
              <a:ln>
                <a:noFill/>
              </a:ln>
              <a:solidFill>
                <a:schemeClr val="tx1"/>
              </a:solidFill>
              <a:effectLst/>
              <a:latin typeface="+mn-lt"/>
            </a:endParaRPr>
          </a:p>
        </p:txBody>
      </p:sp>
      <p:sp>
        <p:nvSpPr>
          <p:cNvPr id="3" name="Zástupný symbol pro text 2"/>
          <p:cNvSpPr>
            <a:spLocks noGrp="1"/>
          </p:cNvSpPr>
          <p:nvPr>
            <p:ph type="body" idx="1"/>
          </p:nvPr>
        </p:nvSpPr>
        <p:spPr>
          <a:xfrm>
            <a:off x="467544" y="1484784"/>
            <a:ext cx="7772400" cy="4752528"/>
          </a:xfrm>
        </p:spPr>
        <p:txBody>
          <a:bodyPr>
            <a:normAutofit/>
          </a:bodyPr>
          <a:lstStyle/>
          <a:p>
            <a:r>
              <a:rPr lang="cs-CZ" b="1" dirty="0"/>
              <a:t>Příjmy</a:t>
            </a:r>
            <a:r>
              <a:rPr lang="cs-CZ" dirty="0"/>
              <a:t>, s výjimkou příjmů, které nejsou předmětem daně, a příjmů osvobozených od daně, </a:t>
            </a:r>
            <a:r>
              <a:rPr lang="cs-CZ" dirty="0" smtClean="0"/>
              <a:t>se </a:t>
            </a:r>
            <a:r>
              <a:rPr lang="cs-CZ" dirty="0"/>
              <a:t>sníží o</a:t>
            </a:r>
            <a:r>
              <a:rPr lang="cs-CZ" b="1" dirty="0"/>
              <a:t> výdaje (náklady</a:t>
            </a:r>
            <a:r>
              <a:rPr lang="cs-CZ" b="1" dirty="0" smtClean="0"/>
              <a:t>) </a:t>
            </a:r>
            <a:r>
              <a:rPr lang="cs-CZ" dirty="0" smtClean="0"/>
              <a:t>prokazatelně</a:t>
            </a:r>
            <a:r>
              <a:rPr lang="cs-CZ" dirty="0"/>
              <a:t> </a:t>
            </a:r>
            <a:r>
              <a:rPr lang="cs-CZ" b="1" dirty="0"/>
              <a:t>vynaložené na dosažení, zajištění a udržení zdanitelných příjmů</a:t>
            </a:r>
            <a:r>
              <a:rPr lang="cs-CZ" dirty="0"/>
              <a:t>, a to při respektování jejich věcné a časové souvislosti v daném zdaňovacím období</a:t>
            </a:r>
            <a:r>
              <a:rPr lang="cs-CZ" dirty="0" smtClean="0"/>
              <a:t>.</a:t>
            </a:r>
          </a:p>
          <a:p>
            <a:pPr fontAlgn="base"/>
            <a:r>
              <a:rPr lang="cs-CZ" dirty="0">
                <a:solidFill>
                  <a:srgbClr val="C00000"/>
                </a:solidFill>
              </a:rPr>
              <a:t>Vychází se buď ze zisku nebo ztráty nebo z rozdílu mezi příjmy a výdaji </a:t>
            </a:r>
            <a:r>
              <a:rPr lang="cs-CZ" dirty="0"/>
              <a:t>(v případě, že poplatník nevede účetnictví). </a:t>
            </a:r>
            <a:endParaRPr lang="cs-CZ" dirty="0" smtClean="0"/>
          </a:p>
          <a:p>
            <a:pPr fontAlgn="base"/>
            <a:r>
              <a:rPr lang="cs-CZ" b="1" dirty="0" smtClean="0"/>
              <a:t>Výsledek </a:t>
            </a:r>
            <a:r>
              <a:rPr lang="cs-CZ" b="1" dirty="0"/>
              <a:t>hospodaření </a:t>
            </a:r>
            <a:r>
              <a:rPr lang="cs-CZ" dirty="0"/>
              <a:t>nebo rozdíl mezi příjmy a výdaji se pak</a:t>
            </a:r>
          </a:p>
          <a:p>
            <a:pPr marL="342900" indent="-342900" fontAlgn="base">
              <a:buFont typeface="Wingdings" panose="05000000000000000000" pitchFamily="2" charset="2"/>
              <a:buChar char="ü"/>
            </a:pPr>
            <a:r>
              <a:rPr lang="cs-CZ" dirty="0"/>
              <a:t>zvyšuje o částky neoprávněně zkracující příjmy a o částky, které nelze do výdajů (nákladů) </a:t>
            </a:r>
            <a:r>
              <a:rPr lang="cs-CZ" dirty="0" smtClean="0"/>
              <a:t>zahrnout,</a:t>
            </a:r>
          </a:p>
          <a:p>
            <a:pPr marL="342900" indent="-342900" fontAlgn="base">
              <a:buFont typeface="Wingdings" panose="05000000000000000000" pitchFamily="2" charset="2"/>
              <a:buChar char="ü"/>
            </a:pPr>
            <a:r>
              <a:rPr lang="cs-CZ" dirty="0" smtClean="0"/>
              <a:t>snižuje </a:t>
            </a:r>
            <a:r>
              <a:rPr lang="cs-CZ" dirty="0"/>
              <a:t>o částky, o které byly nesprávně zvýšeny příjmy, a o částky nezahrnuté do výdajů (nákladů), které ale do výdajů (nákladů) lze zahrnout.</a:t>
            </a:r>
          </a:p>
          <a:p>
            <a:endParaRPr lang="cs-CZ" dirty="0"/>
          </a:p>
        </p:txBody>
      </p:sp>
    </p:spTree>
    <p:extLst>
      <p:ext uri="{BB962C8B-B14F-4D97-AF65-F5344CB8AC3E}">
        <p14:creationId xmlns:p14="http://schemas.microsoft.com/office/powerpoint/2010/main" xmlns="" val="810898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708688"/>
          </a:xfrm>
        </p:spPr>
        <p:txBody>
          <a:bodyPr>
            <a:normAutofit/>
          </a:bodyPr>
          <a:lstStyle/>
          <a:p>
            <a:pPr marL="274320" lvl="0" indent="-274320" fontAlgn="base">
              <a:spcBef>
                <a:spcPct val="20000"/>
              </a:spcBef>
            </a:pPr>
            <a:r>
              <a:rPr lang="cs-CZ" sz="4000" b="1" dirty="0" smtClean="0">
                <a:solidFill>
                  <a:prstClr val="black"/>
                </a:solidFill>
                <a:latin typeface="Constantia"/>
              </a:rPr>
              <a:t>Výdaje</a:t>
            </a:r>
            <a:endParaRPr lang="cs-CZ" sz="3600" dirty="0"/>
          </a:p>
        </p:txBody>
      </p:sp>
      <p:sp>
        <p:nvSpPr>
          <p:cNvPr id="3" name="Obdélník 2"/>
          <p:cNvSpPr/>
          <p:nvPr/>
        </p:nvSpPr>
        <p:spPr>
          <a:xfrm>
            <a:off x="539552" y="1628800"/>
            <a:ext cx="7632848" cy="4401205"/>
          </a:xfrm>
          <a:prstGeom prst="rect">
            <a:avLst/>
          </a:prstGeom>
        </p:spPr>
        <p:txBody>
          <a:bodyPr wrap="square">
            <a:spAutoFit/>
          </a:bodyPr>
          <a:lstStyle/>
          <a:p>
            <a:r>
              <a:rPr lang="cs-CZ" sz="2000" b="1" dirty="0"/>
              <a:t>Výdaji (náklady)</a:t>
            </a:r>
            <a:r>
              <a:rPr lang="cs-CZ" sz="2000" dirty="0"/>
              <a:t> jsou například </a:t>
            </a:r>
            <a:endParaRPr lang="cs-CZ" sz="2000" dirty="0" smtClean="0"/>
          </a:p>
          <a:p>
            <a:pPr marL="285750" indent="-285750">
              <a:buFont typeface="Wingdings" panose="05000000000000000000" pitchFamily="2" charset="2"/>
              <a:buChar char="ü"/>
            </a:pPr>
            <a:r>
              <a:rPr lang="cs-CZ" sz="2000" dirty="0" smtClean="0"/>
              <a:t>odpisy </a:t>
            </a:r>
            <a:r>
              <a:rPr lang="cs-CZ" sz="2000" dirty="0"/>
              <a:t>hmotného majetku, </a:t>
            </a:r>
            <a:endParaRPr lang="cs-CZ" sz="2000" dirty="0" smtClean="0"/>
          </a:p>
          <a:p>
            <a:pPr marL="285750" indent="-285750">
              <a:buFont typeface="Wingdings" panose="05000000000000000000" pitchFamily="2" charset="2"/>
              <a:buChar char="ü"/>
            </a:pPr>
            <a:r>
              <a:rPr lang="cs-CZ" sz="2000" dirty="0" smtClean="0"/>
              <a:t>zůstatková </a:t>
            </a:r>
            <a:r>
              <a:rPr lang="cs-CZ" sz="2000" dirty="0"/>
              <a:t>cena hmotného majetku, </a:t>
            </a:r>
            <a:endParaRPr lang="cs-CZ" sz="2000" dirty="0" smtClean="0"/>
          </a:p>
          <a:p>
            <a:pPr marL="285750" indent="-285750">
              <a:buFont typeface="Wingdings" panose="05000000000000000000" pitchFamily="2" charset="2"/>
              <a:buChar char="ü"/>
            </a:pPr>
            <a:r>
              <a:rPr lang="cs-CZ" sz="2000" dirty="0" smtClean="0"/>
              <a:t>pojistné </a:t>
            </a:r>
            <a:r>
              <a:rPr lang="cs-CZ" sz="2000" dirty="0"/>
              <a:t>na sociální zabezpečení a příspěvek na státní politiku zaměstnanosti a pojistné na všeobecné </a:t>
            </a:r>
            <a:r>
              <a:rPr lang="cs-CZ" sz="2000" dirty="0" smtClean="0"/>
              <a:t>zdravotní pojištění</a:t>
            </a:r>
            <a:r>
              <a:rPr lang="cs-CZ" sz="2000" dirty="0"/>
              <a:t> hrazené zaměstnavatelem, </a:t>
            </a:r>
            <a:endParaRPr lang="cs-CZ" sz="2000" dirty="0" smtClean="0"/>
          </a:p>
          <a:p>
            <a:pPr marL="285750" indent="-285750">
              <a:buFont typeface="Wingdings" panose="05000000000000000000" pitchFamily="2" charset="2"/>
              <a:buChar char="ü"/>
            </a:pPr>
            <a:r>
              <a:rPr lang="cs-CZ" sz="2000" dirty="0" smtClean="0"/>
              <a:t>nájemné </a:t>
            </a:r>
            <a:r>
              <a:rPr lang="cs-CZ" sz="2000" dirty="0"/>
              <a:t>s některými výjimkami, </a:t>
            </a:r>
            <a:endParaRPr lang="cs-CZ" sz="2000" dirty="0" smtClean="0"/>
          </a:p>
          <a:p>
            <a:pPr marL="285750" indent="-285750">
              <a:buFont typeface="Wingdings" panose="05000000000000000000" pitchFamily="2" charset="2"/>
              <a:buChar char="ü"/>
            </a:pPr>
            <a:r>
              <a:rPr lang="cs-CZ" sz="2000" dirty="0" smtClean="0"/>
              <a:t>zákonné </a:t>
            </a:r>
            <a:r>
              <a:rPr lang="cs-CZ" sz="2000" dirty="0"/>
              <a:t>rezervy a opravné položky, </a:t>
            </a:r>
            <a:endParaRPr lang="cs-CZ" sz="2000" dirty="0" smtClean="0"/>
          </a:p>
          <a:p>
            <a:pPr marL="285750" indent="-285750">
              <a:buFont typeface="Wingdings" panose="05000000000000000000" pitchFamily="2" charset="2"/>
              <a:buChar char="ü"/>
            </a:pPr>
            <a:r>
              <a:rPr lang="cs-CZ" sz="2000" dirty="0" smtClean="0"/>
              <a:t>výdaje </a:t>
            </a:r>
            <a:r>
              <a:rPr lang="cs-CZ" sz="2000" dirty="0"/>
              <a:t>(náklady) na pracovní a sociální podmínky, </a:t>
            </a:r>
            <a:endParaRPr lang="cs-CZ" sz="2000" dirty="0" smtClean="0"/>
          </a:p>
          <a:p>
            <a:pPr marL="285750" indent="-285750">
              <a:buFont typeface="Wingdings" panose="05000000000000000000" pitchFamily="2" charset="2"/>
              <a:buChar char="ü"/>
            </a:pPr>
            <a:r>
              <a:rPr lang="cs-CZ" sz="2000" dirty="0" smtClean="0"/>
              <a:t>výdaje </a:t>
            </a:r>
            <a:r>
              <a:rPr lang="cs-CZ" sz="2000" dirty="0"/>
              <a:t>(náklady) na pracovní cesty, </a:t>
            </a:r>
            <a:r>
              <a:rPr lang="cs-CZ" sz="2000" dirty="0" smtClean="0"/>
              <a:t>na </a:t>
            </a:r>
            <a:r>
              <a:rPr lang="cs-CZ" sz="2000" dirty="0"/>
              <a:t>ubytování, na dopravu hromadnými dopravními prostředky, na pohonné hmoty spotřebované silničním motorovým vozidlem zahrnutým v obchodním majetku poplatníka nebo v nájmu, </a:t>
            </a:r>
            <a:endParaRPr lang="cs-CZ" sz="2000" dirty="0" smtClean="0"/>
          </a:p>
          <a:p>
            <a:pPr marL="285750" indent="-285750">
              <a:buFont typeface="Wingdings" panose="05000000000000000000" pitchFamily="2" charset="2"/>
              <a:buChar char="ü"/>
            </a:pPr>
            <a:r>
              <a:rPr lang="cs-CZ" sz="2000" dirty="0" smtClean="0"/>
              <a:t>výdaje </a:t>
            </a:r>
            <a:r>
              <a:rPr lang="cs-CZ" sz="2000" dirty="0"/>
              <a:t>(náklady) na zabezpečení požární ochrany.</a:t>
            </a:r>
          </a:p>
        </p:txBody>
      </p:sp>
    </p:spTree>
    <p:extLst>
      <p:ext uri="{BB962C8B-B14F-4D97-AF65-F5344CB8AC3E}">
        <p14:creationId xmlns:p14="http://schemas.microsoft.com/office/powerpoint/2010/main" xmlns="" val="40807100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3568" y="801515"/>
            <a:ext cx="7920880" cy="816120"/>
          </a:xfrm>
        </p:spPr>
        <p:txBody>
          <a:bodyPr/>
          <a:lstStyle/>
          <a:p>
            <a:pPr marL="274320" lvl="0" indent="-274320" fontAlgn="base">
              <a:spcBef>
                <a:spcPct val="20000"/>
              </a:spcBef>
            </a:pPr>
            <a:r>
              <a:rPr lang="cs-CZ" sz="3600" dirty="0" smtClean="0">
                <a:ln>
                  <a:noFill/>
                </a:ln>
                <a:solidFill>
                  <a:prstClr val="black"/>
                </a:solidFill>
                <a:effectLst/>
                <a:latin typeface="Constantia"/>
              </a:rPr>
              <a:t>Položky odčitatelné od základu daně § 34</a:t>
            </a:r>
            <a:endParaRPr lang="cs-CZ" sz="7200" dirty="0"/>
          </a:p>
        </p:txBody>
      </p:sp>
      <p:sp>
        <p:nvSpPr>
          <p:cNvPr id="3" name="Zástupný symbol pro text 2"/>
          <p:cNvSpPr>
            <a:spLocks noGrp="1"/>
          </p:cNvSpPr>
          <p:nvPr>
            <p:ph type="body" idx="1"/>
          </p:nvPr>
        </p:nvSpPr>
        <p:spPr>
          <a:xfrm>
            <a:off x="683568" y="1772816"/>
            <a:ext cx="7772400" cy="4680520"/>
          </a:xfrm>
        </p:spPr>
        <p:txBody>
          <a:bodyPr>
            <a:noAutofit/>
          </a:bodyPr>
          <a:lstStyle/>
          <a:p>
            <a:pPr fontAlgn="base"/>
            <a:r>
              <a:rPr lang="cs-CZ" sz="1900" dirty="0" smtClean="0"/>
              <a:t>Od </a:t>
            </a:r>
            <a:r>
              <a:rPr lang="cs-CZ" sz="1900" dirty="0"/>
              <a:t>základu daně je možné kromě výdajů (nákladů) prokazatelně vynaložených na dosažení, zajištění a udržení zdanitelných příjmů odečíst:</a:t>
            </a:r>
          </a:p>
          <a:p>
            <a:pPr marL="457200" indent="-457200" fontAlgn="base">
              <a:buFont typeface="Wingdings" panose="05000000000000000000" pitchFamily="2" charset="2"/>
              <a:buChar char="ü"/>
            </a:pPr>
            <a:r>
              <a:rPr lang="cs-CZ" sz="1900" b="1" dirty="0"/>
              <a:t>daňovou ztrátu</a:t>
            </a:r>
            <a:r>
              <a:rPr lang="cs-CZ" sz="1900" dirty="0"/>
              <a:t>, která vznikla a byla vyměřena za předchozí zdaňovací období nebo jeho část, a to nejdéle v 5 zdaňovacích obdobích následujících bezprostředně po období, za které se daňová ztráta </a:t>
            </a:r>
            <a:r>
              <a:rPr lang="cs-CZ" sz="1900" dirty="0" smtClean="0"/>
              <a:t>vyměřila.</a:t>
            </a:r>
          </a:p>
          <a:p>
            <a:pPr marL="457200" indent="-457200" fontAlgn="base">
              <a:buFont typeface="Wingdings" panose="05000000000000000000" pitchFamily="2" charset="2"/>
              <a:buChar char="ü"/>
            </a:pPr>
            <a:r>
              <a:rPr lang="cs-CZ" sz="1900" b="1" dirty="0" smtClean="0"/>
              <a:t>100 </a:t>
            </a:r>
            <a:r>
              <a:rPr lang="cs-CZ" sz="1900" b="1" dirty="0"/>
              <a:t>% výdajů (nákladů)</a:t>
            </a:r>
            <a:r>
              <a:rPr lang="cs-CZ" sz="1900" dirty="0"/>
              <a:t>, které poplatník vynaložil v daném zdaňovacím období nebo období, za které se podává daňové přiznání, při realizaci projektů </a:t>
            </a:r>
            <a:r>
              <a:rPr lang="cs-CZ" sz="1900" b="1" dirty="0"/>
              <a:t>výzkumu a </a:t>
            </a:r>
            <a:r>
              <a:rPr lang="cs-CZ" sz="1900" b="1" dirty="0" smtClean="0"/>
              <a:t>vývoje</a:t>
            </a:r>
            <a:r>
              <a:rPr lang="cs-CZ" sz="1900" dirty="0" smtClean="0"/>
              <a:t>.</a:t>
            </a:r>
          </a:p>
          <a:p>
            <a:pPr marL="457200" indent="-457200" fontAlgn="base">
              <a:buFont typeface="Wingdings" panose="05000000000000000000" pitchFamily="2" charset="2"/>
              <a:buChar char="ü"/>
            </a:pPr>
            <a:r>
              <a:rPr lang="cs-CZ" sz="1900" dirty="0" smtClean="0"/>
              <a:t>50 </a:t>
            </a:r>
            <a:r>
              <a:rPr lang="cs-CZ" sz="1900" dirty="0"/>
              <a:t>% částky, kterou poplatník ve zdaňovacím období vypořádá v peněžní nebo v nepeněžní formě oprávněným osobám jejich majetkový </a:t>
            </a:r>
            <a:r>
              <a:rPr lang="cs-CZ" sz="1900" dirty="0" smtClean="0"/>
              <a:t>podíl.</a:t>
            </a:r>
          </a:p>
          <a:p>
            <a:pPr marL="457200" indent="-457200" fontAlgn="base">
              <a:buFont typeface="Wingdings" panose="05000000000000000000" pitchFamily="2" charset="2"/>
              <a:buChar char="ü"/>
            </a:pPr>
            <a:r>
              <a:rPr lang="cs-CZ" sz="1900" dirty="0"/>
              <a:t>z</a:t>
            </a:r>
            <a:r>
              <a:rPr lang="cs-CZ" sz="1900" dirty="0" smtClean="0"/>
              <a:t>áklad </a:t>
            </a:r>
            <a:r>
              <a:rPr lang="cs-CZ" sz="1900" dirty="0"/>
              <a:t>daně upravený o položky odečitatelné od základu daně je možné ještě snížit o </a:t>
            </a:r>
            <a:r>
              <a:rPr lang="cs-CZ" sz="1900" b="1" dirty="0"/>
              <a:t>hodnotu darů (§ 20 odst. 8)</a:t>
            </a:r>
          </a:p>
          <a:p>
            <a:r>
              <a:rPr lang="cs-CZ" sz="2000" dirty="0"/>
              <a:t/>
            </a:r>
            <a:br>
              <a:rPr lang="cs-CZ" sz="2000" dirty="0"/>
            </a:br>
            <a:endParaRPr lang="cs-CZ" sz="2000" dirty="0" smtClean="0"/>
          </a:p>
          <a:p>
            <a:r>
              <a:rPr lang="cs-CZ" sz="1000" dirty="0" smtClean="0"/>
              <a:t>						</a:t>
            </a:r>
            <a:endParaRPr lang="cs-CZ" sz="1000" dirty="0"/>
          </a:p>
          <a:p>
            <a:r>
              <a:rPr lang="cs-CZ" sz="1000" dirty="0"/>
              <a:t>	</a:t>
            </a:r>
            <a:endParaRPr lang="cs-CZ" sz="1000" dirty="0" smtClean="0"/>
          </a:p>
        </p:txBody>
      </p:sp>
    </p:spTree>
    <p:extLst>
      <p:ext uri="{BB962C8B-B14F-4D97-AF65-F5344CB8AC3E}">
        <p14:creationId xmlns:p14="http://schemas.microsoft.com/office/powerpoint/2010/main" xmlns="" val="37435752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708688"/>
          </a:xfrm>
        </p:spPr>
        <p:txBody>
          <a:bodyPr>
            <a:normAutofit/>
          </a:bodyPr>
          <a:lstStyle/>
          <a:p>
            <a:r>
              <a:rPr lang="pl-PL" sz="3600" b="1" dirty="0" smtClean="0">
                <a:solidFill>
                  <a:schemeClr val="tx1"/>
                </a:solidFill>
                <a:latin typeface="+mn-lt"/>
              </a:rPr>
              <a:t>Základ daně</a:t>
            </a:r>
            <a:endParaRPr lang="cs-CZ" sz="3600" b="1" dirty="0">
              <a:solidFill>
                <a:schemeClr val="tx1"/>
              </a:solidFill>
              <a:latin typeface="+mn-lt"/>
            </a:endParaRPr>
          </a:p>
        </p:txBody>
      </p:sp>
      <p:sp>
        <p:nvSpPr>
          <p:cNvPr id="3" name="Zástupný symbol pro obsah 2"/>
          <p:cNvSpPr>
            <a:spLocks noGrp="1"/>
          </p:cNvSpPr>
          <p:nvPr>
            <p:ph idx="1"/>
          </p:nvPr>
        </p:nvSpPr>
        <p:spPr>
          <a:xfrm>
            <a:off x="457200" y="1484784"/>
            <a:ext cx="8229600" cy="4839816"/>
          </a:xfrm>
        </p:spPr>
        <p:txBody>
          <a:bodyPr>
            <a:normAutofit/>
          </a:bodyPr>
          <a:lstStyle/>
          <a:p>
            <a:pPr marL="0" indent="0" fontAlgn="base">
              <a:buNone/>
            </a:pPr>
            <a:endParaRPr lang="cs-CZ" dirty="0" smtClean="0"/>
          </a:p>
          <a:p>
            <a:pPr marL="0" indent="0" fontAlgn="base">
              <a:buNone/>
            </a:pPr>
            <a:r>
              <a:rPr lang="cs-CZ" dirty="0" smtClean="0"/>
              <a:t>Základ </a:t>
            </a:r>
            <a:r>
              <a:rPr lang="cs-CZ" dirty="0"/>
              <a:t>daně snížený o položky podle § 34 a § 20 se </a:t>
            </a:r>
            <a:r>
              <a:rPr lang="cs-CZ" b="1" dirty="0"/>
              <a:t>zaokrouhluje na celé tisíce Kč dolů</a:t>
            </a:r>
            <a:r>
              <a:rPr lang="cs-CZ" dirty="0"/>
              <a:t>.</a:t>
            </a:r>
          </a:p>
        </p:txBody>
      </p:sp>
      <p:pic>
        <p:nvPicPr>
          <p:cNvPr id="5" name="Picture 2" descr="C:\Users\NB1\AppData\Local\Microsoft\Windows\Temporary Internet Files\Content.IE5\ZRN3B7VT\MP900422442[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68144" y="4653136"/>
            <a:ext cx="2555776" cy="18002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418187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780696"/>
          </a:xfrm>
        </p:spPr>
        <p:txBody>
          <a:bodyPr>
            <a:normAutofit/>
          </a:bodyPr>
          <a:lstStyle/>
          <a:p>
            <a:r>
              <a:rPr lang="pl-PL" sz="3600" b="1" dirty="0" smtClean="0">
                <a:solidFill>
                  <a:schemeClr val="tx1"/>
                </a:solidFill>
                <a:latin typeface="+mn-lt"/>
              </a:rPr>
              <a:t>Sazba daně </a:t>
            </a:r>
            <a:r>
              <a:rPr lang="pl-PL" sz="3600" b="1" dirty="0">
                <a:solidFill>
                  <a:schemeClr val="tx1"/>
                </a:solidFill>
                <a:latin typeface="+mn-lt"/>
              </a:rPr>
              <a:t>z </a:t>
            </a:r>
            <a:r>
              <a:rPr lang="pl-PL" sz="3600" b="1" dirty="0" smtClean="0">
                <a:solidFill>
                  <a:schemeClr val="tx1"/>
                </a:solidFill>
                <a:latin typeface="+mn-lt"/>
              </a:rPr>
              <a:t>příjmů PO</a:t>
            </a:r>
            <a:endParaRPr lang="cs-CZ" sz="3600" b="1" dirty="0">
              <a:solidFill>
                <a:schemeClr val="tx1"/>
              </a:solidFill>
              <a:latin typeface="+mn-lt"/>
            </a:endParaRPr>
          </a:p>
        </p:txBody>
      </p:sp>
      <p:sp>
        <p:nvSpPr>
          <p:cNvPr id="3" name="Zástupný symbol pro obsah 2"/>
          <p:cNvSpPr>
            <a:spLocks noGrp="1"/>
          </p:cNvSpPr>
          <p:nvPr>
            <p:ph idx="1"/>
          </p:nvPr>
        </p:nvSpPr>
        <p:spPr>
          <a:xfrm>
            <a:off x="457200" y="1556792"/>
            <a:ext cx="8229600" cy="5112568"/>
          </a:xfrm>
        </p:spPr>
        <p:txBody>
          <a:bodyPr>
            <a:normAutofit/>
          </a:bodyPr>
          <a:lstStyle/>
          <a:p>
            <a:pPr marL="0" indent="0">
              <a:buClr>
                <a:srgbClr val="B5AE53"/>
              </a:buClr>
              <a:buNone/>
            </a:pPr>
            <a:endParaRPr lang="cs-CZ" dirty="0" smtClean="0"/>
          </a:p>
          <a:p>
            <a:pPr marL="0" indent="0">
              <a:buClr>
                <a:srgbClr val="B5AE53"/>
              </a:buClr>
              <a:buNone/>
            </a:pPr>
            <a:r>
              <a:rPr lang="cs-CZ" dirty="0" smtClean="0"/>
              <a:t>Sazba </a:t>
            </a:r>
            <a:r>
              <a:rPr lang="cs-CZ" dirty="0"/>
              <a:t>daně ze základu daně sníženého o položky snižující základ daně a odčitatelné položky činí</a:t>
            </a:r>
            <a:r>
              <a:rPr lang="cs-CZ" dirty="0" smtClean="0"/>
              <a:t>:</a:t>
            </a:r>
          </a:p>
          <a:p>
            <a:pPr marL="0" indent="0">
              <a:buClr>
                <a:srgbClr val="B5AE53"/>
              </a:buClr>
              <a:buNone/>
            </a:pPr>
            <a:r>
              <a:rPr lang="cs-CZ" b="1" dirty="0" smtClean="0"/>
              <a:t>19 %</a:t>
            </a:r>
            <a:r>
              <a:rPr lang="cs-CZ" dirty="0"/>
              <a:t> pro zdaňovací období 2013</a:t>
            </a:r>
          </a:p>
          <a:p>
            <a:pPr marL="0" lvl="0" indent="0">
              <a:buClr>
                <a:srgbClr val="B5AE53"/>
              </a:buClr>
              <a:buNone/>
            </a:pPr>
            <a:endParaRPr lang="cs-CZ" dirty="0">
              <a:solidFill>
                <a:prstClr val="black"/>
              </a:solidFill>
            </a:endParaRPr>
          </a:p>
        </p:txBody>
      </p:sp>
      <p:pic>
        <p:nvPicPr>
          <p:cNvPr id="5" name="Picture 2" descr="C:\Users\NB1\AppData\Local\Microsoft\Windows\Temporary Internet Files\Content.IE5\ZRN3B7VT\MP900422442[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68144" y="4653136"/>
            <a:ext cx="2555776" cy="18002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132122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764704"/>
            <a:ext cx="7772400" cy="744112"/>
          </a:xfrm>
        </p:spPr>
        <p:txBody>
          <a:bodyPr/>
          <a:lstStyle/>
          <a:p>
            <a:r>
              <a:rPr lang="cs-CZ" sz="3600" dirty="0" smtClean="0">
                <a:ln>
                  <a:noFill/>
                </a:ln>
                <a:solidFill>
                  <a:schemeClr val="tx1"/>
                </a:solidFill>
                <a:effectLst/>
                <a:latin typeface="+mn-lt"/>
              </a:rPr>
              <a:t>Sleva na dani z příjmů PO</a:t>
            </a:r>
            <a:endParaRPr lang="cs-CZ" sz="3600" dirty="0">
              <a:ln>
                <a:noFill/>
              </a:ln>
              <a:solidFill>
                <a:schemeClr val="tx1"/>
              </a:solidFill>
              <a:effectLst/>
              <a:latin typeface="+mn-lt"/>
            </a:endParaRPr>
          </a:p>
        </p:txBody>
      </p:sp>
      <p:sp>
        <p:nvSpPr>
          <p:cNvPr id="3" name="Zástupný symbol pro text 2"/>
          <p:cNvSpPr>
            <a:spLocks noGrp="1"/>
          </p:cNvSpPr>
          <p:nvPr>
            <p:ph type="body" idx="1"/>
          </p:nvPr>
        </p:nvSpPr>
        <p:spPr>
          <a:xfrm>
            <a:off x="530352" y="1556792"/>
            <a:ext cx="7772400" cy="4752528"/>
          </a:xfrm>
        </p:spPr>
        <p:txBody>
          <a:bodyPr>
            <a:normAutofit/>
          </a:bodyPr>
          <a:lstStyle/>
          <a:p>
            <a:pPr fontAlgn="base"/>
            <a:r>
              <a:rPr lang="cs-CZ" b="1" dirty="0"/>
              <a:t>Sleva na dani (§ 35)</a:t>
            </a:r>
          </a:p>
          <a:p>
            <a:pPr marL="342900" indent="-342900" fontAlgn="base">
              <a:buFont typeface="Wingdings" panose="05000000000000000000" pitchFamily="2" charset="2"/>
              <a:buChar char="ü"/>
            </a:pPr>
            <a:r>
              <a:rPr lang="cs-CZ" dirty="0"/>
              <a:t> </a:t>
            </a:r>
            <a:r>
              <a:rPr lang="cs-CZ" b="1" dirty="0"/>
              <a:t>18 000 Kč</a:t>
            </a:r>
            <a:r>
              <a:rPr lang="cs-CZ" dirty="0"/>
              <a:t> za každého zaměstnance se zdravotním postižením, s výjimkou zaměstnance s těžším zdravotním postižením a poměrnou část z této částky, je-li výsledkem průměrného ročního přepočteného počtu těchto zaměstnanců desetinné </a:t>
            </a:r>
            <a:r>
              <a:rPr lang="cs-CZ" dirty="0" smtClean="0"/>
              <a:t>číslo,</a:t>
            </a:r>
          </a:p>
          <a:p>
            <a:pPr marL="342900" indent="-342900" fontAlgn="base">
              <a:buFont typeface="Wingdings" panose="05000000000000000000" pitchFamily="2" charset="2"/>
              <a:buChar char="ü"/>
            </a:pPr>
            <a:r>
              <a:rPr lang="cs-CZ" b="1" dirty="0" smtClean="0"/>
              <a:t>60 </a:t>
            </a:r>
            <a:r>
              <a:rPr lang="cs-CZ" b="1" dirty="0"/>
              <a:t>000 Kč</a:t>
            </a:r>
            <a:r>
              <a:rPr lang="cs-CZ" dirty="0"/>
              <a:t> za každého zaměstnance s těžším zdravotním postižením a poměrnou část z této částky, je-li výsledkem průměrného ročního přepočteného počtu těchto zaměstnanců desetinné číslo,</a:t>
            </a:r>
          </a:p>
          <a:p>
            <a:pPr fontAlgn="base"/>
            <a:r>
              <a:rPr lang="cs-CZ" dirty="0"/>
              <a:t>Pro výpočet slev je důležitý průměrný roční přepočtený počet zaměstnanců se zdravotním postižením.</a:t>
            </a:r>
          </a:p>
          <a:p>
            <a:pPr fontAlgn="base"/>
            <a:r>
              <a:rPr lang="cs-CZ" dirty="0"/>
              <a:t>Částka </a:t>
            </a:r>
            <a:r>
              <a:rPr lang="cs-CZ" dirty="0" smtClean="0"/>
              <a:t>slevy na dani</a:t>
            </a:r>
            <a:r>
              <a:rPr lang="cs-CZ" dirty="0"/>
              <a:t> se </a:t>
            </a:r>
            <a:r>
              <a:rPr lang="cs-CZ" b="1" dirty="0"/>
              <a:t>zaokrouhluje na celé Kč dolů</a:t>
            </a:r>
            <a:r>
              <a:rPr lang="cs-CZ" dirty="0"/>
              <a:t>.</a:t>
            </a:r>
          </a:p>
        </p:txBody>
      </p:sp>
    </p:spTree>
    <p:extLst>
      <p:ext uri="{BB962C8B-B14F-4D97-AF65-F5344CB8AC3E}">
        <p14:creationId xmlns:p14="http://schemas.microsoft.com/office/powerpoint/2010/main" xmlns="" val="2188980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964207"/>
            <a:ext cx="7920880" cy="4247317"/>
          </a:xfrm>
          <a:prstGeom prst="rect">
            <a:avLst/>
          </a:prstGeom>
        </p:spPr>
        <p:txBody>
          <a:bodyPr wrap="square">
            <a:spAutoFit/>
          </a:bodyPr>
          <a:lstStyle/>
          <a:p>
            <a:r>
              <a:rPr lang="cs-CZ" b="1" dirty="0"/>
              <a:t>Anotace:</a:t>
            </a:r>
          </a:p>
          <a:p>
            <a:r>
              <a:rPr lang="cs-CZ" dirty="0" smtClean="0"/>
              <a:t>Použitý materiál slouží jako vodítko pro výpočet daně z příjmů právnických osob, seznamuje  nás krok po kroku s touto daní, s její optimalizací</a:t>
            </a:r>
          </a:p>
          <a:p>
            <a:endParaRPr lang="cs-CZ" b="1" dirty="0"/>
          </a:p>
          <a:p>
            <a:endParaRPr lang="cs-CZ" b="1" dirty="0" smtClean="0"/>
          </a:p>
          <a:p>
            <a:r>
              <a:rPr lang="cs-CZ" b="1" dirty="0" smtClean="0"/>
              <a:t>Použité </a:t>
            </a:r>
            <a:r>
              <a:rPr lang="cs-CZ" b="1" dirty="0"/>
              <a:t>zdroje:</a:t>
            </a:r>
          </a:p>
          <a:p>
            <a:r>
              <a:rPr lang="cs-CZ" dirty="0">
                <a:hlinkClick r:id="rId2"/>
              </a:rPr>
              <a:t>http://www.finance.cz/dane-a-mzda/dane-z-prijmu/dan-z-prijmu-pravnickych-osob</a:t>
            </a:r>
            <a:r>
              <a:rPr lang="cs-CZ" dirty="0" smtClean="0">
                <a:hlinkClick r:id="rId2"/>
              </a:rPr>
              <a:t>/</a:t>
            </a:r>
            <a:endParaRPr lang="cs-CZ" dirty="0" smtClean="0"/>
          </a:p>
          <a:p>
            <a:r>
              <a:rPr lang="cs-CZ" dirty="0"/>
              <a:t>ŠTOHL, Ing. Pavel a Ing. Vladislav KLIČKA. </a:t>
            </a:r>
            <a:r>
              <a:rPr lang="cs-CZ" i="1" dirty="0"/>
              <a:t>Maturitní okruhy z účetnictví 2011</a:t>
            </a:r>
            <a:r>
              <a:rPr lang="cs-CZ" dirty="0"/>
              <a:t>. 4. upravené vydání. Vzdělávací středisko Znojmo: Ing. Pavel </a:t>
            </a:r>
            <a:r>
              <a:rPr lang="cs-CZ" dirty="0" err="1"/>
              <a:t>Štohl</a:t>
            </a:r>
            <a:r>
              <a:rPr lang="cs-CZ" dirty="0"/>
              <a:t>, 2011. ISBN 978-80-87237-32-8.</a:t>
            </a:r>
            <a:endParaRPr lang="cs-CZ" dirty="0" smtClean="0"/>
          </a:p>
          <a:p>
            <a:r>
              <a:rPr lang="cs-CZ" dirty="0" smtClean="0"/>
              <a:t>www.office.</a:t>
            </a:r>
            <a:r>
              <a:rPr lang="cs-CZ" smtClean="0"/>
              <a:t>microsoft.com</a:t>
            </a:r>
            <a:endParaRPr lang="cs-CZ" dirty="0"/>
          </a:p>
          <a:p>
            <a:endParaRPr lang="cs-CZ" dirty="0"/>
          </a:p>
          <a:p>
            <a:endParaRPr lang="cs-CZ" dirty="0"/>
          </a:p>
          <a:p>
            <a:r>
              <a:rPr lang="cs-CZ" dirty="0"/>
              <a:t>Pokud není uvedeno jinak, použitý materiál je z vlastních zdrojů autora.</a:t>
            </a:r>
          </a:p>
        </p:txBody>
      </p:sp>
    </p:spTree>
    <p:extLst>
      <p:ext uri="{BB962C8B-B14F-4D97-AF65-F5344CB8AC3E}">
        <p14:creationId xmlns:p14="http://schemas.microsoft.com/office/powerpoint/2010/main" xmlns="" val="250371673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Lékárna">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31369</TotalTime>
  <Words>491</Words>
  <Application>Microsoft Office PowerPoint</Application>
  <PresentationFormat>Předvádění na obrazovce (4:3)</PresentationFormat>
  <Paragraphs>90</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Tok</vt:lpstr>
      <vt:lpstr>Snímek 1</vt:lpstr>
      <vt:lpstr>Snímek 2</vt:lpstr>
      <vt:lpstr>Daň z příjmů PO</vt:lpstr>
      <vt:lpstr>  Poplatník a předmět daně z příjmů PO</vt:lpstr>
      <vt:lpstr>Zdaňovací období</vt:lpstr>
      <vt:lpstr>Předmět daně</vt:lpstr>
      <vt:lpstr>Osvobození od daně</vt:lpstr>
      <vt:lpstr>Daň z příjmů PO</vt:lpstr>
      <vt:lpstr>Základ daně</vt:lpstr>
      <vt:lpstr>Výdaje</vt:lpstr>
      <vt:lpstr>Položky odčitatelné od základu daně § 34</vt:lpstr>
      <vt:lpstr>Základ daně</vt:lpstr>
      <vt:lpstr>Sazba daně z příjmů PO</vt:lpstr>
      <vt:lpstr>Sleva na dani z příjmů PO</vt:lpstr>
      <vt:lpstr>Snímek 15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NB3</dc:creator>
  <cp:lastModifiedBy>Dum</cp:lastModifiedBy>
  <cp:revision>288</cp:revision>
  <dcterms:created xsi:type="dcterms:W3CDTF">2013-01-11T17:11:37Z</dcterms:created>
  <dcterms:modified xsi:type="dcterms:W3CDTF">2014-10-16T11:21:41Z</dcterms:modified>
</cp:coreProperties>
</file>