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8" r:id="rId4"/>
    <p:sldId id="260" r:id="rId5"/>
    <p:sldId id="261" r:id="rId6"/>
    <p:sldId id="263" r:id="rId7"/>
    <p:sldId id="265" r:id="rId8"/>
    <p:sldId id="267" r:id="rId9"/>
    <p:sldId id="268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8784C56-12B3-4061-B18B-D112E115A0E2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23DD373-E653-45E4-BE1F-92CA5F70A6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zakony/zakon-c-262-2006-sb-zakonik-prace/f3054138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podnikatel.cz/zakony/zakon-c-262-2006-sb-zakonik-prace/f3054328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dnikatel.cz/zakony/zakon-c-262-2006-sb-zakonik-prace/f3054328" TargetMode="External"/><Relationship Id="rId2" Type="http://schemas.openxmlformats.org/officeDocument/2006/relationships/hyperlink" Target="http://www.podnikatel.cz/zakony/zakon-c-262-2006-sb-zakonik-prace/f3054138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60648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DAE_118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 Mzda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16632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Mzda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500" dirty="0" smtClean="0"/>
              <a:t>Klíčová slova: mzda časová, úkolová, smíšená, základní mzda, prémie, příplatky, náhrada mzdy, srážky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mzda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/>
            <a:r>
              <a:rPr lang="cs-CZ" b="1" dirty="0" smtClean="0"/>
              <a:t>Časová</a:t>
            </a:r>
            <a:r>
              <a:rPr lang="cs-CZ" dirty="0" smtClean="0"/>
              <a:t> – píchačky, čipy, kniha docházky - hodinová sazba</a:t>
            </a:r>
          </a:p>
          <a:p>
            <a:pPr eaLnBrk="1" hangingPunct="1"/>
            <a:r>
              <a:rPr lang="cs-CZ" b="1" dirty="0" smtClean="0"/>
              <a:t>Úkolová</a:t>
            </a:r>
            <a:r>
              <a:rPr lang="cs-CZ" dirty="0" smtClean="0"/>
              <a:t> – odměna za vyrobené množství- vychází se z hodinové sazby- propočet na vyrobený kus, metr, úkon…</a:t>
            </a:r>
          </a:p>
          <a:p>
            <a:pPr eaLnBrk="1" hangingPunct="1"/>
            <a:r>
              <a:rPr lang="cs-CZ" b="1" dirty="0" smtClean="0"/>
              <a:t>Podílová</a:t>
            </a:r>
            <a:r>
              <a:rPr lang="cs-CZ" dirty="0" smtClean="0"/>
              <a:t> – podíl na vytvořeném výsledku – př. obchod</a:t>
            </a:r>
          </a:p>
          <a:p>
            <a:pPr eaLnBrk="1" hangingPunct="1"/>
            <a:r>
              <a:rPr lang="cs-CZ" b="1" dirty="0" smtClean="0"/>
              <a:t>Smíšená</a:t>
            </a:r>
            <a:r>
              <a:rPr lang="cs-CZ" dirty="0" smtClean="0"/>
              <a:t> – kombinace ostatních</a:t>
            </a:r>
          </a:p>
          <a:p>
            <a:pPr eaLnBrk="1" hangingPunct="1"/>
            <a:r>
              <a:rPr lang="cs-CZ" sz="4000" b="1" dirty="0" smtClean="0"/>
              <a:t>                  Nároková složka</a:t>
            </a:r>
            <a:r>
              <a:rPr lang="cs-CZ" sz="4000" dirty="0" smtClean="0"/>
              <a:t> 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Documents and Settings\ucitel\Local Settings\Temporary Internet Files\Content.IE5\H32Q91JW\MP90040253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00525"/>
            <a:ext cx="4176463" cy="626163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Prémie a odměny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.- motivace zaměstnanců – k vyššímu  </a:t>
            </a:r>
          </a:p>
          <a:p>
            <a:pPr eaLnBrk="1" hangingPunct="1"/>
            <a:r>
              <a:rPr lang="cs-CZ" dirty="0" smtClean="0"/>
              <a:t>   výkonu, k větší kvalitě…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 - </a:t>
            </a:r>
            <a:r>
              <a:rPr lang="cs-CZ" sz="4000" b="1" dirty="0" smtClean="0"/>
              <a:t>není nárokovou složkou</a:t>
            </a:r>
          </a:p>
          <a:p>
            <a:pPr eaLnBrk="1" hangingPunct="1"/>
            <a:endParaRPr lang="cs-CZ" sz="4000" b="1" dirty="0" smtClean="0"/>
          </a:p>
        </p:txBody>
      </p:sp>
      <p:pic>
        <p:nvPicPr>
          <p:cNvPr id="2050" name="Picture 2" descr="C:\Documents and Settings\ucitel\Local Settings\Temporary Internet Files\Content.IE5\ZLM2M3G2\MP9003853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221088"/>
            <a:ext cx="1637928" cy="2293099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Příplatky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- za práci přesčas, o víkendu, svátku, v noci,  ve zdraví škodlivých podmínkách …</a:t>
            </a:r>
          </a:p>
          <a:p>
            <a:pPr eaLnBrk="1" hangingPunct="1">
              <a:buFontTx/>
              <a:buChar char="-"/>
            </a:pPr>
            <a:r>
              <a:rPr lang="cs-CZ" b="1" dirty="0" smtClean="0"/>
              <a:t>zvýšená odměna – sazba obvykle v procentech, případně pevná částka</a:t>
            </a:r>
          </a:p>
          <a:p>
            <a:pPr>
              <a:buFontTx/>
              <a:buChar char="-"/>
            </a:pPr>
            <a:r>
              <a:rPr lang="cs-CZ" sz="1200" b="1" dirty="0" smtClean="0">
                <a:hlinkClick r:id="rId2"/>
              </a:rPr>
              <a:t> http://www.podnikatel.</a:t>
            </a:r>
            <a:r>
              <a:rPr lang="cs-CZ" sz="1200" b="1" dirty="0" err="1" smtClean="0">
                <a:hlinkClick r:id="rId2"/>
              </a:rPr>
              <a:t>cz</a:t>
            </a:r>
            <a:r>
              <a:rPr lang="cs-CZ" sz="1200" b="1" dirty="0" smtClean="0">
                <a:hlinkClick r:id="rId2"/>
              </a:rPr>
              <a:t>/</a:t>
            </a:r>
            <a:r>
              <a:rPr lang="cs-CZ" sz="1200" b="1" dirty="0" err="1" smtClean="0">
                <a:hlinkClick r:id="rId2"/>
              </a:rPr>
              <a:t>zakony</a:t>
            </a:r>
            <a:r>
              <a:rPr lang="cs-CZ" sz="1200" b="1" dirty="0" smtClean="0">
                <a:hlinkClick r:id="rId2"/>
              </a:rPr>
              <a:t>/</a:t>
            </a:r>
            <a:r>
              <a:rPr lang="cs-CZ" sz="1200" b="1" dirty="0" err="1" smtClean="0">
                <a:hlinkClick r:id="rId2"/>
              </a:rPr>
              <a:t>zakon</a:t>
            </a:r>
            <a:r>
              <a:rPr lang="cs-CZ" sz="1200" b="1" dirty="0" smtClean="0">
                <a:hlinkClick r:id="rId2"/>
              </a:rPr>
              <a:t>-c-262-2006-</a:t>
            </a:r>
            <a:r>
              <a:rPr lang="cs-CZ" sz="1200" b="1" dirty="0" err="1" smtClean="0">
                <a:hlinkClick r:id="rId2"/>
              </a:rPr>
              <a:t>sb</a:t>
            </a:r>
            <a:r>
              <a:rPr lang="cs-CZ" sz="1200" b="1" dirty="0" smtClean="0">
                <a:hlinkClick r:id="rId2"/>
              </a:rPr>
              <a:t>-</a:t>
            </a:r>
            <a:r>
              <a:rPr lang="cs-CZ" sz="1200" b="1" dirty="0" err="1" smtClean="0">
                <a:hlinkClick r:id="rId2"/>
              </a:rPr>
              <a:t>zakonik</a:t>
            </a:r>
            <a:r>
              <a:rPr lang="cs-CZ" sz="1200" b="1" dirty="0" smtClean="0">
                <a:hlinkClick r:id="rId2"/>
              </a:rPr>
              <a:t>-</a:t>
            </a:r>
            <a:r>
              <a:rPr lang="cs-CZ" sz="1200" b="1" dirty="0" err="1" smtClean="0">
                <a:hlinkClick r:id="rId2"/>
              </a:rPr>
              <a:t>prace</a:t>
            </a:r>
            <a:r>
              <a:rPr lang="cs-CZ" sz="1200" b="1" dirty="0" smtClean="0">
                <a:hlinkClick r:id="rId2"/>
              </a:rPr>
              <a:t>/f3054138/#p114</a:t>
            </a:r>
            <a:endParaRPr lang="cs-CZ" b="1" dirty="0" smtClean="0"/>
          </a:p>
          <a:p>
            <a:pPr eaLnBrk="1" hangingPunct="1">
              <a:buFontTx/>
              <a:buChar char="-"/>
            </a:pPr>
            <a:r>
              <a:rPr lang="cs-CZ" dirty="0" smtClean="0"/>
              <a:t>zákon stanoví minimální příplatky – méně nesmí zaměstnanec dostat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viz. 1. ročník a Právo</a:t>
            </a:r>
          </a:p>
          <a:p>
            <a:pPr eaLnBrk="1" hangingPunct="1">
              <a:buFontTx/>
              <a:buChar char="-"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Náhrada mzdy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dirty="0" smtClean="0"/>
              <a:t>Zaměstnanec není přítomen v práci – přesto má nárok na odměnu –např. dovolená, svátek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Další možnosti: stěhování, svatba, pohřeb, dárcovství krve atd.</a:t>
            </a:r>
          </a:p>
        </p:txBody>
      </p:sp>
      <p:pic>
        <p:nvPicPr>
          <p:cNvPr id="3074" name="Picture 2" descr="C:\Documents and Settings\ucitel\Local Settings\Temporary Internet Files\Content.IE5\I78A3ACM\MP9004484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924944"/>
            <a:ext cx="2958487" cy="198047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Srážky ze mzdy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cs-CZ" sz="2500" dirty="0" smtClean="0"/>
              <a:t>Srážky ze mzdy lez rozdělit na dvě skupiny:</a:t>
            </a:r>
          </a:p>
          <a:p>
            <a:pPr eaLnBrk="1" hangingPunct="1"/>
            <a:r>
              <a:rPr lang="cs-CZ" sz="2500" dirty="0" smtClean="0"/>
              <a:t>Jednou skupinu tvoří zákonné srážky – bez souhlasu zaměstnance – jedná se o zálohu na daň z příjmu, zdravotní a sociální pojištění.</a:t>
            </a:r>
          </a:p>
          <a:p>
            <a:pPr>
              <a:buNone/>
            </a:pPr>
            <a:endParaRPr lang="cs-CZ" sz="1200" dirty="0" smtClean="0">
              <a:hlinkClick r:id="rId2"/>
            </a:endParaRPr>
          </a:p>
          <a:p>
            <a:r>
              <a:rPr lang="cs-CZ" sz="2400" dirty="0" smtClean="0">
                <a:hlinkClick r:id="rId2"/>
              </a:rPr>
              <a:t>http://www.podnikatel.</a:t>
            </a:r>
            <a:r>
              <a:rPr lang="cs-CZ" sz="2400" dirty="0" err="1" smtClean="0">
                <a:hlinkClick r:id="rId2"/>
              </a:rPr>
              <a:t>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zakony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zakon</a:t>
            </a:r>
            <a:r>
              <a:rPr lang="cs-CZ" sz="2400" dirty="0" smtClean="0">
                <a:hlinkClick r:id="rId2"/>
              </a:rPr>
              <a:t>-c-262-2006-</a:t>
            </a:r>
            <a:r>
              <a:rPr lang="cs-CZ" sz="2400" dirty="0" err="1" smtClean="0">
                <a:hlinkClick r:id="rId2"/>
              </a:rPr>
              <a:t>sb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zakonik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prace</a:t>
            </a:r>
            <a:r>
              <a:rPr lang="cs-CZ" sz="2400" dirty="0" smtClean="0">
                <a:hlinkClick r:id="rId2"/>
              </a:rPr>
              <a:t>/f3054328/</a:t>
            </a:r>
            <a:endParaRPr lang="cs-CZ" sz="2400" dirty="0" smtClean="0"/>
          </a:p>
          <a:p>
            <a:endParaRPr lang="cs-CZ" sz="2500" dirty="0" smtClean="0"/>
          </a:p>
          <a:p>
            <a:pPr eaLnBrk="1" hangingPunct="1"/>
            <a:endParaRPr lang="cs-CZ" sz="2500" dirty="0" smtClean="0"/>
          </a:p>
          <a:p>
            <a:pPr eaLnBrk="1" hangingPunct="1"/>
            <a:endParaRPr lang="cs-CZ" sz="2500" dirty="0" smtClean="0"/>
          </a:p>
          <a:p>
            <a:pPr eaLnBrk="1" hangingPunct="1"/>
            <a:endParaRPr lang="cs-CZ" sz="2500" dirty="0"/>
          </a:p>
          <a:p>
            <a:pPr eaLnBrk="1" hangingPunct="1"/>
            <a:r>
              <a:rPr lang="cs-CZ" sz="2500" dirty="0" smtClean="0"/>
              <a:t>Druhou skupinu tvoří všechny ostatní srážky ze mzdy – nutná dohoda se zaměstnancem - např.  spoření, pojištění, výživné.</a:t>
            </a:r>
          </a:p>
        </p:txBody>
      </p:sp>
      <p:pic>
        <p:nvPicPr>
          <p:cNvPr id="4098" name="Picture 2" descr="C:\Documents and Settings\ucitel\Local Settings\Temporary Internet Files\Content.IE5\TN6L5N21\MP9004088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356992"/>
            <a:ext cx="1556792" cy="155679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– www.office.</a:t>
            </a:r>
            <a:r>
              <a:rPr lang="cs-CZ" sz="1400" dirty="0" err="1" smtClean="0"/>
              <a:t>microsoft.com</a:t>
            </a:r>
            <a:endParaRPr lang="cs-CZ" sz="1400" dirty="0" smtClean="0"/>
          </a:p>
          <a:p>
            <a:pPr>
              <a:buNone/>
            </a:pPr>
            <a:r>
              <a:rPr lang="cs-CZ" sz="1400" b="1" dirty="0" smtClean="0">
                <a:hlinkClick r:id="rId2"/>
              </a:rPr>
              <a:t> http://www.podnikatel.</a:t>
            </a:r>
            <a:r>
              <a:rPr lang="cs-CZ" sz="1400" b="1" dirty="0" err="1" smtClean="0">
                <a:hlinkClick r:id="rId2"/>
              </a:rPr>
              <a:t>cz</a:t>
            </a:r>
            <a:r>
              <a:rPr lang="cs-CZ" sz="1400" b="1" dirty="0" smtClean="0">
                <a:hlinkClick r:id="rId2"/>
              </a:rPr>
              <a:t>/</a:t>
            </a:r>
            <a:r>
              <a:rPr lang="cs-CZ" sz="1400" b="1" dirty="0" err="1" smtClean="0">
                <a:hlinkClick r:id="rId2"/>
              </a:rPr>
              <a:t>zakony</a:t>
            </a:r>
            <a:r>
              <a:rPr lang="cs-CZ" sz="1400" b="1" dirty="0" smtClean="0">
                <a:hlinkClick r:id="rId2"/>
              </a:rPr>
              <a:t>/</a:t>
            </a:r>
            <a:r>
              <a:rPr lang="cs-CZ" sz="1400" b="1" dirty="0" err="1" smtClean="0">
                <a:hlinkClick r:id="rId2"/>
              </a:rPr>
              <a:t>zakon</a:t>
            </a:r>
            <a:r>
              <a:rPr lang="cs-CZ" sz="1400" b="1" dirty="0" smtClean="0">
                <a:hlinkClick r:id="rId2"/>
              </a:rPr>
              <a:t>-c-262-2006-</a:t>
            </a:r>
            <a:r>
              <a:rPr lang="cs-CZ" sz="1400" b="1" dirty="0" err="1" smtClean="0">
                <a:hlinkClick r:id="rId2"/>
              </a:rPr>
              <a:t>sb</a:t>
            </a:r>
            <a:r>
              <a:rPr lang="cs-CZ" sz="1400" b="1" dirty="0" smtClean="0">
                <a:hlinkClick r:id="rId2"/>
              </a:rPr>
              <a:t>-</a:t>
            </a:r>
            <a:r>
              <a:rPr lang="cs-CZ" sz="1400" b="1" dirty="0" err="1" smtClean="0">
                <a:hlinkClick r:id="rId2"/>
              </a:rPr>
              <a:t>zakonik</a:t>
            </a:r>
            <a:r>
              <a:rPr lang="cs-CZ" sz="1400" b="1" dirty="0" smtClean="0">
                <a:hlinkClick r:id="rId2"/>
              </a:rPr>
              <a:t>-</a:t>
            </a:r>
            <a:r>
              <a:rPr lang="cs-CZ" sz="1400" b="1" dirty="0" err="1" smtClean="0">
                <a:hlinkClick r:id="rId2"/>
              </a:rPr>
              <a:t>prace</a:t>
            </a:r>
            <a:r>
              <a:rPr lang="cs-CZ" sz="1400" b="1" dirty="0" smtClean="0">
                <a:hlinkClick r:id="rId2"/>
              </a:rPr>
              <a:t>/f3054138/#p114</a:t>
            </a:r>
            <a:endParaRPr lang="cs-CZ" sz="1400" b="1" dirty="0" smtClean="0"/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http://www.podnikatel.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zakony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zakon</a:t>
            </a:r>
            <a:r>
              <a:rPr lang="cs-CZ" sz="1400" dirty="0" smtClean="0">
                <a:hlinkClick r:id="rId3"/>
              </a:rPr>
              <a:t>-c-262-2006-</a:t>
            </a:r>
            <a:r>
              <a:rPr lang="cs-CZ" sz="1400" dirty="0" err="1" smtClean="0">
                <a:hlinkClick r:id="rId3"/>
              </a:rPr>
              <a:t>sb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zakonik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prace</a:t>
            </a:r>
            <a:r>
              <a:rPr lang="cs-CZ" sz="1400" dirty="0" smtClean="0">
                <a:hlinkClick r:id="rId3"/>
              </a:rPr>
              <a:t>/f3054328</a:t>
            </a:r>
            <a:endParaRPr lang="cs-CZ" sz="1400" dirty="0" smtClean="0"/>
          </a:p>
          <a:p>
            <a:pPr>
              <a:buNone/>
            </a:pPr>
            <a:r>
              <a:rPr lang="cs-CZ" sz="1400" b="1" dirty="0" smtClean="0"/>
              <a:t>Čerpáno: 26. 1. 2014</a:t>
            </a:r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ransition>
    <p:wheel spokes="8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22</TotalTime>
  <Words>312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Snímek 2</vt:lpstr>
      <vt:lpstr>Mzda</vt:lpstr>
      <vt:lpstr>Základní mzda</vt:lpstr>
      <vt:lpstr>Snímek 5</vt:lpstr>
      <vt:lpstr>Prémie a odměny</vt:lpstr>
      <vt:lpstr>Příplatky</vt:lpstr>
      <vt:lpstr>Náhrada mzdy</vt:lpstr>
      <vt:lpstr>Srážky ze mzdy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Mzda</dc:title>
  <dc:creator>ucitel</dc:creator>
  <cp:lastModifiedBy>Dum</cp:lastModifiedBy>
  <cp:revision>6</cp:revision>
  <dcterms:created xsi:type="dcterms:W3CDTF">2014-02-09T13:35:01Z</dcterms:created>
  <dcterms:modified xsi:type="dcterms:W3CDTF">2014-10-16T11:29:10Z</dcterms:modified>
</cp:coreProperties>
</file>